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56"/>
  </p:notesMasterIdLst>
  <p:sldIdLst>
    <p:sldId id="257" r:id="rId2"/>
    <p:sldId id="1027" r:id="rId3"/>
    <p:sldId id="1028" r:id="rId4"/>
    <p:sldId id="1029" r:id="rId5"/>
    <p:sldId id="1030" r:id="rId6"/>
    <p:sldId id="1026" r:id="rId7"/>
    <p:sldId id="258" r:id="rId8"/>
    <p:sldId id="260" r:id="rId9"/>
    <p:sldId id="261" r:id="rId10"/>
    <p:sldId id="338" r:id="rId11"/>
    <p:sldId id="340" r:id="rId12"/>
    <p:sldId id="339" r:id="rId13"/>
    <p:sldId id="341" r:id="rId14"/>
    <p:sldId id="1068" r:id="rId15"/>
    <p:sldId id="1069" r:id="rId16"/>
    <p:sldId id="303" r:id="rId17"/>
    <p:sldId id="926" r:id="rId18"/>
    <p:sldId id="927" r:id="rId19"/>
    <p:sldId id="928" r:id="rId20"/>
    <p:sldId id="929" r:id="rId21"/>
    <p:sldId id="930" r:id="rId22"/>
    <p:sldId id="1070" r:id="rId23"/>
    <p:sldId id="931" r:id="rId24"/>
    <p:sldId id="932" r:id="rId25"/>
    <p:sldId id="985" r:id="rId26"/>
    <p:sldId id="986" r:id="rId27"/>
    <p:sldId id="1017" r:id="rId28"/>
    <p:sldId id="1018" r:id="rId29"/>
    <p:sldId id="1019" r:id="rId30"/>
    <p:sldId id="1020" r:id="rId31"/>
    <p:sldId id="1021" r:id="rId32"/>
    <p:sldId id="1022" r:id="rId33"/>
    <p:sldId id="990" r:id="rId34"/>
    <p:sldId id="1023" r:id="rId35"/>
    <p:sldId id="1024" r:id="rId36"/>
    <p:sldId id="1025" r:id="rId37"/>
    <p:sldId id="933" r:id="rId38"/>
    <p:sldId id="934" r:id="rId39"/>
    <p:sldId id="935" r:id="rId40"/>
    <p:sldId id="936" r:id="rId41"/>
    <p:sldId id="937" r:id="rId42"/>
    <p:sldId id="938" r:id="rId43"/>
    <p:sldId id="939" r:id="rId44"/>
    <p:sldId id="958" r:id="rId45"/>
    <p:sldId id="959" r:id="rId46"/>
    <p:sldId id="960" r:id="rId47"/>
    <p:sldId id="961" r:id="rId48"/>
    <p:sldId id="962" r:id="rId49"/>
    <p:sldId id="1071" r:id="rId50"/>
    <p:sldId id="940" r:id="rId51"/>
    <p:sldId id="941" r:id="rId52"/>
    <p:sldId id="955" r:id="rId53"/>
    <p:sldId id="923" r:id="rId54"/>
    <p:sldId id="948" r:id="rId55"/>
    <p:sldId id="949" r:id="rId56"/>
    <p:sldId id="950" r:id="rId57"/>
    <p:sldId id="951" r:id="rId58"/>
    <p:sldId id="952" r:id="rId59"/>
    <p:sldId id="953" r:id="rId60"/>
    <p:sldId id="956" r:id="rId61"/>
    <p:sldId id="925" r:id="rId62"/>
    <p:sldId id="954" r:id="rId63"/>
    <p:sldId id="957" r:id="rId64"/>
    <p:sldId id="942" r:id="rId65"/>
    <p:sldId id="944" r:id="rId66"/>
    <p:sldId id="891" r:id="rId67"/>
    <p:sldId id="945" r:id="rId68"/>
    <p:sldId id="946" r:id="rId69"/>
    <p:sldId id="947" r:id="rId70"/>
    <p:sldId id="963" r:id="rId71"/>
    <p:sldId id="964" r:id="rId72"/>
    <p:sldId id="965" r:id="rId73"/>
    <p:sldId id="966" r:id="rId74"/>
    <p:sldId id="968" r:id="rId75"/>
    <p:sldId id="969" r:id="rId76"/>
    <p:sldId id="987" r:id="rId77"/>
    <p:sldId id="991" r:id="rId78"/>
    <p:sldId id="992" r:id="rId79"/>
    <p:sldId id="993" r:id="rId80"/>
    <p:sldId id="994" r:id="rId81"/>
    <p:sldId id="995" r:id="rId82"/>
    <p:sldId id="996" r:id="rId83"/>
    <p:sldId id="997" r:id="rId84"/>
    <p:sldId id="998" r:id="rId85"/>
    <p:sldId id="1000" r:id="rId86"/>
    <p:sldId id="999" r:id="rId87"/>
    <p:sldId id="1001" r:id="rId88"/>
    <p:sldId id="1002" r:id="rId89"/>
    <p:sldId id="1003" r:id="rId90"/>
    <p:sldId id="1004" r:id="rId91"/>
    <p:sldId id="1005" r:id="rId92"/>
    <p:sldId id="1015" r:id="rId93"/>
    <p:sldId id="1006" r:id="rId94"/>
    <p:sldId id="1016" r:id="rId95"/>
    <p:sldId id="1007" r:id="rId96"/>
    <p:sldId id="1008" r:id="rId97"/>
    <p:sldId id="1009" r:id="rId98"/>
    <p:sldId id="1010" r:id="rId99"/>
    <p:sldId id="989" r:id="rId100"/>
    <p:sldId id="1011" r:id="rId101"/>
    <p:sldId id="1012" r:id="rId102"/>
    <p:sldId id="1013" r:id="rId103"/>
    <p:sldId id="988" r:id="rId104"/>
    <p:sldId id="1036" r:id="rId105"/>
    <p:sldId id="1038" r:id="rId106"/>
    <p:sldId id="1039" r:id="rId107"/>
    <p:sldId id="1043" r:id="rId108"/>
    <p:sldId id="1047" r:id="rId109"/>
    <p:sldId id="1044" r:id="rId110"/>
    <p:sldId id="1048" r:id="rId111"/>
    <p:sldId id="1045" r:id="rId112"/>
    <p:sldId id="1046" r:id="rId113"/>
    <p:sldId id="1040" r:id="rId114"/>
    <p:sldId id="1049" r:id="rId115"/>
    <p:sldId id="1051" r:id="rId116"/>
    <p:sldId id="1050" r:id="rId117"/>
    <p:sldId id="1041" r:id="rId118"/>
    <p:sldId id="1052" r:id="rId119"/>
    <p:sldId id="1054" r:id="rId120"/>
    <p:sldId id="1053" r:id="rId121"/>
    <p:sldId id="1056" r:id="rId122"/>
    <p:sldId id="415" r:id="rId123"/>
    <p:sldId id="1055" r:id="rId124"/>
    <p:sldId id="1058" r:id="rId125"/>
    <p:sldId id="1057" r:id="rId126"/>
    <p:sldId id="1059" r:id="rId127"/>
    <p:sldId id="1072" r:id="rId128"/>
    <p:sldId id="1073" r:id="rId129"/>
    <p:sldId id="1042" r:id="rId130"/>
    <p:sldId id="1060" r:id="rId131"/>
    <p:sldId id="1061" r:id="rId132"/>
    <p:sldId id="1062" r:id="rId133"/>
    <p:sldId id="1063" r:id="rId134"/>
    <p:sldId id="1064" r:id="rId135"/>
    <p:sldId id="419" r:id="rId136"/>
    <p:sldId id="262" r:id="rId137"/>
    <p:sldId id="263" r:id="rId138"/>
    <p:sldId id="264" r:id="rId139"/>
    <p:sldId id="265" r:id="rId140"/>
    <p:sldId id="342" r:id="rId141"/>
    <p:sldId id="343" r:id="rId142"/>
    <p:sldId id="266" r:id="rId143"/>
    <p:sldId id="267" r:id="rId144"/>
    <p:sldId id="268" r:id="rId145"/>
    <p:sldId id="269" r:id="rId146"/>
    <p:sldId id="334" r:id="rId147"/>
    <p:sldId id="344" r:id="rId148"/>
    <p:sldId id="975" r:id="rId149"/>
    <p:sldId id="976" r:id="rId150"/>
    <p:sldId id="977" r:id="rId151"/>
    <p:sldId id="974" r:id="rId152"/>
    <p:sldId id="270" r:id="rId153"/>
    <p:sldId id="271" r:id="rId154"/>
    <p:sldId id="336" r:id="rId155"/>
    <p:sldId id="345" r:id="rId156"/>
    <p:sldId id="978" r:id="rId157"/>
    <p:sldId id="970" r:id="rId158"/>
    <p:sldId id="272" r:id="rId159"/>
    <p:sldId id="273" r:id="rId160"/>
    <p:sldId id="274" r:id="rId161"/>
    <p:sldId id="275" r:id="rId162"/>
    <p:sldId id="276" r:id="rId163"/>
    <p:sldId id="277" r:id="rId164"/>
    <p:sldId id="278" r:id="rId165"/>
    <p:sldId id="279" r:id="rId166"/>
    <p:sldId id="280" r:id="rId167"/>
    <p:sldId id="281" r:id="rId168"/>
    <p:sldId id="350" r:id="rId169"/>
    <p:sldId id="981" r:id="rId170"/>
    <p:sldId id="982" r:id="rId171"/>
    <p:sldId id="983" r:id="rId172"/>
    <p:sldId id="979" r:id="rId173"/>
    <p:sldId id="1032" r:id="rId174"/>
    <p:sldId id="980" r:id="rId175"/>
    <p:sldId id="984" r:id="rId176"/>
    <p:sldId id="282" r:id="rId177"/>
    <p:sldId id="283" r:id="rId178"/>
    <p:sldId id="284" r:id="rId179"/>
    <p:sldId id="285" r:id="rId180"/>
    <p:sldId id="286" r:id="rId181"/>
    <p:sldId id="287" r:id="rId182"/>
    <p:sldId id="1033" r:id="rId183"/>
    <p:sldId id="1034" r:id="rId184"/>
    <p:sldId id="1066" r:id="rId185"/>
    <p:sldId id="1065" r:id="rId186"/>
    <p:sldId id="1074" r:id="rId187"/>
    <p:sldId id="288" r:id="rId188"/>
    <p:sldId id="289" r:id="rId189"/>
    <p:sldId id="1075" r:id="rId190"/>
    <p:sldId id="1076" r:id="rId191"/>
    <p:sldId id="359" r:id="rId192"/>
    <p:sldId id="1077" r:id="rId193"/>
    <p:sldId id="1078" r:id="rId194"/>
    <p:sldId id="1079" r:id="rId195"/>
    <p:sldId id="1080" r:id="rId196"/>
    <p:sldId id="1081" r:id="rId197"/>
    <p:sldId id="1082" r:id="rId198"/>
    <p:sldId id="1083" r:id="rId199"/>
    <p:sldId id="1084" r:id="rId200"/>
    <p:sldId id="379" r:id="rId201"/>
    <p:sldId id="380" r:id="rId202"/>
    <p:sldId id="381" r:id="rId203"/>
    <p:sldId id="290" r:id="rId204"/>
    <p:sldId id="291" r:id="rId205"/>
    <p:sldId id="292" r:id="rId206"/>
    <p:sldId id="293" r:id="rId207"/>
    <p:sldId id="351" r:id="rId208"/>
    <p:sldId id="352" r:id="rId209"/>
    <p:sldId id="294" r:id="rId210"/>
    <p:sldId id="295" r:id="rId211"/>
    <p:sldId id="296" r:id="rId212"/>
    <p:sldId id="297" r:id="rId213"/>
    <p:sldId id="298" r:id="rId214"/>
    <p:sldId id="299" r:id="rId215"/>
    <p:sldId id="1085" r:id="rId216"/>
    <p:sldId id="1087" r:id="rId217"/>
    <p:sldId id="1086" r:id="rId218"/>
    <p:sldId id="300" r:id="rId219"/>
    <p:sldId id="301" r:id="rId220"/>
    <p:sldId id="1089" r:id="rId221"/>
    <p:sldId id="1091" r:id="rId222"/>
    <p:sldId id="1088" r:id="rId223"/>
    <p:sldId id="1092" r:id="rId224"/>
    <p:sldId id="1093" r:id="rId225"/>
    <p:sldId id="1090" r:id="rId226"/>
    <p:sldId id="304" r:id="rId227"/>
    <p:sldId id="305" r:id="rId228"/>
    <p:sldId id="306" r:id="rId229"/>
    <p:sldId id="307" r:id="rId230"/>
    <p:sldId id="308" r:id="rId231"/>
    <p:sldId id="309" r:id="rId232"/>
    <p:sldId id="1094" r:id="rId233"/>
    <p:sldId id="313" r:id="rId234"/>
    <p:sldId id="1095" r:id="rId235"/>
    <p:sldId id="1097" r:id="rId236"/>
    <p:sldId id="1096" r:id="rId237"/>
    <p:sldId id="1099" r:id="rId238"/>
    <p:sldId id="1098" r:id="rId239"/>
    <p:sldId id="1100" r:id="rId240"/>
    <p:sldId id="315" r:id="rId241"/>
    <p:sldId id="316" r:id="rId242"/>
    <p:sldId id="317" r:id="rId243"/>
    <p:sldId id="318" r:id="rId244"/>
    <p:sldId id="319" r:id="rId245"/>
    <p:sldId id="320" r:id="rId246"/>
    <p:sldId id="321" r:id="rId247"/>
    <p:sldId id="322" r:id="rId248"/>
    <p:sldId id="323" r:id="rId249"/>
    <p:sldId id="324" r:id="rId250"/>
    <p:sldId id="328" r:id="rId251"/>
    <p:sldId id="1101" r:id="rId252"/>
    <p:sldId id="329" r:id="rId253"/>
    <p:sldId id="1102" r:id="rId254"/>
    <p:sldId id="1103" r:id="rId25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FFFF"/>
    <a:srgbClr val="FFCCFF"/>
    <a:srgbClr val="C1E0FF"/>
    <a:srgbClr val="99CCFF"/>
    <a:srgbClr val="99FF99"/>
    <a:srgbClr val="00FFCC"/>
    <a:srgbClr val="00CCFF"/>
    <a:srgbClr val="CC99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16" autoAdjust="0"/>
    <p:restoredTop sz="94291" autoAdjust="0"/>
  </p:normalViewPr>
  <p:slideViewPr>
    <p:cSldViewPr>
      <p:cViewPr varScale="1">
        <p:scale>
          <a:sx n="113" d="100"/>
          <a:sy n="113" d="100"/>
        </p:scale>
        <p:origin x="1428"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viewProps" Target="view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slide" Target="slides/slide232.xml"/><Relationship Id="rId238" Type="http://schemas.openxmlformats.org/officeDocument/2006/relationships/slide" Target="slides/slide237.xml"/><Relationship Id="rId254" Type="http://schemas.openxmlformats.org/officeDocument/2006/relationships/slide" Target="slides/slide253.xml"/><Relationship Id="rId259" Type="http://schemas.openxmlformats.org/officeDocument/2006/relationships/theme" Target="theme/theme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slide" Target="slides/slide243.xml"/><Relationship Id="rId249" Type="http://schemas.openxmlformats.org/officeDocument/2006/relationships/slide" Target="slides/slide24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260"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notesMaster" Target="notesMasters/notesMaster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presProps" Target="presProps.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92D8D4-DCDE-4B30-81A6-DF460D4A5E5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79A3769F-FDC6-4C6E-B54F-88FBA1385FCC}"/>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7EBF6F0F-A719-43BF-B7EB-66F0FB342395}" type="datetimeFigureOut">
              <a:rPr lang="en-US"/>
              <a:t>7/5/2026</a:t>
            </a:fld>
            <a:endParaRPr lang="en-US"/>
          </a:p>
        </p:txBody>
      </p:sp>
      <p:sp>
        <p:nvSpPr>
          <p:cNvPr id="4" name="Slide Image Placeholder 3">
            <a:extLst>
              <a:ext uri="{FF2B5EF4-FFF2-40B4-BE49-F238E27FC236}">
                <a16:creationId xmlns:a16="http://schemas.microsoft.com/office/drawing/2014/main" id="{6E3B19CB-480A-45BA-A287-B6EACF52419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3C365BFA-30D1-46EE-AE55-9A807D3FCFF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Klicken Sie hier, um die Master-Textformate zu bearbeiten</a:t>
            </a:r>
          </a:p>
          <a:p>
            <a:pPr lvl="1"/>
            <a:r>
              <a:rPr lang="en-US" noProof="0"/>
              <a:t>Zweite Ebene</a:t>
            </a:r>
          </a:p>
          <a:p>
            <a:pPr lvl="2"/>
            <a:r>
              <a:rPr lang="en-US" noProof="0"/>
              <a:t>Dritte Ebene</a:t>
            </a:r>
          </a:p>
          <a:p>
            <a:pPr lvl="3"/>
            <a:r>
              <a:rPr lang="en-US" noProof="0"/>
              <a:t>Vierte Ebene</a:t>
            </a:r>
          </a:p>
          <a:p>
            <a:pPr lvl="4"/>
            <a:r>
              <a:rPr lang="en-US" noProof="0"/>
              <a:t>Fünfte Ebene</a:t>
            </a:r>
          </a:p>
        </p:txBody>
      </p:sp>
      <p:sp>
        <p:nvSpPr>
          <p:cNvPr id="6" name="Footer Placeholder 5">
            <a:extLst>
              <a:ext uri="{FF2B5EF4-FFF2-40B4-BE49-F238E27FC236}">
                <a16:creationId xmlns:a16="http://schemas.microsoft.com/office/drawing/2014/main" id="{10596C3D-E0F6-432D-AFED-1178F90B111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EDAEBD34-6CCB-4262-AF61-75A175E4455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803313F-140E-4290-9568-AB6058E2BC06}" type="slidenum">
              <a:rPr lang="en-US" altLang="en-US"/>
              <a:t>‹Nr.›</a:t>
            </a:fld>
            <a:endParaRPr lang="en-US" altLang="en-US"/>
          </a:p>
        </p:txBody>
      </p:sp>
    </p:spTree>
    <p:extLst>
      <p:ext uri="{BB962C8B-B14F-4D97-AF65-F5344CB8AC3E}">
        <p14:creationId xmlns:p14="http://schemas.microsoft.com/office/powerpoint/2010/main" val="16340956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543187E3-D489-4694-AB73-A9F853864B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B1363079-17A5-4555-9C94-EBE42FD760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0484" name="Slide Number Placeholder 3">
            <a:extLst>
              <a:ext uri="{FF2B5EF4-FFF2-40B4-BE49-F238E27FC236}">
                <a16:creationId xmlns:a16="http://schemas.microsoft.com/office/drawing/2014/main" id="{A57F7398-89F3-47B3-976C-89FEA5AE13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C7AF42B-66BC-48D2-96E5-038D1C4DE791}" type="slidenum">
              <a:rPr lang="en-US" altLang="en-US">
                <a:latin typeface="Arial" panose="020B0604020202020204" pitchFamily="34" charset="0"/>
              </a:rPr>
              <a:t>153</a:t>
            </a:fld>
            <a:endParaRPr lang="en-US" altLang="en-US">
              <a:latin typeface="Arial" panose="020B0604020202020204" pitchFamily="34" charset="0"/>
            </a:endParaRPr>
          </a:p>
        </p:txBody>
      </p:sp>
    </p:spTree>
    <p:extLst>
      <p:ext uri="{BB962C8B-B14F-4D97-AF65-F5344CB8AC3E}">
        <p14:creationId xmlns:p14="http://schemas.microsoft.com/office/powerpoint/2010/main" val="2805369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4BA3E-CA67-0896-9761-3328E18593F4}"/>
            </a:ext>
          </a:extLst>
        </p:cNvPr>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FFD50340-76D8-9747-4CFB-F1D8A00AD3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F400FC35-A523-45EE-1B00-2933E08367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a:p>
            <a:endParaRPr lang="en-US" altLang="en-US"/>
          </a:p>
        </p:txBody>
      </p:sp>
      <p:sp>
        <p:nvSpPr>
          <p:cNvPr id="37892" name="Slide Number Placeholder 3">
            <a:extLst>
              <a:ext uri="{FF2B5EF4-FFF2-40B4-BE49-F238E27FC236}">
                <a16:creationId xmlns:a16="http://schemas.microsoft.com/office/drawing/2014/main" id="{E75E1BBE-8376-36C2-7C60-2E4CA484E2B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7B7161E-00C7-4C29-8F1A-2FC0A70C2E02}" type="slidenum">
              <a:rPr lang="en-US" altLang="en-US">
                <a:latin typeface="Arial" panose="020B0604020202020204" pitchFamily="34" charset="0"/>
              </a:rPr>
              <a:t>175</a:t>
            </a:fld>
            <a:endParaRPr lang="en-US" altLang="en-US">
              <a:latin typeface="Arial" panose="020B0604020202020204" pitchFamily="34" charset="0"/>
            </a:endParaRPr>
          </a:p>
        </p:txBody>
      </p:sp>
    </p:spTree>
    <p:extLst>
      <p:ext uri="{BB962C8B-B14F-4D97-AF65-F5344CB8AC3E}">
        <p14:creationId xmlns:p14="http://schemas.microsoft.com/office/powerpoint/2010/main" val="1272590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530D6D31-B53C-4AAD-90C0-6114D33A28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47E950DB-BA70-4B3E-BB37-6B4D1D48AF1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4580" name="Slide Number Placeholder 3">
            <a:extLst>
              <a:ext uri="{FF2B5EF4-FFF2-40B4-BE49-F238E27FC236}">
                <a16:creationId xmlns:a16="http://schemas.microsoft.com/office/drawing/2014/main" id="{7D7CABA6-E8F4-433B-9D10-FB95CADCE8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F370961-1DBD-4EC3-9041-454997D18D7F}" type="slidenum">
              <a:rPr lang="en-US" altLang="en-US">
                <a:latin typeface="Arial" panose="020B0604020202020204" pitchFamily="34" charset="0"/>
              </a:rPr>
              <a:t>154</a:t>
            </a:fld>
            <a:endParaRPr lang="en-US" altLang="en-US">
              <a:latin typeface="Arial" panose="020B0604020202020204" pitchFamily="34" charset="0"/>
            </a:endParaRPr>
          </a:p>
        </p:txBody>
      </p:sp>
    </p:spTree>
    <p:extLst>
      <p:ext uri="{BB962C8B-B14F-4D97-AF65-F5344CB8AC3E}">
        <p14:creationId xmlns:p14="http://schemas.microsoft.com/office/powerpoint/2010/main" val="1655107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530D6D31-B53C-4AAD-90C0-6114D33A28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47E950DB-BA70-4B3E-BB37-6B4D1D48AF1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4580" name="Slide Number Placeholder 3">
            <a:extLst>
              <a:ext uri="{FF2B5EF4-FFF2-40B4-BE49-F238E27FC236}">
                <a16:creationId xmlns:a16="http://schemas.microsoft.com/office/drawing/2014/main" id="{7D7CABA6-E8F4-433B-9D10-FB95CADCE8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F370961-1DBD-4EC3-9041-454997D18D7F}" type="slidenum">
              <a:rPr lang="en-US" altLang="en-US">
                <a:latin typeface="Arial" panose="020B0604020202020204" pitchFamily="34" charset="0"/>
              </a:rPr>
              <a:t>155</a:t>
            </a:fld>
            <a:endParaRPr lang="en-US" altLang="en-US">
              <a:latin typeface="Arial" panose="020B0604020202020204" pitchFamily="34" charset="0"/>
            </a:endParaRPr>
          </a:p>
        </p:txBody>
      </p:sp>
    </p:spTree>
    <p:extLst>
      <p:ext uri="{BB962C8B-B14F-4D97-AF65-F5344CB8AC3E}">
        <p14:creationId xmlns:p14="http://schemas.microsoft.com/office/powerpoint/2010/main" val="3430893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3EA6417-7AE6-4A69-92F4-D0ACBC2826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29AEA5EC-1CF4-47F9-B0EA-F391F56285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a:p>
            <a:endParaRPr lang="en-US" altLang="en-US"/>
          </a:p>
        </p:txBody>
      </p:sp>
      <p:sp>
        <p:nvSpPr>
          <p:cNvPr id="35844" name="Slide Number Placeholder 3">
            <a:extLst>
              <a:ext uri="{FF2B5EF4-FFF2-40B4-BE49-F238E27FC236}">
                <a16:creationId xmlns:a16="http://schemas.microsoft.com/office/drawing/2014/main" id="{0CAE7875-AD13-4930-A1F3-06EB0AEDAB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02AA5B7-D515-4324-9C76-8B90DD259872}" type="slidenum">
              <a:rPr lang="en-US" altLang="en-US">
                <a:latin typeface="Arial" panose="020B0604020202020204" pitchFamily="34" charset="0"/>
              </a:rPr>
              <a:t>167</a:t>
            </a:fld>
            <a:endParaRPr lang="en-US" altLang="en-US">
              <a:latin typeface="Arial" panose="020B0604020202020204" pitchFamily="34" charset="0"/>
            </a:endParaRPr>
          </a:p>
        </p:txBody>
      </p:sp>
    </p:spTree>
    <p:extLst>
      <p:ext uri="{BB962C8B-B14F-4D97-AF65-F5344CB8AC3E}">
        <p14:creationId xmlns:p14="http://schemas.microsoft.com/office/powerpoint/2010/main" val="1216588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8D0E1FD3-9EF6-4A22-B3AF-B866031AFD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F072D10E-ECEE-4BED-BC46-AFF521A433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a:p>
            <a:endParaRPr lang="en-US" altLang="en-US"/>
          </a:p>
        </p:txBody>
      </p:sp>
      <p:sp>
        <p:nvSpPr>
          <p:cNvPr id="37892" name="Slide Number Placeholder 3">
            <a:extLst>
              <a:ext uri="{FF2B5EF4-FFF2-40B4-BE49-F238E27FC236}">
                <a16:creationId xmlns:a16="http://schemas.microsoft.com/office/drawing/2014/main" id="{60AD829D-E798-4DC5-9121-568EAFE4D1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7B7161E-00C7-4C29-8F1A-2FC0A70C2E02}" type="slidenum">
              <a:rPr lang="en-US" altLang="en-US">
                <a:latin typeface="Arial" panose="020B0604020202020204" pitchFamily="34" charset="0"/>
              </a:rPr>
              <a:t>168</a:t>
            </a:fld>
            <a:endParaRPr lang="en-US" altLang="en-US">
              <a:latin typeface="Arial" panose="020B0604020202020204" pitchFamily="34" charset="0"/>
            </a:endParaRPr>
          </a:p>
        </p:txBody>
      </p:sp>
    </p:spTree>
    <p:extLst>
      <p:ext uri="{BB962C8B-B14F-4D97-AF65-F5344CB8AC3E}">
        <p14:creationId xmlns:p14="http://schemas.microsoft.com/office/powerpoint/2010/main" val="1542081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E1042-3EA9-7016-CA4C-726953E07BC8}"/>
            </a:ext>
          </a:extLst>
        </p:cNvPr>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09EFDDF4-9C9C-8B61-E5EA-BF9EF77E39B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687CDD33-152B-C8E7-6BCD-E24B05B9AC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a:p>
            <a:endParaRPr lang="en-US" altLang="en-US"/>
          </a:p>
        </p:txBody>
      </p:sp>
      <p:sp>
        <p:nvSpPr>
          <p:cNvPr id="37892" name="Slide Number Placeholder 3">
            <a:extLst>
              <a:ext uri="{FF2B5EF4-FFF2-40B4-BE49-F238E27FC236}">
                <a16:creationId xmlns:a16="http://schemas.microsoft.com/office/drawing/2014/main" id="{44F8D4D4-42F5-EA63-0649-ED8D943172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7B7161E-00C7-4C29-8F1A-2FC0A70C2E02}" type="slidenum">
              <a:rPr lang="en-US" altLang="en-US">
                <a:latin typeface="Arial" panose="020B0604020202020204" pitchFamily="34" charset="0"/>
              </a:rPr>
              <a:t>169</a:t>
            </a:fld>
            <a:endParaRPr lang="en-US" altLang="en-US">
              <a:latin typeface="Arial" panose="020B0604020202020204" pitchFamily="34" charset="0"/>
            </a:endParaRPr>
          </a:p>
        </p:txBody>
      </p:sp>
    </p:spTree>
    <p:extLst>
      <p:ext uri="{BB962C8B-B14F-4D97-AF65-F5344CB8AC3E}">
        <p14:creationId xmlns:p14="http://schemas.microsoft.com/office/powerpoint/2010/main" val="1347403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36E8C-F4F7-55B9-B232-F4349F935336}"/>
            </a:ext>
          </a:extLst>
        </p:cNvPr>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4FAE3B90-8225-60FF-48F7-A78FBFB685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344320E0-3727-13FE-328C-54E891323E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a:p>
            <a:endParaRPr lang="en-US" altLang="en-US"/>
          </a:p>
        </p:txBody>
      </p:sp>
      <p:sp>
        <p:nvSpPr>
          <p:cNvPr id="37892" name="Slide Number Placeholder 3">
            <a:extLst>
              <a:ext uri="{FF2B5EF4-FFF2-40B4-BE49-F238E27FC236}">
                <a16:creationId xmlns:a16="http://schemas.microsoft.com/office/drawing/2014/main" id="{F0A79D14-62BB-02FE-945F-8DD4496D4F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7B7161E-00C7-4C29-8F1A-2FC0A70C2E02}" type="slidenum">
              <a:rPr lang="en-US" altLang="en-US">
                <a:latin typeface="Arial" panose="020B0604020202020204" pitchFamily="34" charset="0"/>
              </a:rPr>
              <a:t>170</a:t>
            </a:fld>
            <a:endParaRPr lang="en-US" altLang="en-US">
              <a:latin typeface="Arial" panose="020B0604020202020204" pitchFamily="34" charset="0"/>
            </a:endParaRPr>
          </a:p>
        </p:txBody>
      </p:sp>
    </p:spTree>
    <p:extLst>
      <p:ext uri="{BB962C8B-B14F-4D97-AF65-F5344CB8AC3E}">
        <p14:creationId xmlns:p14="http://schemas.microsoft.com/office/powerpoint/2010/main" val="3476517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25E16-36E4-DF19-A50D-2586E852F5B9}"/>
            </a:ext>
          </a:extLst>
        </p:cNvPr>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F0299E07-19AA-22C0-7604-9966D7D6A3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CEE6003F-2FE8-A986-07B4-8D750C25AA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a:p>
            <a:endParaRPr lang="en-US" altLang="en-US"/>
          </a:p>
        </p:txBody>
      </p:sp>
      <p:sp>
        <p:nvSpPr>
          <p:cNvPr id="37892" name="Slide Number Placeholder 3">
            <a:extLst>
              <a:ext uri="{FF2B5EF4-FFF2-40B4-BE49-F238E27FC236}">
                <a16:creationId xmlns:a16="http://schemas.microsoft.com/office/drawing/2014/main" id="{8761B11A-F992-9640-8902-70F438FFF23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7B7161E-00C7-4C29-8F1A-2FC0A70C2E02}" type="slidenum">
              <a:rPr lang="en-US" altLang="en-US">
                <a:latin typeface="Arial" panose="020B0604020202020204" pitchFamily="34" charset="0"/>
              </a:rPr>
              <a:t>171</a:t>
            </a:fld>
            <a:endParaRPr lang="en-US" altLang="en-US">
              <a:latin typeface="Arial" panose="020B0604020202020204" pitchFamily="34" charset="0"/>
            </a:endParaRPr>
          </a:p>
        </p:txBody>
      </p:sp>
    </p:spTree>
    <p:extLst>
      <p:ext uri="{BB962C8B-B14F-4D97-AF65-F5344CB8AC3E}">
        <p14:creationId xmlns:p14="http://schemas.microsoft.com/office/powerpoint/2010/main" val="2296633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0AE34-EB4C-8E1D-066B-D4DD6DB3A0A3}"/>
            </a:ext>
          </a:extLst>
        </p:cNvPr>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F076E09D-6296-462A-0AC5-471343AFA4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A3D61D65-7388-8F3B-B3AB-705314CBEA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a:p>
            <a:endParaRPr lang="en-US" altLang="en-US"/>
          </a:p>
        </p:txBody>
      </p:sp>
      <p:sp>
        <p:nvSpPr>
          <p:cNvPr id="37892" name="Slide Number Placeholder 3">
            <a:extLst>
              <a:ext uri="{FF2B5EF4-FFF2-40B4-BE49-F238E27FC236}">
                <a16:creationId xmlns:a16="http://schemas.microsoft.com/office/drawing/2014/main" id="{838B249D-4504-80A0-DC41-C3FA49BA38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7B7161E-00C7-4C29-8F1A-2FC0A70C2E02}" type="slidenum">
              <a:rPr lang="en-US" altLang="en-US">
                <a:latin typeface="Arial" panose="020B0604020202020204" pitchFamily="34" charset="0"/>
              </a:rPr>
              <a:t>174</a:t>
            </a:fld>
            <a:endParaRPr lang="en-US" altLang="en-US">
              <a:latin typeface="Arial" panose="020B0604020202020204" pitchFamily="34" charset="0"/>
            </a:endParaRPr>
          </a:p>
        </p:txBody>
      </p:sp>
    </p:spTree>
    <p:extLst>
      <p:ext uri="{BB962C8B-B14F-4D97-AF65-F5344CB8AC3E}">
        <p14:creationId xmlns:p14="http://schemas.microsoft.com/office/powerpoint/2010/main" val="3967083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a:extLst>
              <a:ext uri="{FF2B5EF4-FFF2-40B4-BE49-F238E27FC236}">
                <a16:creationId xmlns:a16="http://schemas.microsoft.com/office/drawing/2014/main" id="{B0630724-AD1F-4250-A1D5-E2F6D55BB159}"/>
              </a:ext>
            </a:extLst>
          </p:cNvPr>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a:extLst>
              <a:ext uri="{FF2B5EF4-FFF2-40B4-BE49-F238E27FC236}">
                <a16:creationId xmlns:a16="http://schemas.microsoft.com/office/drawing/2014/main" id="{A3EEAB79-D8DE-419F-97AF-14B25A0FAEDD}"/>
              </a:ext>
            </a:extLst>
          </p:cNvPr>
          <p:cNvGrpSpPr>
            <a:grpSpLocks/>
          </p:cNvGrpSpPr>
          <p:nvPr/>
        </p:nvGrpSpPr>
        <p:grpSpPr bwMode="auto">
          <a:xfrm>
            <a:off x="7493000" y="2992438"/>
            <a:ext cx="1338263" cy="2189162"/>
            <a:chOff x="4704" y="1885"/>
            <a:chExt cx="843" cy="1379"/>
          </a:xfrm>
        </p:grpSpPr>
        <p:sp>
          <p:nvSpPr>
            <p:cNvPr id="6" name="Oval 9">
              <a:extLst>
                <a:ext uri="{FF2B5EF4-FFF2-40B4-BE49-F238E27FC236}">
                  <a16:creationId xmlns:a16="http://schemas.microsoft.com/office/drawing/2014/main" id="{66EF5EDD-5F5E-4615-BCFB-BA4DFDFFB352}"/>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 name="Oval 10">
              <a:extLst>
                <a:ext uri="{FF2B5EF4-FFF2-40B4-BE49-F238E27FC236}">
                  <a16:creationId xmlns:a16="http://schemas.microsoft.com/office/drawing/2014/main" id="{4CBCC80B-2D92-47A0-83A2-7413134AB288}"/>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 name="Oval 11">
              <a:extLst>
                <a:ext uri="{FF2B5EF4-FFF2-40B4-BE49-F238E27FC236}">
                  <a16:creationId xmlns:a16="http://schemas.microsoft.com/office/drawing/2014/main" id="{F6E6B347-B7BF-4C33-ACB3-816447013589}"/>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9" name="Oval 12">
              <a:extLst>
                <a:ext uri="{FF2B5EF4-FFF2-40B4-BE49-F238E27FC236}">
                  <a16:creationId xmlns:a16="http://schemas.microsoft.com/office/drawing/2014/main" id="{93990C79-B26C-4302-A773-275C84ED64D3}"/>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 name="Oval 13">
              <a:extLst>
                <a:ext uri="{FF2B5EF4-FFF2-40B4-BE49-F238E27FC236}">
                  <a16:creationId xmlns:a16="http://schemas.microsoft.com/office/drawing/2014/main" id="{0B99EA8E-DA84-4292-AB69-5A5AFD86BEC6}"/>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 name="Oval 14">
              <a:extLst>
                <a:ext uri="{FF2B5EF4-FFF2-40B4-BE49-F238E27FC236}">
                  <a16:creationId xmlns:a16="http://schemas.microsoft.com/office/drawing/2014/main" id="{6C6EEE9E-46C6-4CFE-A7A4-6A49E600C5F3}"/>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2" name="Oval 15">
              <a:extLst>
                <a:ext uri="{FF2B5EF4-FFF2-40B4-BE49-F238E27FC236}">
                  <a16:creationId xmlns:a16="http://schemas.microsoft.com/office/drawing/2014/main" id="{9981D7E8-B020-489D-A1D1-27D742D4DECC}"/>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3" name="Oval 16">
              <a:extLst>
                <a:ext uri="{FF2B5EF4-FFF2-40B4-BE49-F238E27FC236}">
                  <a16:creationId xmlns:a16="http://schemas.microsoft.com/office/drawing/2014/main" id="{24A1ED61-7667-4490-BDBF-9CF1EAD0D915}"/>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4" name="Oval 17">
              <a:extLst>
                <a:ext uri="{FF2B5EF4-FFF2-40B4-BE49-F238E27FC236}">
                  <a16:creationId xmlns:a16="http://schemas.microsoft.com/office/drawing/2014/main" id="{D410E217-91AA-44B2-A356-D3D59E8D1BCD}"/>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5" name="Oval 18">
              <a:extLst>
                <a:ext uri="{FF2B5EF4-FFF2-40B4-BE49-F238E27FC236}">
                  <a16:creationId xmlns:a16="http://schemas.microsoft.com/office/drawing/2014/main" id="{98F2AD4D-EF51-475D-BF61-C2500263A00A}"/>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6" name="Oval 19">
              <a:extLst>
                <a:ext uri="{FF2B5EF4-FFF2-40B4-BE49-F238E27FC236}">
                  <a16:creationId xmlns:a16="http://schemas.microsoft.com/office/drawing/2014/main" id="{37C76D18-1A73-4A17-BAC4-5C4B8BFA8379}"/>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7" name="Oval 20">
              <a:extLst>
                <a:ext uri="{FF2B5EF4-FFF2-40B4-BE49-F238E27FC236}">
                  <a16:creationId xmlns:a16="http://schemas.microsoft.com/office/drawing/2014/main" id="{80DB1076-5667-4C18-AB47-0C06DA4B6449}"/>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8" name="Oval 21">
              <a:extLst>
                <a:ext uri="{FF2B5EF4-FFF2-40B4-BE49-F238E27FC236}">
                  <a16:creationId xmlns:a16="http://schemas.microsoft.com/office/drawing/2014/main" id="{F086F11A-C3D6-45D5-990D-83229FE632C8}"/>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 name="Oval 22">
              <a:extLst>
                <a:ext uri="{FF2B5EF4-FFF2-40B4-BE49-F238E27FC236}">
                  <a16:creationId xmlns:a16="http://schemas.microsoft.com/office/drawing/2014/main" id="{1D2237D6-FE89-4EEA-B5CB-252B6083700B}"/>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0" name="Oval 23">
              <a:extLst>
                <a:ext uri="{FF2B5EF4-FFF2-40B4-BE49-F238E27FC236}">
                  <a16:creationId xmlns:a16="http://schemas.microsoft.com/office/drawing/2014/main" id="{B4084467-A0C5-42E0-9877-16A1480B37EE}"/>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 name="Oval 24">
              <a:extLst>
                <a:ext uri="{FF2B5EF4-FFF2-40B4-BE49-F238E27FC236}">
                  <a16:creationId xmlns:a16="http://schemas.microsoft.com/office/drawing/2014/main" id="{D23767C7-5E29-4AE7-BE56-CB1DF267E316}"/>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2" name="Oval 25">
              <a:extLst>
                <a:ext uri="{FF2B5EF4-FFF2-40B4-BE49-F238E27FC236}">
                  <a16:creationId xmlns:a16="http://schemas.microsoft.com/office/drawing/2014/main" id="{9DB09771-648C-459D-AE50-80CE298F499C}"/>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3" name="Oval 26">
              <a:extLst>
                <a:ext uri="{FF2B5EF4-FFF2-40B4-BE49-F238E27FC236}">
                  <a16:creationId xmlns:a16="http://schemas.microsoft.com/office/drawing/2014/main" id="{5928405D-7D3C-4B35-92FA-DDC434F4C467}"/>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4" name="Oval 27">
              <a:extLst>
                <a:ext uri="{FF2B5EF4-FFF2-40B4-BE49-F238E27FC236}">
                  <a16:creationId xmlns:a16="http://schemas.microsoft.com/office/drawing/2014/main" id="{70C397CE-1918-4179-BDDA-B51E44C0C52D}"/>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5" name="Oval 28">
              <a:extLst>
                <a:ext uri="{FF2B5EF4-FFF2-40B4-BE49-F238E27FC236}">
                  <a16:creationId xmlns:a16="http://schemas.microsoft.com/office/drawing/2014/main" id="{53C6B409-25FB-422F-9E26-DB73B25BF17D}"/>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6" name="Oval 29">
              <a:extLst>
                <a:ext uri="{FF2B5EF4-FFF2-40B4-BE49-F238E27FC236}">
                  <a16:creationId xmlns:a16="http://schemas.microsoft.com/office/drawing/2014/main" id="{BEB8A17A-5282-4B7E-97CB-19408C324EDD}"/>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7" name="Oval 30">
              <a:extLst>
                <a:ext uri="{FF2B5EF4-FFF2-40B4-BE49-F238E27FC236}">
                  <a16:creationId xmlns:a16="http://schemas.microsoft.com/office/drawing/2014/main" id="{6D95D941-82FB-4DC3-86BB-228882863C65}"/>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8" name="Oval 31">
              <a:extLst>
                <a:ext uri="{FF2B5EF4-FFF2-40B4-BE49-F238E27FC236}">
                  <a16:creationId xmlns:a16="http://schemas.microsoft.com/office/drawing/2014/main" id="{8D0C1230-2F77-480D-8EAE-3FB556666249}"/>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9" name="Oval 32">
              <a:extLst>
                <a:ext uri="{FF2B5EF4-FFF2-40B4-BE49-F238E27FC236}">
                  <a16:creationId xmlns:a16="http://schemas.microsoft.com/office/drawing/2014/main" id="{0E3AA47A-D664-4DE6-BCE9-376542F00E34}"/>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0" name="Oval 33">
              <a:extLst>
                <a:ext uri="{FF2B5EF4-FFF2-40B4-BE49-F238E27FC236}">
                  <a16:creationId xmlns:a16="http://schemas.microsoft.com/office/drawing/2014/main" id="{59EC18B0-80A3-4B87-B576-7F8C4E8D96AC}"/>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1" name="Oval 34">
              <a:extLst>
                <a:ext uri="{FF2B5EF4-FFF2-40B4-BE49-F238E27FC236}">
                  <a16:creationId xmlns:a16="http://schemas.microsoft.com/office/drawing/2014/main" id="{1F5C1BFB-252E-415C-A71B-C487A6B659E2}"/>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2" name="Oval 35">
              <a:extLst>
                <a:ext uri="{FF2B5EF4-FFF2-40B4-BE49-F238E27FC236}">
                  <a16:creationId xmlns:a16="http://schemas.microsoft.com/office/drawing/2014/main" id="{32AFBDB3-1C3E-42E9-B765-E01738A8D510}"/>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3" name="Oval 36">
              <a:extLst>
                <a:ext uri="{FF2B5EF4-FFF2-40B4-BE49-F238E27FC236}">
                  <a16:creationId xmlns:a16="http://schemas.microsoft.com/office/drawing/2014/main" id="{1A0DB6CC-8289-47C7-9F2B-360E5559C9E7}"/>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4" name="Oval 37">
              <a:extLst>
                <a:ext uri="{FF2B5EF4-FFF2-40B4-BE49-F238E27FC236}">
                  <a16:creationId xmlns:a16="http://schemas.microsoft.com/office/drawing/2014/main" id="{F79AA75D-3387-46BA-B833-1647D943781A}"/>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5" name="Oval 38">
              <a:extLst>
                <a:ext uri="{FF2B5EF4-FFF2-40B4-BE49-F238E27FC236}">
                  <a16:creationId xmlns:a16="http://schemas.microsoft.com/office/drawing/2014/main" id="{0988D4FA-BB15-4D0F-BD1B-A3D888F4A5D3}"/>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6" name="Oval 39">
              <a:extLst>
                <a:ext uri="{FF2B5EF4-FFF2-40B4-BE49-F238E27FC236}">
                  <a16:creationId xmlns:a16="http://schemas.microsoft.com/office/drawing/2014/main" id="{41CFEC47-D230-4153-8CC1-2ED9B7B7D0AB}"/>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37" name="Line 40">
            <a:extLst>
              <a:ext uri="{FF2B5EF4-FFF2-40B4-BE49-F238E27FC236}">
                <a16:creationId xmlns:a16="http://schemas.microsoft.com/office/drawing/2014/main" id="{FB36865E-DAD4-4B7A-ADF6-0BD630CBF52D}"/>
              </a:ext>
            </a:extLst>
          </p:cNvPr>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95"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8196"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8" name="Rectangle 5">
            <a:extLst>
              <a:ext uri="{FF2B5EF4-FFF2-40B4-BE49-F238E27FC236}">
                <a16:creationId xmlns:a16="http://schemas.microsoft.com/office/drawing/2014/main" id="{05471922-73E6-40F8-A973-79BA21E57690}"/>
              </a:ext>
            </a:extLst>
          </p:cNvPr>
          <p:cNvSpPr>
            <a:spLocks noGrp="1" noChangeArrowheads="1"/>
          </p:cNvSpPr>
          <p:nvPr>
            <p:ph type="dt" sz="half" idx="10"/>
          </p:nvPr>
        </p:nvSpPr>
        <p:spPr/>
        <p:txBody>
          <a:bodyPr/>
          <a:lstStyle>
            <a:lvl1pPr>
              <a:defRPr/>
            </a:lvl1pPr>
          </a:lstStyle>
          <a:p>
            <a:pPr>
              <a:defRPr/>
            </a:pPr>
            <a:endParaRPr lang="en-US" altLang="en-US"/>
          </a:p>
        </p:txBody>
      </p:sp>
      <p:sp>
        <p:nvSpPr>
          <p:cNvPr id="39" name="Rectangle 6">
            <a:extLst>
              <a:ext uri="{FF2B5EF4-FFF2-40B4-BE49-F238E27FC236}">
                <a16:creationId xmlns:a16="http://schemas.microsoft.com/office/drawing/2014/main" id="{19FE31D9-2846-4D30-B95E-887BD83A5B84}"/>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40" name="Rectangle 7">
            <a:extLst>
              <a:ext uri="{FF2B5EF4-FFF2-40B4-BE49-F238E27FC236}">
                <a16:creationId xmlns:a16="http://schemas.microsoft.com/office/drawing/2014/main" id="{4AA3306F-D8EB-4CB5-9052-63B75E09F2FA}"/>
              </a:ext>
            </a:extLst>
          </p:cNvPr>
          <p:cNvSpPr>
            <a:spLocks noGrp="1" noChangeArrowheads="1"/>
          </p:cNvSpPr>
          <p:nvPr>
            <p:ph type="sldNum" sz="quarter" idx="12"/>
          </p:nvPr>
        </p:nvSpPr>
        <p:spPr/>
        <p:txBody>
          <a:bodyPr/>
          <a:lstStyle>
            <a:lvl1pPr>
              <a:defRPr smtClean="0"/>
            </a:lvl1pPr>
          </a:lstStyle>
          <a:p>
            <a:pPr>
              <a:defRPr/>
            </a:pPr>
            <a:fld id="{19A39DF5-A52B-4509-AA3E-8FB3660D1CAD}" type="slidenum">
              <a:rPr lang="en-US" altLang="en-US"/>
              <a:pPr>
                <a:defRPr/>
              </a:pPr>
              <a:t>‹Nr.›</a:t>
            </a:fld>
            <a:endParaRPr lang="en-US" altLang="en-US"/>
          </a:p>
        </p:txBody>
      </p:sp>
    </p:spTree>
    <p:extLst>
      <p:ext uri="{BB962C8B-B14F-4D97-AF65-F5344CB8AC3E}">
        <p14:creationId xmlns:p14="http://schemas.microsoft.com/office/powerpoint/2010/main" val="4106367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4D8D51C2-FB55-48C2-A6BF-5BD26342942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A0DB0FF2-E425-4BA3-B232-B8E6FABD38A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6B011E95-327B-4CE2-9E0F-1725C8122AD8}"/>
              </a:ext>
            </a:extLst>
          </p:cNvPr>
          <p:cNvSpPr>
            <a:spLocks noGrp="1" noChangeArrowheads="1"/>
          </p:cNvSpPr>
          <p:nvPr>
            <p:ph type="sldNum" sz="quarter" idx="12"/>
          </p:nvPr>
        </p:nvSpPr>
        <p:spPr>
          <a:ln/>
        </p:spPr>
        <p:txBody>
          <a:bodyPr/>
          <a:lstStyle>
            <a:lvl1pPr>
              <a:defRPr/>
            </a:lvl1pPr>
          </a:lstStyle>
          <a:p>
            <a:pPr>
              <a:defRPr/>
            </a:pPr>
            <a:fld id="{1F02DE14-3CAD-486F-81E8-79F85AF5204B}" type="slidenum">
              <a:rPr lang="en-US" altLang="en-US"/>
              <a:pPr>
                <a:defRPr/>
              </a:pPr>
              <a:t>‹Nr.›</a:t>
            </a:fld>
            <a:endParaRPr lang="en-US" altLang="en-US"/>
          </a:p>
        </p:txBody>
      </p:sp>
    </p:spTree>
    <p:extLst>
      <p:ext uri="{BB962C8B-B14F-4D97-AF65-F5344CB8AC3E}">
        <p14:creationId xmlns:p14="http://schemas.microsoft.com/office/powerpoint/2010/main" val="1680661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756D644B-86EB-4502-8A4F-35264FAD07B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F47D2C66-C449-4C2F-867D-3FBC559CF90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22BDDD2C-B22A-437B-B24A-7F6876B640D6}"/>
              </a:ext>
            </a:extLst>
          </p:cNvPr>
          <p:cNvSpPr>
            <a:spLocks noGrp="1" noChangeArrowheads="1"/>
          </p:cNvSpPr>
          <p:nvPr>
            <p:ph type="sldNum" sz="quarter" idx="12"/>
          </p:nvPr>
        </p:nvSpPr>
        <p:spPr>
          <a:ln/>
        </p:spPr>
        <p:txBody>
          <a:bodyPr/>
          <a:lstStyle>
            <a:lvl1pPr>
              <a:defRPr/>
            </a:lvl1pPr>
          </a:lstStyle>
          <a:p>
            <a:pPr>
              <a:defRPr/>
            </a:pPr>
            <a:fld id="{6F9C0C1E-19A8-41EB-BD0A-A22D5AC5D7C7}" type="slidenum">
              <a:rPr lang="en-US" altLang="en-US"/>
              <a:pPr>
                <a:defRPr/>
              </a:pPr>
              <a:t>‹Nr.›</a:t>
            </a:fld>
            <a:endParaRPr lang="en-US" altLang="en-US"/>
          </a:p>
        </p:txBody>
      </p:sp>
    </p:spTree>
    <p:extLst>
      <p:ext uri="{BB962C8B-B14F-4D97-AF65-F5344CB8AC3E}">
        <p14:creationId xmlns:p14="http://schemas.microsoft.com/office/powerpoint/2010/main" val="3083768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8B52051B-1110-472D-9918-A9E014B7D01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D03866AB-52A2-45FD-A727-5CAD060F37A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C72A3DCE-58C7-4900-B5C6-59819D362513}"/>
              </a:ext>
            </a:extLst>
          </p:cNvPr>
          <p:cNvSpPr>
            <a:spLocks noGrp="1" noChangeArrowheads="1"/>
          </p:cNvSpPr>
          <p:nvPr>
            <p:ph type="sldNum" sz="quarter" idx="12"/>
          </p:nvPr>
        </p:nvSpPr>
        <p:spPr>
          <a:ln/>
        </p:spPr>
        <p:txBody>
          <a:bodyPr/>
          <a:lstStyle>
            <a:lvl1pPr>
              <a:defRPr/>
            </a:lvl1pPr>
          </a:lstStyle>
          <a:p>
            <a:pPr>
              <a:defRPr/>
            </a:pPr>
            <a:fld id="{C8863457-01B4-4031-9D80-10306CB7D75C}" type="slidenum">
              <a:rPr lang="en-US" altLang="en-US"/>
              <a:pPr>
                <a:defRPr/>
              </a:pPr>
              <a:t>‹Nr.›</a:t>
            </a:fld>
            <a:endParaRPr lang="en-US" altLang="en-US"/>
          </a:p>
        </p:txBody>
      </p:sp>
    </p:spTree>
    <p:extLst>
      <p:ext uri="{BB962C8B-B14F-4D97-AF65-F5344CB8AC3E}">
        <p14:creationId xmlns:p14="http://schemas.microsoft.com/office/powerpoint/2010/main" val="1661832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7A945CB2-846A-44BC-A6E5-4C23ADCF15D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9CABAD3B-4813-479E-A6A1-1AA9424ECBD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4A9B356A-4015-4817-B248-D377E86F0ED9}"/>
              </a:ext>
            </a:extLst>
          </p:cNvPr>
          <p:cNvSpPr>
            <a:spLocks noGrp="1" noChangeArrowheads="1"/>
          </p:cNvSpPr>
          <p:nvPr>
            <p:ph type="sldNum" sz="quarter" idx="12"/>
          </p:nvPr>
        </p:nvSpPr>
        <p:spPr>
          <a:ln/>
        </p:spPr>
        <p:txBody>
          <a:bodyPr/>
          <a:lstStyle>
            <a:lvl1pPr>
              <a:defRPr/>
            </a:lvl1pPr>
          </a:lstStyle>
          <a:p>
            <a:pPr>
              <a:defRPr/>
            </a:pPr>
            <a:fld id="{C12CCF8E-2370-465E-8FFF-BDBA6C44BA81}" type="slidenum">
              <a:rPr lang="en-US" altLang="en-US"/>
              <a:pPr>
                <a:defRPr/>
              </a:pPr>
              <a:t>‹Nr.›</a:t>
            </a:fld>
            <a:endParaRPr lang="en-US" altLang="en-US"/>
          </a:p>
        </p:txBody>
      </p:sp>
    </p:spTree>
    <p:extLst>
      <p:ext uri="{BB962C8B-B14F-4D97-AF65-F5344CB8AC3E}">
        <p14:creationId xmlns:p14="http://schemas.microsoft.com/office/powerpoint/2010/main" val="1117156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38D48CEF-B9AC-401D-ACF5-464F45A7870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5C001086-CE46-429D-B817-7F9E66B7752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DC541189-443D-4262-89E3-D11C1719285C}"/>
              </a:ext>
            </a:extLst>
          </p:cNvPr>
          <p:cNvSpPr>
            <a:spLocks noGrp="1" noChangeArrowheads="1"/>
          </p:cNvSpPr>
          <p:nvPr>
            <p:ph type="sldNum" sz="quarter" idx="12"/>
          </p:nvPr>
        </p:nvSpPr>
        <p:spPr>
          <a:ln/>
        </p:spPr>
        <p:txBody>
          <a:bodyPr/>
          <a:lstStyle>
            <a:lvl1pPr>
              <a:defRPr/>
            </a:lvl1pPr>
          </a:lstStyle>
          <a:p>
            <a:pPr>
              <a:defRPr/>
            </a:pPr>
            <a:fld id="{F4877451-9963-49F0-A329-4507A1FB1AF1}" type="slidenum">
              <a:rPr lang="en-US" altLang="en-US"/>
              <a:pPr>
                <a:defRPr/>
              </a:pPr>
              <a:t>‹Nr.›</a:t>
            </a:fld>
            <a:endParaRPr lang="en-US" altLang="en-US"/>
          </a:p>
        </p:txBody>
      </p:sp>
    </p:spTree>
    <p:extLst>
      <p:ext uri="{BB962C8B-B14F-4D97-AF65-F5344CB8AC3E}">
        <p14:creationId xmlns:p14="http://schemas.microsoft.com/office/powerpoint/2010/main" val="654156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5115CCE7-60C8-40B2-902B-7E19B2FB374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94E74DC6-7A0B-4665-8BA3-5DE9444E6D5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a:extLst>
              <a:ext uri="{FF2B5EF4-FFF2-40B4-BE49-F238E27FC236}">
                <a16:creationId xmlns:a16="http://schemas.microsoft.com/office/drawing/2014/main" id="{36A83B62-09AD-49F4-85FC-E81F82A14140}"/>
              </a:ext>
            </a:extLst>
          </p:cNvPr>
          <p:cNvSpPr>
            <a:spLocks noGrp="1" noChangeArrowheads="1"/>
          </p:cNvSpPr>
          <p:nvPr>
            <p:ph type="sldNum" sz="quarter" idx="12"/>
          </p:nvPr>
        </p:nvSpPr>
        <p:spPr>
          <a:ln/>
        </p:spPr>
        <p:txBody>
          <a:bodyPr/>
          <a:lstStyle>
            <a:lvl1pPr>
              <a:defRPr/>
            </a:lvl1pPr>
          </a:lstStyle>
          <a:p>
            <a:pPr>
              <a:defRPr/>
            </a:pPr>
            <a:fld id="{39D3AD2C-3EED-460B-8944-92ED7D3D74D8}" type="slidenum">
              <a:rPr lang="en-US" altLang="en-US"/>
              <a:pPr>
                <a:defRPr/>
              </a:pPr>
              <a:t>‹Nr.›</a:t>
            </a:fld>
            <a:endParaRPr lang="en-US" altLang="en-US"/>
          </a:p>
        </p:txBody>
      </p:sp>
    </p:spTree>
    <p:extLst>
      <p:ext uri="{BB962C8B-B14F-4D97-AF65-F5344CB8AC3E}">
        <p14:creationId xmlns:p14="http://schemas.microsoft.com/office/powerpoint/2010/main" val="3113808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991C3BA0-1445-4D51-9C1C-31983C9DED6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1999423A-5D8D-4A09-BAB3-B1FAA57F9CF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a:extLst>
              <a:ext uri="{FF2B5EF4-FFF2-40B4-BE49-F238E27FC236}">
                <a16:creationId xmlns:a16="http://schemas.microsoft.com/office/drawing/2014/main" id="{A29F231B-33D5-4770-ACF4-20D6A1FBD39D}"/>
              </a:ext>
            </a:extLst>
          </p:cNvPr>
          <p:cNvSpPr>
            <a:spLocks noGrp="1" noChangeArrowheads="1"/>
          </p:cNvSpPr>
          <p:nvPr>
            <p:ph type="sldNum" sz="quarter" idx="12"/>
          </p:nvPr>
        </p:nvSpPr>
        <p:spPr>
          <a:ln/>
        </p:spPr>
        <p:txBody>
          <a:bodyPr/>
          <a:lstStyle>
            <a:lvl1pPr>
              <a:defRPr/>
            </a:lvl1pPr>
          </a:lstStyle>
          <a:p>
            <a:pPr>
              <a:defRPr/>
            </a:pPr>
            <a:fld id="{41985E64-0D14-438B-A9D3-404E1A151E4B}" type="slidenum">
              <a:rPr lang="en-US" altLang="en-US"/>
              <a:pPr>
                <a:defRPr/>
              </a:pPr>
              <a:t>‹Nr.›</a:t>
            </a:fld>
            <a:endParaRPr lang="en-US" altLang="en-US"/>
          </a:p>
        </p:txBody>
      </p:sp>
    </p:spTree>
    <p:extLst>
      <p:ext uri="{BB962C8B-B14F-4D97-AF65-F5344CB8AC3E}">
        <p14:creationId xmlns:p14="http://schemas.microsoft.com/office/powerpoint/2010/main" val="1358197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DDE68014-99C3-4B78-81CA-6404A404CA4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a:extLst>
              <a:ext uri="{FF2B5EF4-FFF2-40B4-BE49-F238E27FC236}">
                <a16:creationId xmlns:a16="http://schemas.microsoft.com/office/drawing/2014/main" id="{EAEE3389-7BD2-4040-B9ED-4BA1AEBFF77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a:extLst>
              <a:ext uri="{FF2B5EF4-FFF2-40B4-BE49-F238E27FC236}">
                <a16:creationId xmlns:a16="http://schemas.microsoft.com/office/drawing/2014/main" id="{61876E7F-4ED4-4694-80C0-A30EF082EDCC}"/>
              </a:ext>
            </a:extLst>
          </p:cNvPr>
          <p:cNvSpPr>
            <a:spLocks noGrp="1" noChangeArrowheads="1"/>
          </p:cNvSpPr>
          <p:nvPr>
            <p:ph type="sldNum" sz="quarter" idx="12"/>
          </p:nvPr>
        </p:nvSpPr>
        <p:spPr>
          <a:ln/>
        </p:spPr>
        <p:txBody>
          <a:bodyPr/>
          <a:lstStyle>
            <a:lvl1pPr>
              <a:defRPr/>
            </a:lvl1pPr>
          </a:lstStyle>
          <a:p>
            <a:pPr>
              <a:defRPr/>
            </a:pPr>
            <a:fld id="{61CC0F2A-1B13-454D-AD0E-638E8FB0277C}" type="slidenum">
              <a:rPr lang="en-US" altLang="en-US"/>
              <a:pPr>
                <a:defRPr/>
              </a:pPr>
              <a:t>‹Nr.›</a:t>
            </a:fld>
            <a:endParaRPr lang="en-US" altLang="en-US"/>
          </a:p>
        </p:txBody>
      </p:sp>
    </p:spTree>
    <p:extLst>
      <p:ext uri="{BB962C8B-B14F-4D97-AF65-F5344CB8AC3E}">
        <p14:creationId xmlns:p14="http://schemas.microsoft.com/office/powerpoint/2010/main" val="380527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386FF6CD-4F0F-4914-B0AF-5F05CA3FE27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70B18A22-1A56-49F3-A2D0-9F6AFD26BB9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F50B8914-0EF0-4232-846A-CC71E0EBF3E4}"/>
              </a:ext>
            </a:extLst>
          </p:cNvPr>
          <p:cNvSpPr>
            <a:spLocks noGrp="1" noChangeArrowheads="1"/>
          </p:cNvSpPr>
          <p:nvPr>
            <p:ph type="sldNum" sz="quarter" idx="12"/>
          </p:nvPr>
        </p:nvSpPr>
        <p:spPr>
          <a:ln/>
        </p:spPr>
        <p:txBody>
          <a:bodyPr/>
          <a:lstStyle>
            <a:lvl1pPr>
              <a:defRPr/>
            </a:lvl1pPr>
          </a:lstStyle>
          <a:p>
            <a:pPr>
              <a:defRPr/>
            </a:pPr>
            <a:fld id="{69AADB7E-B36D-4057-A57F-472ED1988E95}" type="slidenum">
              <a:rPr lang="en-US" altLang="en-US"/>
              <a:pPr>
                <a:defRPr/>
              </a:pPr>
              <a:t>‹Nr.›</a:t>
            </a:fld>
            <a:endParaRPr lang="en-US" altLang="en-US"/>
          </a:p>
        </p:txBody>
      </p:sp>
    </p:spTree>
    <p:extLst>
      <p:ext uri="{BB962C8B-B14F-4D97-AF65-F5344CB8AC3E}">
        <p14:creationId xmlns:p14="http://schemas.microsoft.com/office/powerpoint/2010/main" val="2654420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E56E947B-4326-46B1-9847-08388EF33A6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FC64C1E1-6A36-47A4-8E0E-F635487F3BA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F80D377C-AB3B-4EFA-8898-DE2C2411A3E8}"/>
              </a:ext>
            </a:extLst>
          </p:cNvPr>
          <p:cNvSpPr>
            <a:spLocks noGrp="1" noChangeArrowheads="1"/>
          </p:cNvSpPr>
          <p:nvPr>
            <p:ph type="sldNum" sz="quarter" idx="12"/>
          </p:nvPr>
        </p:nvSpPr>
        <p:spPr>
          <a:ln/>
        </p:spPr>
        <p:txBody>
          <a:bodyPr/>
          <a:lstStyle>
            <a:lvl1pPr>
              <a:defRPr/>
            </a:lvl1pPr>
          </a:lstStyle>
          <a:p>
            <a:pPr>
              <a:defRPr/>
            </a:pPr>
            <a:fld id="{72E53979-A97D-49F6-9159-16BEA61B9112}" type="slidenum">
              <a:rPr lang="en-US" altLang="en-US"/>
              <a:pPr>
                <a:defRPr/>
              </a:pPr>
              <a:t>‹Nr.›</a:t>
            </a:fld>
            <a:endParaRPr lang="en-US" altLang="en-US"/>
          </a:p>
        </p:txBody>
      </p:sp>
    </p:spTree>
    <p:extLst>
      <p:ext uri="{BB962C8B-B14F-4D97-AF65-F5344CB8AC3E}">
        <p14:creationId xmlns:p14="http://schemas.microsoft.com/office/powerpoint/2010/main" val="3607038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a:extLst>
              <a:ext uri="{FF2B5EF4-FFF2-40B4-BE49-F238E27FC236}">
                <a16:creationId xmlns:a16="http://schemas.microsoft.com/office/drawing/2014/main" id="{50B97005-BE79-4D5F-9C41-BFB7CF8A62BC}"/>
              </a:ext>
            </a:extLst>
          </p:cNvPr>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a:extLst>
              <a:ext uri="{FF2B5EF4-FFF2-40B4-BE49-F238E27FC236}">
                <a16:creationId xmlns:a16="http://schemas.microsoft.com/office/drawing/2014/main" id="{907DF1A2-09FE-471A-9165-6B7BEDFB6153}"/>
              </a:ext>
            </a:extLst>
          </p:cNvPr>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Klicken Sie hier, um die Master-Titelformatvorlage zu bearbeiten</a:t>
            </a:r>
          </a:p>
        </p:txBody>
      </p:sp>
      <p:sp>
        <p:nvSpPr>
          <p:cNvPr id="1028" name="Rectangle 4">
            <a:extLst>
              <a:ext uri="{FF2B5EF4-FFF2-40B4-BE49-F238E27FC236}">
                <a16:creationId xmlns:a16="http://schemas.microsoft.com/office/drawing/2014/main" id="{64AAFF7F-D96F-4549-8BC2-6BF9F9F3231D}"/>
              </a:ext>
            </a:extLst>
          </p:cNvPr>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Klicken Sie hier, um die Master-Textformate zu bearbeiten</a:t>
            </a:r>
          </a:p>
          <a:p>
            <a:pPr lvl="1"/>
            <a:r>
              <a:rPr lang="en-US" altLang="en-US"/>
              <a:t>Zweite Ebene</a:t>
            </a:r>
          </a:p>
          <a:p>
            <a:pPr lvl="2"/>
            <a:r>
              <a:rPr lang="en-US" altLang="en-US"/>
              <a:t>Dritte Ebene</a:t>
            </a:r>
          </a:p>
          <a:p>
            <a:pPr lvl="3"/>
            <a:r>
              <a:rPr lang="en-US" altLang="en-US"/>
              <a:t>Vierte Ebene</a:t>
            </a:r>
          </a:p>
          <a:p>
            <a:pPr lvl="4"/>
            <a:r>
              <a:rPr lang="en-US" altLang="en-US"/>
              <a:t>Fünfte Ebene</a:t>
            </a:r>
          </a:p>
        </p:txBody>
      </p:sp>
      <p:sp>
        <p:nvSpPr>
          <p:cNvPr id="7173" name="Rectangle 5">
            <a:extLst>
              <a:ext uri="{FF2B5EF4-FFF2-40B4-BE49-F238E27FC236}">
                <a16:creationId xmlns:a16="http://schemas.microsoft.com/office/drawing/2014/main" id="{C8FF9EDF-6866-4A42-972A-AF86E5585B9C}"/>
              </a:ext>
            </a:extLst>
          </p:cNvPr>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ltLang="en-US"/>
          </a:p>
        </p:txBody>
      </p:sp>
      <p:sp>
        <p:nvSpPr>
          <p:cNvPr id="7174" name="Rectangle 6">
            <a:extLst>
              <a:ext uri="{FF2B5EF4-FFF2-40B4-BE49-F238E27FC236}">
                <a16:creationId xmlns:a16="http://schemas.microsoft.com/office/drawing/2014/main" id="{E87FF33B-699E-4200-B358-DBECFBF669E0}"/>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ltLang="en-US"/>
          </a:p>
        </p:txBody>
      </p:sp>
      <p:sp>
        <p:nvSpPr>
          <p:cNvPr id="7175" name="Rectangle 7">
            <a:extLst>
              <a:ext uri="{FF2B5EF4-FFF2-40B4-BE49-F238E27FC236}">
                <a16:creationId xmlns:a16="http://schemas.microsoft.com/office/drawing/2014/main" id="{8A8DBBD3-338C-4449-B0C7-6DC824FECE27}"/>
              </a:ext>
            </a:extLst>
          </p:cNvPr>
          <p:cNvSpPr>
            <a:spLocks noGrp="1" noChangeArrowheads="1"/>
          </p:cNvSpPr>
          <p:nvPr>
            <p:ph type="sldNum" sz="quarter" idx="4"/>
          </p:nvPr>
        </p:nvSpPr>
        <p:spPr bwMode="auto">
          <a:xfrm>
            <a:off x="7010400" y="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a:defRPr/>
            </a:pPr>
            <a:fld id="{16B45FC1-9299-427F-AE0F-EB53C0BE3846}" type="slidenum">
              <a:rPr lang="en-US" altLang="en-US"/>
              <a:t>‹Nr.›</a:t>
            </a:fld>
            <a:endParaRPr lang="en-US" altLang="en-US"/>
          </a:p>
        </p:txBody>
      </p:sp>
      <p:grpSp>
        <p:nvGrpSpPr>
          <p:cNvPr id="1032" name="Group 8">
            <a:extLst>
              <a:ext uri="{FF2B5EF4-FFF2-40B4-BE49-F238E27FC236}">
                <a16:creationId xmlns:a16="http://schemas.microsoft.com/office/drawing/2014/main" id="{F53A7F27-0555-4DD0-80BB-2C60B03FD7B4}"/>
              </a:ext>
            </a:extLst>
          </p:cNvPr>
          <p:cNvGrpSpPr>
            <a:grpSpLocks/>
          </p:cNvGrpSpPr>
          <p:nvPr/>
        </p:nvGrpSpPr>
        <p:grpSpPr bwMode="auto">
          <a:xfrm>
            <a:off x="8153400" y="152400"/>
            <a:ext cx="792163" cy="1295400"/>
            <a:chOff x="5136" y="960"/>
            <a:chExt cx="528" cy="864"/>
          </a:xfrm>
        </p:grpSpPr>
        <p:sp>
          <p:nvSpPr>
            <p:cNvPr id="1033" name="Oval 9">
              <a:extLst>
                <a:ext uri="{FF2B5EF4-FFF2-40B4-BE49-F238E27FC236}">
                  <a16:creationId xmlns:a16="http://schemas.microsoft.com/office/drawing/2014/main" id="{128D6F43-7409-442F-A7E6-7700B9308932}"/>
                </a:ext>
              </a:extLst>
            </p:cNvPr>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4" name="Oval 10">
              <a:extLst>
                <a:ext uri="{FF2B5EF4-FFF2-40B4-BE49-F238E27FC236}">
                  <a16:creationId xmlns:a16="http://schemas.microsoft.com/office/drawing/2014/main" id="{C7A0F808-1C43-4988-BAE2-C08B0517736C}"/>
                </a:ext>
              </a:extLst>
            </p:cNvPr>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5" name="Oval 11">
              <a:extLst>
                <a:ext uri="{FF2B5EF4-FFF2-40B4-BE49-F238E27FC236}">
                  <a16:creationId xmlns:a16="http://schemas.microsoft.com/office/drawing/2014/main" id="{1722CB1A-57F6-4A94-964A-7E6A8160B304}"/>
                </a:ext>
              </a:extLst>
            </p:cNvPr>
            <p:cNvSpPr>
              <a:spLocks noChangeArrowheads="1"/>
            </p:cNvSpPr>
            <p:nvPr/>
          </p:nvSpPr>
          <p:spPr bwMode="auto">
            <a:xfrm>
              <a:off x="5360" y="960"/>
              <a:ext cx="78"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6" name="Oval 12">
              <a:extLst>
                <a:ext uri="{FF2B5EF4-FFF2-40B4-BE49-F238E27FC236}">
                  <a16:creationId xmlns:a16="http://schemas.microsoft.com/office/drawing/2014/main" id="{E2C558E7-044A-424C-90B3-D266AE7D25FA}"/>
                </a:ext>
              </a:extLst>
            </p:cNvPr>
            <p:cNvSpPr>
              <a:spLocks noChangeArrowheads="1"/>
            </p:cNvSpPr>
            <p:nvPr/>
          </p:nvSpPr>
          <p:spPr bwMode="auto">
            <a:xfrm>
              <a:off x="5136" y="1072"/>
              <a:ext cx="80"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7" name="Oval 13">
              <a:extLst>
                <a:ext uri="{FF2B5EF4-FFF2-40B4-BE49-F238E27FC236}">
                  <a16:creationId xmlns:a16="http://schemas.microsoft.com/office/drawing/2014/main" id="{860B046E-4BF8-487C-BF66-FADA0768F929}"/>
                </a:ext>
              </a:extLst>
            </p:cNvPr>
            <p:cNvSpPr>
              <a:spLocks noChangeArrowheads="1"/>
            </p:cNvSpPr>
            <p:nvPr/>
          </p:nvSpPr>
          <p:spPr bwMode="auto">
            <a:xfrm>
              <a:off x="5248" y="1072"/>
              <a:ext cx="79"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8" name="Oval 14">
              <a:extLst>
                <a:ext uri="{FF2B5EF4-FFF2-40B4-BE49-F238E27FC236}">
                  <a16:creationId xmlns:a16="http://schemas.microsoft.com/office/drawing/2014/main" id="{EAD3F009-2B42-4599-9070-DC7B44FE6177}"/>
                </a:ext>
              </a:extLst>
            </p:cNvPr>
            <p:cNvSpPr>
              <a:spLocks noChangeArrowheads="1"/>
            </p:cNvSpPr>
            <p:nvPr/>
          </p:nvSpPr>
          <p:spPr bwMode="auto">
            <a:xfrm>
              <a:off x="5360" y="1072"/>
              <a:ext cx="78"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9" name="Oval 15">
              <a:extLst>
                <a:ext uri="{FF2B5EF4-FFF2-40B4-BE49-F238E27FC236}">
                  <a16:creationId xmlns:a16="http://schemas.microsoft.com/office/drawing/2014/main" id="{AF5DA649-11DC-4CD4-A822-C2BAA849A0B9}"/>
                </a:ext>
              </a:extLst>
            </p:cNvPr>
            <p:cNvSpPr>
              <a:spLocks noChangeArrowheads="1"/>
            </p:cNvSpPr>
            <p:nvPr/>
          </p:nvSpPr>
          <p:spPr bwMode="auto">
            <a:xfrm>
              <a:off x="5472" y="1072"/>
              <a:ext cx="78" cy="7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0" name="Oval 16">
              <a:extLst>
                <a:ext uri="{FF2B5EF4-FFF2-40B4-BE49-F238E27FC236}">
                  <a16:creationId xmlns:a16="http://schemas.microsoft.com/office/drawing/2014/main" id="{15A8E352-CF2F-4A65-A3BB-2C5585CAF721}"/>
                </a:ext>
              </a:extLst>
            </p:cNvPr>
            <p:cNvSpPr>
              <a:spLocks noChangeArrowheads="1"/>
            </p:cNvSpPr>
            <p:nvPr/>
          </p:nvSpPr>
          <p:spPr bwMode="auto">
            <a:xfrm>
              <a:off x="5136" y="1184"/>
              <a:ext cx="80"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1" name="Oval 17">
              <a:extLst>
                <a:ext uri="{FF2B5EF4-FFF2-40B4-BE49-F238E27FC236}">
                  <a16:creationId xmlns:a16="http://schemas.microsoft.com/office/drawing/2014/main" id="{A1D687F9-708B-4244-8340-D9A4B2B64B26}"/>
                </a:ext>
              </a:extLst>
            </p:cNvPr>
            <p:cNvSpPr>
              <a:spLocks noChangeArrowheads="1"/>
            </p:cNvSpPr>
            <p:nvPr/>
          </p:nvSpPr>
          <p:spPr bwMode="auto">
            <a:xfrm>
              <a:off x="5248" y="1184"/>
              <a:ext cx="79" cy="7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2" name="Oval 18">
              <a:extLst>
                <a:ext uri="{FF2B5EF4-FFF2-40B4-BE49-F238E27FC236}">
                  <a16:creationId xmlns:a16="http://schemas.microsoft.com/office/drawing/2014/main" id="{34CBE4F4-7888-4866-876B-0B31D4BC6D3F}"/>
                </a:ext>
              </a:extLst>
            </p:cNvPr>
            <p:cNvSpPr>
              <a:spLocks noChangeArrowheads="1"/>
            </p:cNvSpPr>
            <p:nvPr/>
          </p:nvSpPr>
          <p:spPr bwMode="auto">
            <a:xfrm>
              <a:off x="5360" y="1184"/>
              <a:ext cx="78" cy="7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3" name="Oval 19">
              <a:extLst>
                <a:ext uri="{FF2B5EF4-FFF2-40B4-BE49-F238E27FC236}">
                  <a16:creationId xmlns:a16="http://schemas.microsoft.com/office/drawing/2014/main" id="{0C17A862-3713-4EF9-828F-69094F1751F0}"/>
                </a:ext>
              </a:extLst>
            </p:cNvPr>
            <p:cNvSpPr>
              <a:spLocks noChangeArrowheads="1"/>
            </p:cNvSpPr>
            <p:nvPr/>
          </p:nvSpPr>
          <p:spPr bwMode="auto">
            <a:xfrm>
              <a:off x="5472" y="1184"/>
              <a:ext cx="78" cy="7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4" name="Oval 20">
              <a:extLst>
                <a:ext uri="{FF2B5EF4-FFF2-40B4-BE49-F238E27FC236}">
                  <a16:creationId xmlns:a16="http://schemas.microsoft.com/office/drawing/2014/main" id="{D87E1840-4A9E-4FC5-920C-857CD6C86D0B}"/>
                </a:ext>
              </a:extLst>
            </p:cNvPr>
            <p:cNvSpPr>
              <a:spLocks noChangeArrowheads="1"/>
            </p:cNvSpPr>
            <p:nvPr/>
          </p:nvSpPr>
          <p:spPr bwMode="auto">
            <a:xfrm>
              <a:off x="5584" y="1184"/>
              <a:ext cx="80" cy="7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5" name="Oval 21">
              <a:extLst>
                <a:ext uri="{FF2B5EF4-FFF2-40B4-BE49-F238E27FC236}">
                  <a16:creationId xmlns:a16="http://schemas.microsoft.com/office/drawing/2014/main" id="{E58E9A7E-6DA2-4693-ACA5-8E0A9F1A58C3}"/>
                </a:ext>
              </a:extLst>
            </p:cNvPr>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6" name="Oval 22">
              <a:extLst>
                <a:ext uri="{FF2B5EF4-FFF2-40B4-BE49-F238E27FC236}">
                  <a16:creationId xmlns:a16="http://schemas.microsoft.com/office/drawing/2014/main" id="{C90C84C1-D014-4941-8B0D-BFAFBCF8801D}"/>
                </a:ext>
              </a:extLst>
            </p:cNvPr>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7" name="Oval 23">
              <a:extLst>
                <a:ext uri="{FF2B5EF4-FFF2-40B4-BE49-F238E27FC236}">
                  <a16:creationId xmlns:a16="http://schemas.microsoft.com/office/drawing/2014/main" id="{3FBA1B81-E4E2-41B2-B2EF-0909FD91BE2F}"/>
                </a:ext>
              </a:extLst>
            </p:cNvPr>
            <p:cNvSpPr>
              <a:spLocks noChangeArrowheads="1"/>
            </p:cNvSpPr>
            <p:nvPr/>
          </p:nvSpPr>
          <p:spPr bwMode="auto">
            <a:xfrm>
              <a:off x="5360" y="1296"/>
              <a:ext cx="78"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8" name="Oval 24">
              <a:extLst>
                <a:ext uri="{FF2B5EF4-FFF2-40B4-BE49-F238E27FC236}">
                  <a16:creationId xmlns:a16="http://schemas.microsoft.com/office/drawing/2014/main" id="{9A570D16-31EE-4AA3-AFC6-FAE0B3B0511E}"/>
                </a:ext>
              </a:extLst>
            </p:cNvPr>
            <p:cNvSpPr>
              <a:spLocks noChangeArrowheads="1"/>
            </p:cNvSpPr>
            <p:nvPr/>
          </p:nvSpPr>
          <p:spPr bwMode="auto">
            <a:xfrm>
              <a:off x="5472" y="1296"/>
              <a:ext cx="78"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9" name="Oval 25">
              <a:extLst>
                <a:ext uri="{FF2B5EF4-FFF2-40B4-BE49-F238E27FC236}">
                  <a16:creationId xmlns:a16="http://schemas.microsoft.com/office/drawing/2014/main" id="{409B2C9A-0AD8-4B47-B057-595F3DA0008B}"/>
                </a:ext>
              </a:extLst>
            </p:cNvPr>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0" name="Oval 26">
              <a:extLst>
                <a:ext uri="{FF2B5EF4-FFF2-40B4-BE49-F238E27FC236}">
                  <a16:creationId xmlns:a16="http://schemas.microsoft.com/office/drawing/2014/main" id="{86AFA326-BBCB-4116-86B8-9DE1A9869063}"/>
                </a:ext>
              </a:extLst>
            </p:cNvPr>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1" name="Oval 27">
              <a:extLst>
                <a:ext uri="{FF2B5EF4-FFF2-40B4-BE49-F238E27FC236}">
                  <a16:creationId xmlns:a16="http://schemas.microsoft.com/office/drawing/2014/main" id="{A5DDCF89-8669-40BE-BBBE-64AE257C58D9}"/>
                </a:ext>
              </a:extLst>
            </p:cNvPr>
            <p:cNvSpPr>
              <a:spLocks noChangeArrowheads="1"/>
            </p:cNvSpPr>
            <p:nvPr/>
          </p:nvSpPr>
          <p:spPr bwMode="auto">
            <a:xfrm>
              <a:off x="5360" y="1408"/>
              <a:ext cx="78"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2" name="Oval 28">
              <a:extLst>
                <a:ext uri="{FF2B5EF4-FFF2-40B4-BE49-F238E27FC236}">
                  <a16:creationId xmlns:a16="http://schemas.microsoft.com/office/drawing/2014/main" id="{35E5396D-782D-4852-976B-FE501890CA25}"/>
                </a:ext>
              </a:extLst>
            </p:cNvPr>
            <p:cNvSpPr>
              <a:spLocks noChangeArrowheads="1"/>
            </p:cNvSpPr>
            <p:nvPr/>
          </p:nvSpPr>
          <p:spPr bwMode="auto">
            <a:xfrm>
              <a:off x="5472" y="1408"/>
              <a:ext cx="78"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3" name="Oval 29">
              <a:extLst>
                <a:ext uri="{FF2B5EF4-FFF2-40B4-BE49-F238E27FC236}">
                  <a16:creationId xmlns:a16="http://schemas.microsoft.com/office/drawing/2014/main" id="{5314EB47-6413-4A12-8E16-6AF706F52124}"/>
                </a:ext>
              </a:extLst>
            </p:cNvPr>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4" name="Oval 30">
              <a:extLst>
                <a:ext uri="{FF2B5EF4-FFF2-40B4-BE49-F238E27FC236}">
                  <a16:creationId xmlns:a16="http://schemas.microsoft.com/office/drawing/2014/main" id="{66DCA328-0B09-4700-BB96-AF267B085799}"/>
                </a:ext>
              </a:extLst>
            </p:cNvPr>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5" name="Oval 31">
              <a:extLst>
                <a:ext uri="{FF2B5EF4-FFF2-40B4-BE49-F238E27FC236}">
                  <a16:creationId xmlns:a16="http://schemas.microsoft.com/office/drawing/2014/main" id="{F9D0BD42-133B-4119-9B91-A128DE8C802B}"/>
                </a:ext>
              </a:extLst>
            </p:cNvPr>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6" name="Oval 32">
              <a:extLst>
                <a:ext uri="{FF2B5EF4-FFF2-40B4-BE49-F238E27FC236}">
                  <a16:creationId xmlns:a16="http://schemas.microsoft.com/office/drawing/2014/main" id="{F22AE25A-DC7B-4B76-A19D-2B590F301BCF}"/>
                </a:ext>
              </a:extLst>
            </p:cNvPr>
            <p:cNvSpPr>
              <a:spLocks noChangeArrowheads="1"/>
            </p:cNvSpPr>
            <p:nvPr/>
          </p:nvSpPr>
          <p:spPr bwMode="auto">
            <a:xfrm>
              <a:off x="5360" y="1520"/>
              <a:ext cx="78"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7" name="Oval 33">
              <a:extLst>
                <a:ext uri="{FF2B5EF4-FFF2-40B4-BE49-F238E27FC236}">
                  <a16:creationId xmlns:a16="http://schemas.microsoft.com/office/drawing/2014/main" id="{AB72E3C0-BF08-4DBD-A134-1FEC94EC00FF}"/>
                </a:ext>
              </a:extLst>
            </p:cNvPr>
            <p:cNvSpPr>
              <a:spLocks noChangeArrowheads="1"/>
            </p:cNvSpPr>
            <p:nvPr/>
          </p:nvSpPr>
          <p:spPr bwMode="auto">
            <a:xfrm>
              <a:off x="5472" y="1520"/>
              <a:ext cx="78"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8" name="Oval 34">
              <a:extLst>
                <a:ext uri="{FF2B5EF4-FFF2-40B4-BE49-F238E27FC236}">
                  <a16:creationId xmlns:a16="http://schemas.microsoft.com/office/drawing/2014/main" id="{EAB96B10-2753-43E8-A43F-87B9F0AEF6C8}"/>
                </a:ext>
              </a:extLst>
            </p:cNvPr>
            <p:cNvSpPr>
              <a:spLocks noChangeArrowheads="1"/>
            </p:cNvSpPr>
            <p:nvPr/>
          </p:nvSpPr>
          <p:spPr bwMode="auto">
            <a:xfrm>
              <a:off x="5136" y="1632"/>
              <a:ext cx="80" cy="7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9" name="Oval 35">
              <a:extLst>
                <a:ext uri="{FF2B5EF4-FFF2-40B4-BE49-F238E27FC236}">
                  <a16:creationId xmlns:a16="http://schemas.microsoft.com/office/drawing/2014/main" id="{252CFA4B-974A-4EC7-85DF-7A02E71A4BD4}"/>
                </a:ext>
              </a:extLst>
            </p:cNvPr>
            <p:cNvSpPr>
              <a:spLocks noChangeArrowheads="1"/>
            </p:cNvSpPr>
            <p:nvPr/>
          </p:nvSpPr>
          <p:spPr bwMode="auto">
            <a:xfrm>
              <a:off x="5248" y="1632"/>
              <a:ext cx="79" cy="7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0" name="Oval 36">
              <a:extLst>
                <a:ext uri="{FF2B5EF4-FFF2-40B4-BE49-F238E27FC236}">
                  <a16:creationId xmlns:a16="http://schemas.microsoft.com/office/drawing/2014/main" id="{6608CDAA-8F8B-4BC4-A946-16D04C0D4B75}"/>
                </a:ext>
              </a:extLst>
            </p:cNvPr>
            <p:cNvSpPr>
              <a:spLocks noChangeArrowheads="1"/>
            </p:cNvSpPr>
            <p:nvPr/>
          </p:nvSpPr>
          <p:spPr bwMode="auto">
            <a:xfrm>
              <a:off x="5360" y="1632"/>
              <a:ext cx="78" cy="7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1" name="Oval 37">
              <a:extLst>
                <a:ext uri="{FF2B5EF4-FFF2-40B4-BE49-F238E27FC236}">
                  <a16:creationId xmlns:a16="http://schemas.microsoft.com/office/drawing/2014/main" id="{C1FAB984-BCAB-4DE1-90A9-1A8726A8995D}"/>
                </a:ext>
              </a:extLst>
            </p:cNvPr>
            <p:cNvSpPr>
              <a:spLocks noChangeArrowheads="1"/>
            </p:cNvSpPr>
            <p:nvPr/>
          </p:nvSpPr>
          <p:spPr bwMode="auto">
            <a:xfrm>
              <a:off x="5472" y="1632"/>
              <a:ext cx="78" cy="7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2" name="Oval 38">
              <a:extLst>
                <a:ext uri="{FF2B5EF4-FFF2-40B4-BE49-F238E27FC236}">
                  <a16:creationId xmlns:a16="http://schemas.microsoft.com/office/drawing/2014/main" id="{5BDAA5BA-7CCD-4A27-90EB-7223CCD19CBE}"/>
                </a:ext>
              </a:extLst>
            </p:cNvPr>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3" name="Oval 39">
              <a:extLst>
                <a:ext uri="{FF2B5EF4-FFF2-40B4-BE49-F238E27FC236}">
                  <a16:creationId xmlns:a16="http://schemas.microsoft.com/office/drawing/2014/main" id="{9543D902-5DB4-4A10-B44D-8A0AFD5D49DA}"/>
                </a:ext>
              </a:extLst>
            </p:cNvPr>
            <p:cNvSpPr>
              <a:spLocks noChangeArrowheads="1"/>
            </p:cNvSpPr>
            <p:nvPr/>
          </p:nvSpPr>
          <p:spPr bwMode="auto">
            <a:xfrm>
              <a:off x="5472" y="1744"/>
              <a:ext cx="78"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Tree>
  </p:cSld>
  <p:clrMap bg1="lt1" tx1="dk1" bg2="lt2" tx2="dk2" accent1="accent1" accent2="accent2" accent3="accent3" accent4="accent4" accent5="accent5" accent6="accent6" hlink="hlink" folHlink="folHlink"/>
  <p:sldLayoutIdLst>
    <p:sldLayoutId id="2147483756"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jpeg"/></Relationships>
</file>

<file path=ppt/slides/_rels/slide17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freepngimg.com/png/77530-emoticon-thinking-thought-world-whatsapp-day-emoji" TargetMode="Externa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a:extLst>
              <a:ext uri="{FF2B5EF4-FFF2-40B4-BE49-F238E27FC236}">
                <a16:creationId xmlns:a16="http://schemas.microsoft.com/office/drawing/2014/main" id="{F0F30F30-E6F7-4C59-91C0-8C425C2FDD2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dirty="0">
                <a:solidFill>
                  <a:schemeClr val="bg1">
                    <a:lumMod val="65000"/>
                  </a:schemeClr>
                </a:solidFill>
              </a:rPr>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i="1" dirty="0">
                <a:solidFill>
                  <a:schemeClr val="bg1">
                    <a:lumMod val="65000"/>
                  </a:schemeClr>
                </a:solidFill>
              </a:rPr>
              <a:t>Staphylokokken, </a:t>
            </a:r>
            <a:r>
              <a:rPr lang="en-US" altLang="en-US" sz="1200" b="1" i="1" dirty="0">
                <a:solidFill>
                  <a:srgbClr val="0000FF"/>
                </a:solidFill>
              </a:rPr>
              <a:t>MGD</a:t>
            </a:r>
            <a:r>
              <a:rPr lang="en-US" altLang="en-US" sz="1200" i="1" dirty="0">
                <a:solidFill>
                  <a:schemeClr val="bg1">
                    <a:lumMod val="65000"/>
                  </a:schemeClr>
                </a:solidFill>
              </a:rPr>
              <a:t>, seborrhoische Blepharitis, Rosazea, Demodex</a:t>
            </a:r>
          </a:p>
          <a:p>
            <a:pPr algn="ctr" eaLnBrk="1" hangingPunct="1">
              <a:lnSpc>
                <a:spcPct val="85000"/>
              </a:lnSpc>
              <a:spcBef>
                <a:spcPct val="0"/>
              </a:spcBef>
              <a:buClrTx/>
              <a:buSzTx/>
              <a:buFontTx/>
              <a:buNone/>
            </a:pPr>
            <a:r>
              <a:rPr lang="en-US" altLang="en-US" sz="1200" dirty="0">
                <a:solidFill>
                  <a:schemeClr val="bg1">
                    <a:lumMod val="65000"/>
                  </a:schemeClr>
                </a:solidFill>
              </a:rPr>
              <a:t>(bei einigen gibt es mehr als eine Antwort)</a:t>
            </a:r>
            <a:endParaRPr lang="en-US" altLang="en-US" sz="1800" i="1" dirty="0">
              <a:solidFill>
                <a:schemeClr val="bg1">
                  <a:lumMod val="65000"/>
                </a:schemeClr>
              </a:solidFill>
            </a:endParaRPr>
          </a:p>
        </p:txBody>
      </p:sp>
      <p:sp>
        <p:nvSpPr>
          <p:cNvPr id="4103" name="Slide Number Placeholder 2">
            <a:extLst>
              <a:ext uri="{FF2B5EF4-FFF2-40B4-BE49-F238E27FC236}">
                <a16:creationId xmlns:a16="http://schemas.microsoft.com/office/drawing/2014/main" id="{568CC94F-ABCB-40DD-8885-8F0371D0F93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5D9B2B3-7789-4846-9868-CB3FCAC748C8}" type="slidenum">
              <a:rPr lang="en-US" altLang="en-US" sz="1000"/>
              <a:t>1</a:t>
            </a:fld>
            <a:endParaRPr lang="en-US" altLang="en-US" sz="1000"/>
          </a:p>
        </p:txBody>
      </p:sp>
      <p:sp>
        <p:nvSpPr>
          <p:cNvPr id="4104" name="TextBox 2">
            <a:extLst>
              <a:ext uri="{FF2B5EF4-FFF2-40B4-BE49-F238E27FC236}">
                <a16:creationId xmlns:a16="http://schemas.microsoft.com/office/drawing/2014/main" id="{80C64F1A-D522-4C3C-9F8C-574DBB021B8C}"/>
              </a:ext>
            </a:extLst>
          </p:cNvPr>
          <p:cNvSpPr txBox="1">
            <a:spLocks noChangeArrowheads="1"/>
          </p:cNvSpPr>
          <p:nvPr/>
        </p:nvSpPr>
        <p:spPr bwMode="auto">
          <a:xfrm>
            <a:off x="3922060" y="1506070"/>
            <a:ext cx="24558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a:t>MGD = Meibomdrüsenerkrankung</a:t>
            </a:r>
          </a:p>
        </p:txBody>
      </p:sp>
      <p:cxnSp>
        <p:nvCxnSpPr>
          <p:cNvPr id="5" name="Straight Arrow Connector 4">
            <a:extLst>
              <a:ext uri="{FF2B5EF4-FFF2-40B4-BE49-F238E27FC236}">
                <a16:creationId xmlns:a16="http://schemas.microsoft.com/office/drawing/2014/main" id="{A59F1537-808F-4D78-AA58-EC9665299ACA}"/>
              </a:ext>
            </a:extLst>
          </p:cNvPr>
          <p:cNvCxnSpPr/>
          <p:nvPr/>
        </p:nvCxnSpPr>
        <p:spPr>
          <a:xfrm>
            <a:off x="3464860" y="713908"/>
            <a:ext cx="685800" cy="7921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C0767B2-6BA7-458D-BC08-AF7F7F315275}"/>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7171" name="Rectangle 3">
            <a:extLst>
              <a:ext uri="{FF2B5EF4-FFF2-40B4-BE49-F238E27FC236}">
                <a16:creationId xmlns:a16="http://schemas.microsoft.com/office/drawing/2014/main" id="{CFABA462-8395-4834-9062-EDEDAF146EA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t>
            </a:r>
            <a:r>
              <a:rPr lang="en-US" altLang="en-US" sz="1200" b="1" i="1" dirty="0"/>
              <a:t>anteriore </a:t>
            </a:r>
            <a:r>
              <a:rPr lang="en-US" altLang="en-US" sz="1200" b="1" dirty="0"/>
              <a:t>Blepharitis</a:t>
            </a:r>
            <a:r>
              <a:rPr lang="en-US" altLang="en-US" sz="1200" dirty="0">
                <a:solidFill>
                  <a:schemeClr val="bg1">
                    <a:lumMod val="75000"/>
                  </a:schemeClr>
                </a:solidFill>
              </a:rPr>
              <a:t>: Staphylokokken; seborrhoisch</a:t>
            </a:r>
          </a:p>
          <a:p>
            <a:pPr eaLnBrk="1" hangingPunct="1">
              <a:lnSpc>
                <a:spcPct val="85000"/>
              </a:lnSpc>
            </a:pPr>
            <a:r>
              <a:rPr lang="en-US" altLang="en-US" sz="1200" dirty="0">
                <a:solidFill>
                  <a:schemeClr val="bg1">
                    <a:lumMod val="75000"/>
                  </a:schemeClr>
                </a:solidFill>
              </a:rPr>
              <a:t>Vorwiegend </a:t>
            </a:r>
            <a:r>
              <a:rPr lang="en-US" altLang="en-US" sz="1200" b="1" i="1" dirty="0"/>
              <a:t>posteriore </a:t>
            </a:r>
            <a:r>
              <a:rPr lang="en-US" altLang="en-US" sz="1200" b="1" dirty="0"/>
              <a:t>Blepharitis</a:t>
            </a:r>
            <a:r>
              <a:rPr lang="en-US" altLang="en-US" sz="1200" dirty="0">
                <a:solidFill>
                  <a:schemeClr val="bg1">
                    <a:lumMod val="75000"/>
                  </a:schemeClr>
                </a:solidFill>
              </a:rPr>
              <a:t>: MGD; Rosazea</a:t>
            </a:r>
          </a:p>
        </p:txBody>
      </p:sp>
      <p:sp>
        <p:nvSpPr>
          <p:cNvPr id="7172" name="Text Box 4">
            <a:extLst>
              <a:ext uri="{FF2B5EF4-FFF2-40B4-BE49-F238E27FC236}">
                <a16:creationId xmlns:a16="http://schemas.microsoft.com/office/drawing/2014/main" id="{B7BC5606-56D0-4F13-ADDD-1A0DCB8F833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7173" name="TextBox 5">
            <a:extLst>
              <a:ext uri="{FF2B5EF4-FFF2-40B4-BE49-F238E27FC236}">
                <a16:creationId xmlns:a16="http://schemas.microsoft.com/office/drawing/2014/main" id="{FF80E8F7-46E1-4FA2-944D-577D8FA07622}"/>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7174" name="Slide Number Placeholder 1">
            <a:extLst>
              <a:ext uri="{FF2B5EF4-FFF2-40B4-BE49-F238E27FC236}">
                <a16:creationId xmlns:a16="http://schemas.microsoft.com/office/drawing/2014/main" id="{433DB21E-23E2-4B36-BA60-E05CFF4FC17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9C4527-26F0-4418-B0B5-028B9962B779}" type="slidenum">
              <a:rPr lang="en-US" altLang="en-US" sz="1000"/>
              <a:t>10</a:t>
            </a:fld>
            <a:endParaRPr lang="en-US" altLang="en-US" sz="1000"/>
          </a:p>
        </p:txBody>
      </p:sp>
      <p:sp>
        <p:nvSpPr>
          <p:cNvPr id="2" name="Oval 1">
            <a:extLst>
              <a:ext uri="{FF2B5EF4-FFF2-40B4-BE49-F238E27FC236}">
                <a16:creationId xmlns:a16="http://schemas.microsoft.com/office/drawing/2014/main" id="{62B1233A-999F-4F1A-AD01-3231852F1004}"/>
              </a:ext>
            </a:extLst>
          </p:cNvPr>
          <p:cNvSpPr/>
          <p:nvPr/>
        </p:nvSpPr>
        <p:spPr>
          <a:xfrm>
            <a:off x="1371600" y="1023938"/>
            <a:ext cx="2438400" cy="9572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3EA940A-FC7B-4082-A726-5F39592B48F6}"/>
              </a:ext>
            </a:extLst>
          </p:cNvPr>
          <p:cNvSpPr txBox="1"/>
          <p:nvPr/>
        </p:nvSpPr>
        <p:spPr>
          <a:xfrm>
            <a:off x="1212088" y="2146012"/>
            <a:ext cx="6034024" cy="338554"/>
          </a:xfrm>
          <a:prstGeom prst="rect">
            <a:avLst/>
          </a:prstGeom>
          <a:noFill/>
        </p:spPr>
        <p:txBody>
          <a:bodyPr wrap="square" lIns="25400" tIns="12700" rIns="25400" bIns="12700" rtlCol="0">
            <a:spAutoFit/>
          </a:bodyPr>
          <a:lstStyle/>
          <a:p>
            <a:r>
              <a:rPr lang="en-US" sz="1200" i="1" dirty="0">
                <a:solidFill>
                  <a:srgbClr val="0000FF"/>
                </a:solidFill>
              </a:rPr>
              <a:t>Worauf beziehen sich in diesem Zusammenhang die Begriffe </a:t>
            </a:r>
            <a:r>
              <a:rPr lang="en-US" sz="1200" dirty="0">
                <a:solidFill>
                  <a:srgbClr val="0000FF"/>
                </a:solidFill>
              </a:rPr>
              <a:t>„anterior“ </a:t>
            </a:r>
            <a:r>
              <a:rPr lang="en-US" sz="1200" i="1" dirty="0">
                <a:solidFill>
                  <a:srgbClr val="0000FF"/>
                </a:solidFill>
              </a:rPr>
              <a:t>und </a:t>
            </a:r>
            <a:r>
              <a:rPr lang="en-US" sz="1200" dirty="0">
                <a:solidFill>
                  <a:srgbClr val="0000FF"/>
                </a:solidFill>
              </a:rPr>
              <a:t>„posterior“</a:t>
            </a:r>
            <a:r>
              <a:rPr lang="en-US" sz="1200" i="1" dirty="0">
                <a:solidFill>
                  <a:srgbClr val="0000FF"/>
                </a:solidFill>
              </a:rPr>
              <a:t>?</a:t>
            </a:r>
          </a:p>
        </p:txBody>
      </p:sp>
    </p:spTree>
    <p:extLst>
      <p:ext uri="{BB962C8B-B14F-4D97-AF65-F5344CB8AC3E}">
        <p14:creationId xmlns:p14="http://schemas.microsoft.com/office/powerpoint/2010/main" val="359773904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55EED-B699-911B-1A3A-12E443FAA76C}"/>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570194B6-6C1C-2A44-1281-2310BAF45F5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E0F938F6-CE60-C0FE-FC9B-A0E289243509}"/>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BFA0BB09-6C7B-B44B-D2CF-7E75897FF8B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19449F80-D576-45D3-C51E-7A303449C78B}"/>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4C4D3094-691B-85DA-D06A-826D1FF3614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100</a:t>
            </a:fld>
            <a:endParaRPr lang="en-US" altLang="en-US" sz="1000"/>
          </a:p>
        </p:txBody>
      </p:sp>
      <p:sp>
        <p:nvSpPr>
          <p:cNvPr id="7" name="TextBox 6">
            <a:extLst>
              <a:ext uri="{FF2B5EF4-FFF2-40B4-BE49-F238E27FC236}">
                <a16:creationId xmlns:a16="http://schemas.microsoft.com/office/drawing/2014/main" id="{91E0BBE7-142B-94A2-F16B-C4C124EBA672}"/>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Kurz gesagt: Was ist </a:t>
            </a:r>
            <a:r>
              <a:rPr lang="en-US" sz="1200" dirty="0">
                <a:solidFill>
                  <a:schemeClr val="bg1">
                    <a:lumMod val="75000"/>
                  </a:schemeClr>
                </a:solidFill>
              </a:rPr>
              <a:t>Rosazea?</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C275DC34-556E-0713-0D68-36F5F50C1E07}"/>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8184236-C21E-17EE-8696-138C6D0C6CAF}"/>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6EB5E2EE-468D-B3B3-B5B1-44FCF563CCB1}"/>
              </a:ext>
            </a:extLst>
          </p:cNvPr>
          <p:cNvSpPr/>
          <p:nvPr/>
        </p:nvSpPr>
        <p:spPr>
          <a:xfrm>
            <a:off x="3048000" y="2531194"/>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80D715C-56C7-28E4-C14E-7323AB0F2C42}"/>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02B8CD24-070B-AEA3-D6A1-4E68B88CB38D}"/>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47780933-3AC1-C91C-EB32-BC7DB8958F61}"/>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D8F0DD3-A6CD-0DBB-9512-E5C4C83A4515}"/>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der Staph-marginal-Keratitis</a:t>
            </a:r>
            <a:r>
              <a:rPr lang="en-US" sz="1200" i="1" dirty="0">
                <a:latin typeface="+mn-lt"/>
              </a:rPr>
              <a:t> aus?</a:t>
            </a:r>
          </a:p>
          <a:p>
            <a:r>
              <a:rPr lang="en-US" sz="1200" i="0" dirty="0">
                <a:effectLst/>
                <a:latin typeface="+mn-lt"/>
              </a:rPr>
              <a:t>Ein oder mehrere stromale Infiltrate in der peripheren Hornhaut, typischerweise in den Positionen bei 2, 4, 8 und 10 Uhr. </a:t>
            </a:r>
            <a:r>
              <a:rPr lang="en-US" sz="1200" i="0" dirty="0">
                <a:solidFill>
                  <a:srgbClr val="0000FF"/>
                </a:solidFill>
                <a:effectLst/>
                <a:latin typeface="+mn-lt"/>
              </a:rPr>
              <a:t>Die Infiltrate befinden sich fast immer 1–2 mm parallel zum Limbus, </a:t>
            </a:r>
            <a:r>
              <a:rPr lang="en-US" sz="1200" i="0" dirty="0">
                <a:effectLst/>
                <a:latin typeface="+mn-lt"/>
              </a:rPr>
              <a:t>mit einem deutlichen Rand aus gesunder Hornhaut zwischen ihnen und dem Limbus. </a:t>
            </a:r>
            <a:r>
              <a:rPr lang="en-US" sz="1200" i="0" dirty="0">
                <a:solidFill>
                  <a:srgbClr val="0000FF"/>
                </a:solidFill>
                <a:effectLst/>
                <a:latin typeface="+mn-lt"/>
              </a:rPr>
              <a:t>Die Läsionen können sich in Umfangsrichtung ausbreiten</a:t>
            </a:r>
            <a:r>
              <a:rPr lang="en-US" sz="1200" i="0" dirty="0">
                <a:solidFill>
                  <a:schemeClr val="accent1">
                    <a:lumMod val="20000"/>
                    <a:lumOff val="80000"/>
                  </a:schemeClr>
                </a:solidFill>
                <a:effectLst/>
                <a:latin typeface="+mn-lt"/>
              </a:rPr>
              <a:t>, wobei sie kaum dazu neigen, zentral oder peripher zu wachsen. Sie können miteinander verschmelzen. </a:t>
            </a:r>
            <a:endParaRPr lang="en-US" sz="1400" dirty="0">
              <a:solidFill>
                <a:schemeClr val="accent1">
                  <a:lumMod val="20000"/>
                  <a:lumOff val="80000"/>
                </a:schemeClr>
              </a:solidFill>
              <a:latin typeface="+mn-lt"/>
            </a:endParaRPr>
          </a:p>
        </p:txBody>
      </p:sp>
      <p:sp>
        <p:nvSpPr>
          <p:cNvPr id="9" name="Rectangle 8">
            <a:extLst>
              <a:ext uri="{FF2B5EF4-FFF2-40B4-BE49-F238E27FC236}">
                <a16:creationId xmlns:a16="http://schemas.microsoft.com/office/drawing/2014/main" id="{372CEFFB-1C3C-ACB1-E164-AC00276FE129}"/>
              </a:ext>
            </a:extLst>
          </p:cNvPr>
          <p:cNvSpPr/>
          <p:nvPr/>
        </p:nvSpPr>
        <p:spPr>
          <a:xfrm>
            <a:off x="5192944" y="3913066"/>
            <a:ext cx="1391585" cy="379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umlaufend?</a:t>
            </a:r>
          </a:p>
          <a:p>
            <a:pPr algn="ctr">
              <a:lnSpc>
                <a:spcPts val="700"/>
              </a:lnSpc>
            </a:pPr>
            <a:r>
              <a:rPr lang="en-US" sz="1200" dirty="0">
                <a:solidFill>
                  <a:schemeClr val="tx1"/>
                </a:solidFill>
              </a:rPr>
              <a:t>zentral?</a:t>
            </a:r>
          </a:p>
          <a:p>
            <a:pPr algn="ctr">
              <a:lnSpc>
                <a:spcPts val="700"/>
              </a:lnSpc>
            </a:pPr>
            <a:r>
              <a:rPr lang="en-US" sz="1200" dirty="0">
                <a:solidFill>
                  <a:schemeClr val="tx1"/>
                </a:solidFill>
              </a:rPr>
              <a:t>am Rand?</a:t>
            </a:r>
          </a:p>
        </p:txBody>
      </p:sp>
    </p:spTree>
    <p:extLst>
      <p:ext uri="{BB962C8B-B14F-4D97-AF65-F5344CB8AC3E}">
        <p14:creationId xmlns:p14="http://schemas.microsoft.com/office/powerpoint/2010/main" val="17690106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54FB7-3638-BF00-AA62-D625749C0415}"/>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092FE7F2-E2B2-6091-FE96-CD9663D9FD0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31F39187-8D85-6626-8BE8-12C8B9CEC8EA}"/>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8D94D006-E47D-5D87-127E-63B1130AD1E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AF98AB50-5D4A-855E-BC93-14484E123DF3}"/>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A9077198-333C-E003-191B-9307DC79748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101</a:t>
            </a:fld>
            <a:endParaRPr lang="en-US" altLang="en-US" sz="1000"/>
          </a:p>
        </p:txBody>
      </p:sp>
      <p:sp>
        <p:nvSpPr>
          <p:cNvPr id="7" name="TextBox 6">
            <a:extLst>
              <a:ext uri="{FF2B5EF4-FFF2-40B4-BE49-F238E27FC236}">
                <a16:creationId xmlns:a16="http://schemas.microsoft.com/office/drawing/2014/main" id="{21F24913-FDBE-0AB6-F1D6-9C2BFB9E4258}"/>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108210FC-377E-5AD4-3EEB-7C02A4D448C4}"/>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A21FC5A-F77E-7A89-96D2-2250E03CF170}"/>
              </a:ext>
            </a:extLst>
          </p:cNvPr>
          <p:cNvSpPr txBox="1"/>
          <p:nvPr/>
        </p:nvSpPr>
        <p:spPr>
          <a:xfrm>
            <a:off x="2469775" y="2085375"/>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13432A65-4C6D-7B52-38A9-B38B64E9863A}"/>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D17BE18-5CEF-3727-154C-182C13CC7A76}"/>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0BC30312-459D-2FED-05C1-36569A568F07}"/>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0F118C2B-6D76-4B0E-CD68-70922FAF37FE}"/>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D1527E4-C202-5B4A-BBE7-27785B5BD06B}"/>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der Staph-marginal-Keratitis</a:t>
            </a:r>
            <a:r>
              <a:rPr lang="en-US" sz="1200" i="1" dirty="0">
                <a:latin typeface="+mn-lt"/>
              </a:rPr>
              <a:t> aus?</a:t>
            </a:r>
          </a:p>
          <a:p>
            <a:r>
              <a:rPr lang="en-US" sz="1200" i="0" dirty="0">
                <a:effectLst/>
                <a:latin typeface="+mn-lt"/>
              </a:rPr>
              <a:t>Ein oder mehrere stromale Infiltrate in der peripheren Hornhaut, typischerweise in den Positionen bei 2, 4, 8 und 10 Uhr. </a:t>
            </a:r>
            <a:r>
              <a:rPr lang="en-US" sz="1200" i="0" dirty="0">
                <a:solidFill>
                  <a:srgbClr val="0000FF"/>
                </a:solidFill>
                <a:effectLst/>
                <a:latin typeface="+mn-lt"/>
              </a:rPr>
              <a:t>Die Infiltrate befinden sich fast immer 1–2 mm parallel zum Limbus, </a:t>
            </a:r>
            <a:r>
              <a:rPr lang="en-US" sz="1200" i="0" dirty="0">
                <a:effectLst/>
                <a:latin typeface="+mn-lt"/>
              </a:rPr>
              <a:t>mit einem deutlichen Rand aus gesunder Hornhaut zwischen ihnen und dem Limbus. </a:t>
            </a:r>
            <a:r>
              <a:rPr lang="en-US" sz="1200" i="0" dirty="0">
                <a:solidFill>
                  <a:srgbClr val="0000FF"/>
                </a:solidFill>
                <a:effectLst/>
                <a:latin typeface="+mn-lt"/>
              </a:rPr>
              <a:t>Die Läsionen können sich in Umfangsrichtung ausbreiten</a:t>
            </a:r>
            <a:r>
              <a:rPr lang="en-US" sz="1200" i="0" dirty="0">
                <a:solidFill>
                  <a:schemeClr val="accent1">
                    <a:lumMod val="20000"/>
                    <a:lumOff val="80000"/>
                  </a:schemeClr>
                </a:solidFill>
                <a:effectLst/>
                <a:latin typeface="+mn-lt"/>
              </a:rPr>
              <a:t>, wobei sie kaum dazu neigen, zentral oder peripher zu wachsen. Sie können miteinander verschmelzen. </a:t>
            </a:r>
            <a:endParaRPr lang="en-US" sz="1400" dirty="0">
              <a:solidFill>
                <a:schemeClr val="accent1">
                  <a:lumMod val="20000"/>
                  <a:lumOff val="80000"/>
                </a:schemeClr>
              </a:solidFill>
              <a:latin typeface="+mn-lt"/>
            </a:endParaRPr>
          </a:p>
        </p:txBody>
      </p:sp>
    </p:spTree>
    <p:extLst>
      <p:ext uri="{BB962C8B-B14F-4D97-AF65-F5344CB8AC3E}">
        <p14:creationId xmlns:p14="http://schemas.microsoft.com/office/powerpoint/2010/main" val="256773183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90DAF-E0BF-6559-3CDF-34F57B397E5A}"/>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D258B34E-86BA-2D5C-F25C-444E216F762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7BDDC067-0F75-7F4D-F2CB-C66A04937FCD}"/>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6A381B53-5A91-3A78-8F06-0425529165D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ADF1B082-CE45-240B-F8FA-4F645BDFBD4F}"/>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B4238FED-BBAD-0C8E-0C26-55EEE2E9987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102</a:t>
            </a:fld>
            <a:endParaRPr lang="en-US" altLang="en-US" sz="1000"/>
          </a:p>
        </p:txBody>
      </p:sp>
      <p:sp>
        <p:nvSpPr>
          <p:cNvPr id="7" name="TextBox 6">
            <a:extLst>
              <a:ext uri="{FF2B5EF4-FFF2-40B4-BE49-F238E27FC236}">
                <a16:creationId xmlns:a16="http://schemas.microsoft.com/office/drawing/2014/main" id="{D3A8DEE7-1AB0-AEC2-47FE-ABDC786A6F34}"/>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2E0BE4CF-D3CF-5006-99DD-7F70C98660E3}"/>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F5F2142-6B0D-40BB-95E0-1972F8E095A5}"/>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98D56D43-7544-D840-E873-8D14FBAB31B7}"/>
              </a:ext>
            </a:extLst>
          </p:cNvPr>
          <p:cNvSpPr/>
          <p:nvPr/>
        </p:nvSpPr>
        <p:spPr>
          <a:xfrm>
            <a:off x="2256335" y="2458297"/>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2940373-895A-DB4B-9834-2BBF4431CFDF}"/>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12287F7F-31AD-5CC5-EE6B-5D355FEC2634}"/>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F0322C36-35EE-0C1B-58BA-68D12B6D710F}"/>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80EB953-C909-B369-CED1-84D2ACE5A4E6}"/>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der Staph-marginal-Keratitis</a:t>
            </a:r>
            <a:r>
              <a:rPr lang="en-US" sz="1200" i="1" dirty="0">
                <a:latin typeface="+mn-lt"/>
              </a:rPr>
              <a:t> aus?</a:t>
            </a:r>
          </a:p>
          <a:p>
            <a:r>
              <a:rPr lang="en-US" sz="1200" i="0" dirty="0">
                <a:effectLst/>
                <a:latin typeface="+mn-lt"/>
              </a:rPr>
              <a:t>Ein oder mehrere stromale Infiltrate in der peripheren Hornhaut, typischerweise in den Positionen bei 2, 4, 8 und 10 Uhr. </a:t>
            </a:r>
            <a:r>
              <a:rPr lang="en-US" sz="1200" i="0" dirty="0">
                <a:solidFill>
                  <a:srgbClr val="0000FF"/>
                </a:solidFill>
                <a:effectLst/>
                <a:latin typeface="+mn-lt"/>
              </a:rPr>
              <a:t>Die Infiltrate befinden sich fast immer 1–2 mm parallel zum Limbus, </a:t>
            </a:r>
            <a:r>
              <a:rPr lang="en-US" sz="1200" i="0" dirty="0">
                <a:effectLst/>
                <a:latin typeface="+mn-lt"/>
              </a:rPr>
              <a:t>mit einem deutlichen Rand aus gesunder Hornhaut zwischen ihnen und dem Limbus. </a:t>
            </a:r>
            <a:r>
              <a:rPr lang="en-US" sz="1200" i="0" dirty="0">
                <a:solidFill>
                  <a:srgbClr val="0000FF"/>
                </a:solidFill>
                <a:effectLst/>
                <a:latin typeface="+mn-lt"/>
              </a:rPr>
              <a:t>Die Läsionen können sich in Umfangsrichtung ausbreiten, </a:t>
            </a:r>
            <a:r>
              <a:rPr lang="en-US" sz="1200" i="0" dirty="0">
                <a:effectLst/>
                <a:latin typeface="+mn-lt"/>
              </a:rPr>
              <a:t>wobei sie kaum dazu neigen, zentral oder peripher zu wachsen. Sie können miteinander verschmelzen. </a:t>
            </a:r>
            <a:endParaRPr lang="en-US" sz="1400" dirty="0">
              <a:latin typeface="+mn-lt"/>
            </a:endParaRPr>
          </a:p>
        </p:txBody>
      </p:sp>
    </p:spTree>
    <p:extLst>
      <p:ext uri="{BB962C8B-B14F-4D97-AF65-F5344CB8AC3E}">
        <p14:creationId xmlns:p14="http://schemas.microsoft.com/office/powerpoint/2010/main" val="197005048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D5002E-9D12-80EC-E546-94D870E27995}"/>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103</a:t>
            </a:fld>
            <a:endParaRPr lang="en-US" altLang="en-US"/>
          </a:p>
        </p:txBody>
      </p:sp>
      <p:sp>
        <p:nvSpPr>
          <p:cNvPr id="3" name="Text Box 4">
            <a:extLst>
              <a:ext uri="{FF2B5EF4-FFF2-40B4-BE49-F238E27FC236}">
                <a16:creationId xmlns:a16="http://schemas.microsoft.com/office/drawing/2014/main" id="{22EA96F0-FFD1-C275-96F0-FE35C29F95CD}"/>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Fällen gibt es mehr als eine Antwort)</a:t>
            </a:r>
            <a:endParaRPr lang="en-US" altLang="en-US" sz="1800" i="1"/>
          </a:p>
        </p:txBody>
      </p:sp>
      <p:sp>
        <p:nvSpPr>
          <p:cNvPr id="4" name="TextBox 3">
            <a:extLst>
              <a:ext uri="{FF2B5EF4-FFF2-40B4-BE49-F238E27FC236}">
                <a16:creationId xmlns:a16="http://schemas.microsoft.com/office/drawing/2014/main" id="{65CCFE03-69BD-24D3-7821-9A52700A52C4}"/>
              </a:ext>
            </a:extLst>
          </p:cNvPr>
          <p:cNvSpPr txBox="1"/>
          <p:nvPr/>
        </p:nvSpPr>
        <p:spPr>
          <a:xfrm>
            <a:off x="2273944" y="6089738"/>
            <a:ext cx="4596130" cy="369332"/>
          </a:xfrm>
          <a:prstGeom prst="rect">
            <a:avLst/>
          </a:prstGeom>
          <a:noFill/>
        </p:spPr>
        <p:txBody>
          <a:bodyPr wrap="square" lIns="25400" tIns="12700" rIns="25400" bIns="12700" rtlCol="0">
            <a:spAutoFit/>
          </a:bodyPr>
          <a:lstStyle/>
          <a:p>
            <a:pPr algn="ctr"/>
            <a:r>
              <a:rPr lang="en-US" sz="1200" dirty="0"/>
              <a:t>Staphylokokken-Randkeratitis: Zusammengewachsene Läsionen</a:t>
            </a:r>
          </a:p>
        </p:txBody>
      </p:sp>
      <p:pic>
        <p:nvPicPr>
          <p:cNvPr id="1026" name="Picture 2">
            <a:extLst>
              <a:ext uri="{FF2B5EF4-FFF2-40B4-BE49-F238E27FC236}">
                <a16:creationId xmlns:a16="http://schemas.microsoft.com/office/drawing/2014/main" id="{A717D1E4-BD27-5446-5DD4-16585E4298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403" y="1246188"/>
            <a:ext cx="5436393" cy="19883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94C6BA6-9BBA-248A-CCCC-26AB529BB3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3803" y="3879124"/>
            <a:ext cx="5436393" cy="19883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9E96B72-7364-BB04-47C5-10C2982D0AE7}"/>
              </a:ext>
            </a:extLst>
          </p:cNvPr>
          <p:cNvSpPr txBox="1"/>
          <p:nvPr/>
        </p:nvSpPr>
        <p:spPr>
          <a:xfrm>
            <a:off x="3028394" y="3419309"/>
            <a:ext cx="3036409" cy="338554"/>
          </a:xfrm>
          <a:prstGeom prst="rect">
            <a:avLst/>
          </a:prstGeom>
          <a:noFill/>
        </p:spPr>
        <p:txBody>
          <a:bodyPr wrap="square" lIns="25400" tIns="12700" rIns="25400" bIns="12700" rtlCol="0">
            <a:spAutoFit/>
          </a:bodyPr>
          <a:lstStyle/>
          <a:p>
            <a:pPr algn="ctr"/>
            <a:r>
              <a:rPr lang="en-US" sz="1200" dirty="0"/>
              <a:t>Derselbe Patient mit und ohne Fluorescein</a:t>
            </a:r>
          </a:p>
        </p:txBody>
      </p:sp>
    </p:spTree>
    <p:extLst>
      <p:ext uri="{BB962C8B-B14F-4D97-AF65-F5344CB8AC3E}">
        <p14:creationId xmlns:p14="http://schemas.microsoft.com/office/powerpoint/2010/main" val="245758497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2633F-9EFE-6680-F4C3-A8CBC7231B6D}"/>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4EC5CA63-3A95-1D1D-1026-041EB66AFDA8}"/>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7A2BD6D2-A8B5-1DB8-CD79-8CFE22F4886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D26DE0C4-E0D7-6569-C03A-1A255A15418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D7AC46FF-6BEF-A42A-75D8-4C26F7722D12}"/>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F164A018-3D25-C974-B7CC-7ADC60957C2F}"/>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104</a:t>
            </a:fld>
            <a:endParaRPr lang="en-US" altLang="en-US" sz="1000"/>
          </a:p>
        </p:txBody>
      </p:sp>
      <p:sp>
        <p:nvSpPr>
          <p:cNvPr id="7" name="TextBox 6">
            <a:extLst>
              <a:ext uri="{FF2B5EF4-FFF2-40B4-BE49-F238E27FC236}">
                <a16:creationId xmlns:a16="http://schemas.microsoft.com/office/drawing/2014/main" id="{7A1F1BD8-6472-BF0D-5262-82AF9C74DC33}"/>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09993795-8ACB-214F-52EF-C0D7DD7089FE}"/>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C8B3036-5AE7-7EAE-1592-019E3C8A0C49}"/>
              </a:ext>
            </a:extLst>
          </p:cNvPr>
          <p:cNvSpPr txBox="1"/>
          <p:nvPr/>
        </p:nvSpPr>
        <p:spPr>
          <a:xfrm>
            <a:off x="1982788" y="2116944"/>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636A8A83-FEAB-A75E-36AE-5506589F9CAC}"/>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61CCBA8-B215-A575-DC1A-148EFAD253EA}"/>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CE447A91-CD6E-724D-A088-81F70F775360}"/>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1A86E1E8-D0C7-B226-2605-27E3404478BF}"/>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7E092D4-B6EA-F190-7A40-E5B6E50509A2}"/>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8E93788F-BA6E-0F18-08B5-534D6649E421}"/>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t>Wenn eine marginale Keratitis vorliegt, müssen vier Erkrankungen (außer der staphylokokkenbedingten marginalen Keratitis) in Betracht gezogen werden. Welche sind das? </a:t>
            </a:r>
          </a:p>
          <a:p>
            <a:r>
              <a:rPr lang="en-US" sz="1200" dirty="0"/>
              <a:t>--</a:t>
            </a:r>
            <a:r>
              <a:rPr lang="en-US" sz="1200" b="1" i="1" dirty="0"/>
              <a:t>?</a:t>
            </a:r>
          </a:p>
          <a:p>
            <a:r>
              <a:rPr lang="en-US" sz="1200" dirty="0"/>
              <a:t>--</a:t>
            </a:r>
            <a:r>
              <a:rPr lang="en-US" sz="1200" b="1" i="1" dirty="0"/>
              <a:t>?</a:t>
            </a:r>
          </a:p>
          <a:p>
            <a:r>
              <a:rPr lang="en-US" sz="1200" dirty="0"/>
              <a:t>--</a:t>
            </a:r>
            <a:r>
              <a:rPr lang="en-US" sz="1200" b="1" i="1" dirty="0"/>
              <a:t>?</a:t>
            </a:r>
            <a:endParaRPr lang="en-US" sz="1400" dirty="0"/>
          </a:p>
          <a:p>
            <a:r>
              <a:rPr lang="en-US" sz="1200" dirty="0"/>
              <a:t>--</a:t>
            </a:r>
            <a:r>
              <a:rPr lang="en-US" sz="1200" b="1" i="1" dirty="0"/>
              <a:t>?</a:t>
            </a:r>
          </a:p>
        </p:txBody>
      </p:sp>
    </p:spTree>
    <p:extLst>
      <p:ext uri="{BB962C8B-B14F-4D97-AF65-F5344CB8AC3E}">
        <p14:creationId xmlns:p14="http://schemas.microsoft.com/office/powerpoint/2010/main" val="278664675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E2981-1160-999A-D2C4-AD6BA2238E38}"/>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9B3C450C-1CB5-39D6-1A6A-7BA60CE8B04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38A264F9-3F2D-07F8-31D2-DF90B9043AD2}"/>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8C6AE16D-1FE5-98F9-C6F3-2E423FEAD0C0}"/>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836569C7-C51B-47E2-4D41-D5F50B310290}"/>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40C20798-062B-8900-7AC8-B442F3D62AA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105</a:t>
            </a:fld>
            <a:endParaRPr lang="en-US" altLang="en-US" sz="1000"/>
          </a:p>
        </p:txBody>
      </p:sp>
      <p:sp>
        <p:nvSpPr>
          <p:cNvPr id="7" name="TextBox 6">
            <a:extLst>
              <a:ext uri="{FF2B5EF4-FFF2-40B4-BE49-F238E27FC236}">
                <a16:creationId xmlns:a16="http://schemas.microsoft.com/office/drawing/2014/main" id="{76D754BA-5134-8218-1659-0C844222FBEF}"/>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96EEC8E5-E9A5-8DAC-F548-76D8060F9585}"/>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A6B063E-045F-B8FF-2C05-3F76C32BA0DE}"/>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DE2FFC29-0324-B3D7-484E-4E2F00E85E55}"/>
              </a:ext>
            </a:extLst>
          </p:cNvPr>
          <p:cNvSpPr/>
          <p:nvPr/>
        </p:nvSpPr>
        <p:spPr>
          <a:xfrm>
            <a:off x="2384040" y="2450664"/>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01E40D4-E424-4D4E-5F25-B6A340485585}"/>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22D871B6-FA7E-F9D3-0ADA-78211E162B67}"/>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86CBC54F-7F64-9EE5-3588-574F59DF3CE5}"/>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AC45EF-3BEB-0FD1-8641-7279C37155F5}"/>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9F2DC6F7-78CF-E3B9-D4D8-12F6816AFC54}"/>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t>Wenn eine marginale Keratitis vorliegt, müssen vier Erkrankungen (außer der staphylokokkenbedingten marginalen Keratitis) in Betracht gezogen werden. Welche sind das? </a:t>
            </a:r>
          </a:p>
          <a:p>
            <a:r>
              <a:rPr lang="en-US" sz="1200" dirty="0"/>
              <a:t>--Bakterielles (infektiöses) Ulkus</a:t>
            </a:r>
          </a:p>
          <a:p>
            <a:r>
              <a:rPr lang="en-US" sz="1200" dirty="0"/>
              <a:t>--Herpetische stromale Keratitis</a:t>
            </a:r>
          </a:p>
          <a:p>
            <a:r>
              <a:rPr lang="en-US" sz="1200" dirty="0"/>
              <a:t>--Periphere ulzerative Keratitis (PUK)</a:t>
            </a:r>
          </a:p>
          <a:p>
            <a:r>
              <a:rPr lang="en-US" sz="1200" dirty="0" err="1"/>
              <a:t>--Mooren</a:t>
            </a:r>
            <a:r>
              <a:rPr lang="en-US" sz="1200" dirty="0"/>
              <a:t>-Ulkus</a:t>
            </a:r>
          </a:p>
        </p:txBody>
      </p:sp>
    </p:spTree>
    <p:extLst>
      <p:ext uri="{BB962C8B-B14F-4D97-AF65-F5344CB8AC3E}">
        <p14:creationId xmlns:p14="http://schemas.microsoft.com/office/powerpoint/2010/main" val="65253886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B10B6-5B46-ACFF-ACB1-C3B5718AC8B6}"/>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ACECB6F5-6CCA-08EB-F0AF-12792EC03D3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7FA65399-AB4E-0D23-1789-E669086C98B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216AC822-9E4F-F242-F450-F423B24A8FC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F8AFF412-BCEB-1670-8B06-F5180EF35E65}"/>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4BE7F929-E121-BB56-5D28-144DC2473FE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106</a:t>
            </a:fld>
            <a:endParaRPr lang="en-US" altLang="en-US" sz="1000"/>
          </a:p>
        </p:txBody>
      </p:sp>
      <p:sp>
        <p:nvSpPr>
          <p:cNvPr id="7" name="TextBox 6">
            <a:extLst>
              <a:ext uri="{FF2B5EF4-FFF2-40B4-BE49-F238E27FC236}">
                <a16:creationId xmlns:a16="http://schemas.microsoft.com/office/drawing/2014/main" id="{A0F72B15-D0F9-2300-3D42-D99324CCE2BB}"/>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C157A1C7-4AA5-D876-230E-7B071B90EDD7}"/>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EC18FDD-7886-F0DC-EB0C-042E23CE7539}"/>
              </a:ext>
            </a:extLst>
          </p:cNvPr>
          <p:cNvSpPr txBox="1"/>
          <p:nvPr/>
        </p:nvSpPr>
        <p:spPr>
          <a:xfrm>
            <a:off x="1771650" y="2102689"/>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99D8A3A4-6C40-9914-B823-15748CB8C166}"/>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D6A5B6C-7AD8-8899-1A8A-5D5EBFE83B50}"/>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23817490-B773-BDA4-D164-0509FD1F2AD2}"/>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58322788-69DD-F1FF-BA8B-6CE79C6E216F}"/>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5324C6D-0DAA-DFB0-93D2-B08164CEC3A8}"/>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D4DDD25B-F858-298C-52FA-26411FA81E79}"/>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b="1" dirty="0"/>
              <a:t>--Bakterielles (infektiöses) Geschwür</a:t>
            </a:r>
            <a:endParaRPr lang="en-US" sz="1400" b="1" dirty="0">
              <a:solidFill>
                <a:schemeClr val="bg1">
                  <a:lumMod val="65000"/>
                </a:schemeClr>
              </a:solidFill>
            </a:endParaRPr>
          </a:p>
          <a:p>
            <a:r>
              <a:rPr lang="en-US" sz="1200" dirty="0">
                <a:solidFill>
                  <a:schemeClr val="bg1">
                    <a:lumMod val="65000"/>
                  </a:schemeClr>
                </a:solidFill>
              </a:rPr>
              <a:t>--Herpetische stromale Keratitis</a:t>
            </a:r>
          </a:p>
          <a:p>
            <a:r>
              <a:rPr lang="en-US" sz="1200" dirty="0">
                <a:solidFill>
                  <a:schemeClr val="bg1">
                    <a:lumMod val="65000"/>
                  </a:schemeClr>
                </a:solidFill>
              </a:rPr>
              <a:t>--Periphere ulzerative Keratitis (PUK)</a:t>
            </a: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4" name="TextBox 13">
            <a:extLst>
              <a:ext uri="{FF2B5EF4-FFF2-40B4-BE49-F238E27FC236}">
                <a16:creationId xmlns:a16="http://schemas.microsoft.com/office/drawing/2014/main" id="{47CF57FB-0754-E39C-07DD-8167F343DB66}"/>
              </a:ext>
            </a:extLst>
          </p:cNvPr>
          <p:cNvSpPr txBox="1"/>
          <p:nvPr/>
        </p:nvSpPr>
        <p:spPr>
          <a:xfrm>
            <a:off x="2666817" y="3262315"/>
            <a:ext cx="4406150" cy="138499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Wodurch unterscheidet sich ein bakterielles (infektiöses) Ulkus von einer staphylokokkenbedingten marginalen Keratitis?</a:t>
            </a:r>
          </a:p>
          <a:p>
            <a:r>
              <a:rPr lang="en-US" sz="1200" dirty="0">
                <a:solidFill>
                  <a:srgbClr val="0000FF"/>
                </a:solidFill>
              </a:rPr>
              <a:t>--</a:t>
            </a:r>
            <a:r>
              <a:rPr lang="en-US" sz="1200" b="1" i="1" dirty="0">
                <a:solidFill>
                  <a:srgbClr val="0000FF"/>
                </a:solidFill>
              </a:rPr>
              <a:t>?</a:t>
            </a:r>
          </a:p>
          <a:p>
            <a:r>
              <a:rPr lang="en-US" sz="1200" dirty="0">
                <a:solidFill>
                  <a:srgbClr val="0000FF"/>
                </a:solidFill>
              </a:rPr>
              <a:t>--</a:t>
            </a:r>
            <a:r>
              <a:rPr lang="en-US" sz="1200" b="1" i="1" dirty="0">
                <a:solidFill>
                  <a:srgbClr val="0000FF"/>
                </a:solidFill>
              </a:rPr>
              <a:t>?</a:t>
            </a:r>
          </a:p>
          <a:p>
            <a:r>
              <a:rPr lang="en-US" sz="1200" dirty="0">
                <a:solidFill>
                  <a:srgbClr val="0000FF"/>
                </a:solidFill>
              </a:rPr>
              <a:t>--</a:t>
            </a:r>
            <a:r>
              <a:rPr lang="en-US" sz="1200" b="1" i="1" dirty="0">
                <a:solidFill>
                  <a:srgbClr val="0000FF"/>
                </a:solidFill>
              </a:rPr>
              <a:t>? </a:t>
            </a:r>
            <a:r>
              <a:rPr lang="en-US" sz="1200" dirty="0">
                <a:solidFill>
                  <a:schemeClr val="accent1"/>
                </a:solidFill>
              </a:rPr>
              <a:t> zentral und peripher  anstatt ausschließlich am Rand</a:t>
            </a:r>
          </a:p>
        </p:txBody>
      </p:sp>
    </p:spTree>
    <p:extLst>
      <p:ext uri="{BB962C8B-B14F-4D97-AF65-F5344CB8AC3E}">
        <p14:creationId xmlns:p14="http://schemas.microsoft.com/office/powerpoint/2010/main" val="28404558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8F3F6-F2B6-4C80-65CD-EF5731E2C5CD}"/>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57A2131F-A018-2D97-491B-61EC33E4876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Fragen und Antworten</a:t>
            </a:r>
          </a:p>
        </p:txBody>
      </p:sp>
      <p:sp>
        <p:nvSpPr>
          <p:cNvPr id="4099" name="Rectangle 3">
            <a:extLst>
              <a:ext uri="{FF2B5EF4-FFF2-40B4-BE49-F238E27FC236}">
                <a16:creationId xmlns:a16="http://schemas.microsoft.com/office/drawing/2014/main" id="{3D795A53-43F4-AB1B-977C-150F6DF8D91D}"/>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11A3F2CB-6741-8BB1-BA3F-287191FD743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0C955687-1556-A8FD-91AB-4302FA72D5D8}"/>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EFCC47DF-C0E4-A7C2-948F-D57068B3B07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107</a:t>
            </a:fld>
            <a:endParaRPr lang="en-US" altLang="en-US" sz="1000"/>
          </a:p>
        </p:txBody>
      </p:sp>
      <p:sp>
        <p:nvSpPr>
          <p:cNvPr id="7" name="TextBox 6">
            <a:extLst>
              <a:ext uri="{FF2B5EF4-FFF2-40B4-BE49-F238E27FC236}">
                <a16:creationId xmlns:a16="http://schemas.microsoft.com/office/drawing/2014/main" id="{DD86AB14-144A-CD0F-30DA-69BE69C89946}"/>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BDDF25A8-112E-30D3-DDFD-74AA8E15E8C5}"/>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22D01CC-B9DC-1D22-7BCE-C47AC306C40D}"/>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02A8A4DC-6267-B696-CC4A-ABE0E2FB00B5}"/>
              </a:ext>
            </a:extLst>
          </p:cNvPr>
          <p:cNvSpPr/>
          <p:nvPr/>
        </p:nvSpPr>
        <p:spPr>
          <a:xfrm>
            <a:off x="2362200" y="2450664"/>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52B1678-77B3-0B4B-15B4-C54E10CB9A7A}"/>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73347668-6C6F-031D-A1FD-5861E266599A}"/>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DB43AA59-C5E1-1316-EDF7-8D8D8BC05876}"/>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284CDF1-0586-AA81-81F4-CEA3EE8EC9E3}"/>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C88DF905-0279-1C76-596E-B2D3BEBB22E6}"/>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b="1" dirty="0"/>
              <a:t>--Bakterielles (infektiöses) Geschwür</a:t>
            </a:r>
            <a:endParaRPr lang="en-US" sz="1400" b="1" dirty="0">
              <a:solidFill>
                <a:schemeClr val="bg1">
                  <a:lumMod val="65000"/>
                </a:schemeClr>
              </a:solidFill>
            </a:endParaRPr>
          </a:p>
          <a:p>
            <a:r>
              <a:rPr lang="en-US" sz="1200" dirty="0">
                <a:solidFill>
                  <a:schemeClr val="bg1">
                    <a:lumMod val="65000"/>
                  </a:schemeClr>
                </a:solidFill>
              </a:rPr>
              <a:t>--Herpetische stromale Keratitis</a:t>
            </a:r>
          </a:p>
          <a:p>
            <a:r>
              <a:rPr lang="en-US" sz="1200" dirty="0">
                <a:solidFill>
                  <a:schemeClr val="bg1">
                    <a:lumMod val="65000"/>
                  </a:schemeClr>
                </a:solidFill>
              </a:rPr>
              <a:t>--Periphere ulzerative Keratitis (PUK)</a:t>
            </a: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4" name="TextBox 13">
            <a:extLst>
              <a:ext uri="{FF2B5EF4-FFF2-40B4-BE49-F238E27FC236}">
                <a16:creationId xmlns:a16="http://schemas.microsoft.com/office/drawing/2014/main" id="{F48C5193-CC0D-A5C2-DF15-36A34C3E294F}"/>
              </a:ext>
            </a:extLst>
          </p:cNvPr>
          <p:cNvSpPr txBox="1"/>
          <p:nvPr/>
        </p:nvSpPr>
        <p:spPr>
          <a:xfrm>
            <a:off x="2666817" y="3262315"/>
            <a:ext cx="4406150" cy="138499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Wodurch unterscheidet sich ein bakterielles (infektiöses) Ulkus von einer staphylokokkenbedingten marginalen Keratitis?</a:t>
            </a:r>
          </a:p>
          <a:p>
            <a:r>
              <a:rPr lang="en-US" sz="1200" dirty="0">
                <a:solidFill>
                  <a:srgbClr val="0000FF"/>
                </a:solidFill>
              </a:rPr>
              <a:t>--Bakterielle Ulzera befinden sich typischerweise eher  zentral</a:t>
            </a:r>
          </a:p>
          <a:p>
            <a:r>
              <a:rPr lang="en-US" sz="1200" dirty="0">
                <a:solidFill>
                  <a:schemeClr val="bg1">
                    <a:lumMod val="65000"/>
                  </a:schemeClr>
                </a:solidFill>
              </a:rPr>
              <a:t>--</a:t>
            </a:r>
            <a:r>
              <a:rPr lang="en-US" sz="1200" b="1" i="1" dirty="0">
                <a:solidFill>
                  <a:schemeClr val="bg1">
                    <a:lumMod val="65000"/>
                  </a:schemeClr>
                </a:solidFill>
              </a:rPr>
              <a:t>?</a:t>
            </a:r>
          </a:p>
          <a:p>
            <a:r>
              <a:rPr lang="en-US" sz="1200" dirty="0">
                <a:solidFill>
                  <a:schemeClr val="bg1">
                    <a:lumMod val="65000"/>
                  </a:schemeClr>
                </a:solidFill>
              </a:rPr>
              <a:t>--</a:t>
            </a:r>
            <a:r>
              <a:rPr lang="en-US" sz="1200" b="1" i="1" dirty="0">
                <a:solidFill>
                  <a:schemeClr val="bg1">
                    <a:lumMod val="65000"/>
                  </a:schemeClr>
                </a:solidFill>
              </a:rPr>
              <a:t>? </a:t>
            </a:r>
            <a:r>
              <a:rPr lang="en-US" sz="1200" dirty="0">
                <a:solidFill>
                  <a:schemeClr val="accent1"/>
                </a:solidFill>
              </a:rPr>
              <a:t> zentral und peripher  und nicht ausschließlich am Rand</a:t>
            </a:r>
          </a:p>
        </p:txBody>
      </p:sp>
      <p:sp>
        <p:nvSpPr>
          <p:cNvPr id="10" name="Rectangle 9">
            <a:extLst>
              <a:ext uri="{FF2B5EF4-FFF2-40B4-BE49-F238E27FC236}">
                <a16:creationId xmlns:a16="http://schemas.microsoft.com/office/drawing/2014/main" id="{3C8B9F52-FF1C-D779-726B-0E1118DEB42B}"/>
              </a:ext>
            </a:extLst>
          </p:cNvPr>
          <p:cNvSpPr/>
          <p:nvPr/>
        </p:nvSpPr>
        <p:spPr>
          <a:xfrm>
            <a:off x="6387167" y="3646181"/>
            <a:ext cx="838200" cy="23036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88080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6DE52-123D-9EF8-C972-4C464019FD0A}"/>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542294D1-519E-8727-E154-A6404F3FCBA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1E50A322-EA62-FC21-2C0D-E953030AF116}"/>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FFE25E11-593F-C9F8-855E-AD60BEE9A36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5135E202-1741-22F8-82B4-85B3CCB8DE06}"/>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A5B529D3-21A8-33B4-08AD-FDEB245DEFE0}"/>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108</a:t>
            </a:fld>
            <a:endParaRPr lang="en-US" altLang="en-US" sz="1000"/>
          </a:p>
        </p:txBody>
      </p:sp>
      <p:sp>
        <p:nvSpPr>
          <p:cNvPr id="7" name="TextBox 6">
            <a:extLst>
              <a:ext uri="{FF2B5EF4-FFF2-40B4-BE49-F238E27FC236}">
                <a16:creationId xmlns:a16="http://schemas.microsoft.com/office/drawing/2014/main" id="{E984B78B-A9F7-5A70-8C8C-6D6B11A6AF7C}"/>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C7638E32-AD19-6E01-D537-88A7104FD029}"/>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E9033F6-0661-D6F5-33EB-1FB6B506FDD7}"/>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CB5117E8-94E3-F496-74FF-47630E391198}"/>
              </a:ext>
            </a:extLst>
          </p:cNvPr>
          <p:cNvSpPr/>
          <p:nvPr/>
        </p:nvSpPr>
        <p:spPr>
          <a:xfrm>
            <a:off x="2402540" y="2454994"/>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A4F33E1-91B6-9240-0D03-B29AF8952B5B}"/>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47A87081-AB6C-FDEC-EF30-20A668884BF0}"/>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5D484EBB-6506-433B-D6D2-786C57393044}"/>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FB4D5B2-6B1C-70ED-4647-6949BBE1FEF3}"/>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F0EDF55F-DFD5-2875-2AA2-0E7B6E553BD7}"/>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b="1" dirty="0"/>
              <a:t>--Bakterielles (infektiöses) Geschwür</a:t>
            </a:r>
            <a:endParaRPr lang="en-US" sz="1400" b="1" dirty="0">
              <a:solidFill>
                <a:schemeClr val="bg1">
                  <a:lumMod val="65000"/>
                </a:schemeClr>
              </a:solidFill>
            </a:endParaRPr>
          </a:p>
          <a:p>
            <a:r>
              <a:rPr lang="en-US" sz="1200" dirty="0">
                <a:solidFill>
                  <a:schemeClr val="bg1">
                    <a:lumMod val="65000"/>
                  </a:schemeClr>
                </a:solidFill>
              </a:rPr>
              <a:t>--Herpetische stromale Keratitis</a:t>
            </a:r>
          </a:p>
          <a:p>
            <a:r>
              <a:rPr lang="en-US" sz="1200" dirty="0">
                <a:solidFill>
                  <a:schemeClr val="bg1">
                    <a:lumMod val="65000"/>
                  </a:schemeClr>
                </a:solidFill>
              </a:rPr>
              <a:t>--Periphere ulzerative Keratitis (PUK)</a:t>
            </a: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4" name="TextBox 13">
            <a:extLst>
              <a:ext uri="{FF2B5EF4-FFF2-40B4-BE49-F238E27FC236}">
                <a16:creationId xmlns:a16="http://schemas.microsoft.com/office/drawing/2014/main" id="{897FBD1F-DBE4-C8B5-F912-241F032D8FEC}"/>
              </a:ext>
            </a:extLst>
          </p:cNvPr>
          <p:cNvSpPr txBox="1"/>
          <p:nvPr/>
        </p:nvSpPr>
        <p:spPr>
          <a:xfrm>
            <a:off x="2666817" y="3262315"/>
            <a:ext cx="4406150" cy="138499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Wodurch unterscheidet sich ein bakterielles (infektiöses) Ulkus von einer staphylokokkenbedingten marginalen Keratitis?</a:t>
            </a:r>
          </a:p>
          <a:p>
            <a:r>
              <a:rPr lang="en-US" sz="1200" dirty="0">
                <a:solidFill>
                  <a:srgbClr val="0000FF"/>
                </a:solidFill>
              </a:rPr>
              <a:t>--Bakterielle Ulzera befinden sich typischerweise eher  zentral</a:t>
            </a:r>
          </a:p>
          <a:p>
            <a:r>
              <a:rPr lang="en-US" sz="1200" dirty="0">
                <a:solidFill>
                  <a:schemeClr val="bg1">
                    <a:lumMod val="65000"/>
                  </a:schemeClr>
                </a:solidFill>
              </a:rPr>
              <a:t>--</a:t>
            </a:r>
            <a:r>
              <a:rPr lang="en-US" sz="1200" b="1" i="1" dirty="0">
                <a:solidFill>
                  <a:schemeClr val="bg1">
                    <a:lumMod val="65000"/>
                  </a:schemeClr>
                </a:solidFill>
              </a:rPr>
              <a:t>?</a:t>
            </a:r>
          </a:p>
          <a:p>
            <a:r>
              <a:rPr lang="en-US" sz="1200" dirty="0">
                <a:solidFill>
                  <a:schemeClr val="bg1">
                    <a:lumMod val="65000"/>
                  </a:schemeClr>
                </a:solidFill>
              </a:rPr>
              <a:t>--</a:t>
            </a:r>
            <a:r>
              <a:rPr lang="en-US" sz="1200" b="1" i="1" dirty="0">
                <a:solidFill>
                  <a:schemeClr val="bg1">
                    <a:lumMod val="65000"/>
                  </a:schemeClr>
                </a:solidFill>
              </a:rPr>
              <a:t>? </a:t>
            </a:r>
            <a:r>
              <a:rPr lang="en-US" sz="1200" dirty="0">
                <a:solidFill>
                  <a:schemeClr val="accent1"/>
                </a:solidFill>
              </a:rPr>
              <a:t> zentral und peripher  und nicht ausschließlich am Rand</a:t>
            </a:r>
          </a:p>
        </p:txBody>
      </p:sp>
    </p:spTree>
    <p:extLst>
      <p:ext uri="{BB962C8B-B14F-4D97-AF65-F5344CB8AC3E}">
        <p14:creationId xmlns:p14="http://schemas.microsoft.com/office/powerpoint/2010/main" val="324725223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194AA-3398-9B13-E7E9-EC37D4C67604}"/>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99D40469-75FE-571F-B288-77EE72397D5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12AB0107-B5D3-B8FE-8107-375BE9C1CC33}"/>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096B4FAC-1941-1D76-71EE-0511A880A14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7CA9977B-F8C9-249F-4B45-B28E6E4EFD8E}"/>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CAD80A0B-CCA1-8032-4846-1F7162D2007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109</a:t>
            </a:fld>
            <a:endParaRPr lang="en-US" altLang="en-US" sz="1000"/>
          </a:p>
        </p:txBody>
      </p:sp>
      <p:sp>
        <p:nvSpPr>
          <p:cNvPr id="7" name="TextBox 6">
            <a:extLst>
              <a:ext uri="{FF2B5EF4-FFF2-40B4-BE49-F238E27FC236}">
                <a16:creationId xmlns:a16="http://schemas.microsoft.com/office/drawing/2014/main" id="{EF3760AF-F831-4E60-5E66-38A66DE7CE01}"/>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C93D87EA-286A-FEAB-4699-944FF939D35E}"/>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FEC834B-5F1B-584F-CBA5-D54038F773A4}"/>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A906034B-AB94-4EA3-F890-0BC4D5CBE0D8}"/>
              </a:ext>
            </a:extLst>
          </p:cNvPr>
          <p:cNvSpPr/>
          <p:nvPr/>
        </p:nvSpPr>
        <p:spPr>
          <a:xfrm>
            <a:off x="3053438" y="2419090"/>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FE11CCD-BA26-8922-8F15-3309EC0EE336}"/>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8F697804-C66D-8613-CE0B-765C35C3FC34}"/>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58E4FE4B-9C23-031A-6F92-05E2E8336481}"/>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7CA7252-1209-62B7-B6D0-1622313D5085}"/>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9362BE05-D2AF-B3EB-7D88-C43AA59436CA}"/>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b="1" dirty="0"/>
              <a:t>--Bakterielles (infektiöses) Geschwür</a:t>
            </a:r>
            <a:endParaRPr lang="en-US" sz="1400" b="1" dirty="0">
              <a:solidFill>
                <a:schemeClr val="bg1">
                  <a:lumMod val="65000"/>
                </a:schemeClr>
              </a:solidFill>
            </a:endParaRPr>
          </a:p>
          <a:p>
            <a:r>
              <a:rPr lang="en-US" sz="1200" dirty="0">
                <a:solidFill>
                  <a:schemeClr val="bg1">
                    <a:lumMod val="65000"/>
                  </a:schemeClr>
                </a:solidFill>
              </a:rPr>
              <a:t>--Herpetische stromale Keratitis</a:t>
            </a:r>
          </a:p>
          <a:p>
            <a:r>
              <a:rPr lang="en-US" sz="1200" dirty="0">
                <a:solidFill>
                  <a:schemeClr val="bg1">
                    <a:lumMod val="65000"/>
                  </a:schemeClr>
                </a:solidFill>
              </a:rPr>
              <a:t>--Periphere ulzerative Keratitis (PUK)</a:t>
            </a: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4" name="TextBox 13">
            <a:extLst>
              <a:ext uri="{FF2B5EF4-FFF2-40B4-BE49-F238E27FC236}">
                <a16:creationId xmlns:a16="http://schemas.microsoft.com/office/drawing/2014/main" id="{DCD4A8B2-BA7E-A09F-62E5-21F6EFEC6159}"/>
              </a:ext>
            </a:extLst>
          </p:cNvPr>
          <p:cNvSpPr txBox="1"/>
          <p:nvPr/>
        </p:nvSpPr>
        <p:spPr>
          <a:xfrm>
            <a:off x="2666817" y="3262315"/>
            <a:ext cx="4406150" cy="138499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Wodurch unterscheidet sich ein bakterielles (infektiöses) Ulkus von einer staphylokokkenbedingten marginalen Keratitis?</a:t>
            </a:r>
          </a:p>
          <a:p>
            <a:r>
              <a:rPr lang="en-US" sz="1200" dirty="0">
                <a:solidFill>
                  <a:srgbClr val="0000FF"/>
                </a:solidFill>
              </a:rPr>
              <a:t>--Bakterielle Ulzera befinden sich typischerweise eher zentral</a:t>
            </a:r>
          </a:p>
          <a:p>
            <a:r>
              <a:rPr lang="en-US" sz="1200" dirty="0">
                <a:solidFill>
                  <a:srgbClr val="0000FF"/>
                </a:solidFill>
              </a:rPr>
              <a:t>--Es liegt Eiterbildung vor</a:t>
            </a:r>
          </a:p>
          <a:p>
            <a:r>
              <a:rPr lang="en-US" sz="1200" dirty="0">
                <a:solidFill>
                  <a:schemeClr val="bg1">
                    <a:lumMod val="65000"/>
                  </a:schemeClr>
                </a:solidFill>
              </a:rPr>
              <a:t>--</a:t>
            </a:r>
            <a:r>
              <a:rPr lang="en-US" sz="1200" b="1" i="1" dirty="0">
                <a:solidFill>
                  <a:schemeClr val="bg1">
                    <a:lumMod val="65000"/>
                  </a:schemeClr>
                </a:solidFill>
              </a:rPr>
              <a:t>? </a:t>
            </a:r>
            <a:r>
              <a:rPr lang="en-US" sz="1200" dirty="0">
                <a:solidFill>
                  <a:schemeClr val="accent1"/>
                </a:solidFill>
              </a:rPr>
              <a:t> zentral und peripher  und nicht ausschließlich am Rand</a:t>
            </a:r>
          </a:p>
        </p:txBody>
      </p:sp>
      <p:sp>
        <p:nvSpPr>
          <p:cNvPr id="10" name="Rectangle 9">
            <a:extLst>
              <a:ext uri="{FF2B5EF4-FFF2-40B4-BE49-F238E27FC236}">
                <a16:creationId xmlns:a16="http://schemas.microsoft.com/office/drawing/2014/main" id="{8A4A5B06-9408-5462-BFC0-8EB59A850316}"/>
              </a:ext>
            </a:extLst>
          </p:cNvPr>
          <p:cNvSpPr/>
          <p:nvPr/>
        </p:nvSpPr>
        <p:spPr>
          <a:xfrm>
            <a:off x="3276600" y="3826166"/>
            <a:ext cx="838200" cy="23036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endParaRPr lang="en-US" sz="1200" dirty="0">
              <a:solidFill>
                <a:schemeClr val="tx1"/>
              </a:solidFill>
            </a:endParaRPr>
          </a:p>
        </p:txBody>
      </p:sp>
    </p:spTree>
    <p:extLst>
      <p:ext uri="{BB962C8B-B14F-4D97-AF65-F5344CB8AC3E}">
        <p14:creationId xmlns:p14="http://schemas.microsoft.com/office/powerpoint/2010/main" val="1637876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C0767B2-6BA7-458D-BC08-AF7F7F315275}"/>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7171" name="Rectangle 3">
            <a:extLst>
              <a:ext uri="{FF2B5EF4-FFF2-40B4-BE49-F238E27FC236}">
                <a16:creationId xmlns:a16="http://schemas.microsoft.com/office/drawing/2014/main" id="{CFABA462-8395-4834-9062-EDEDAF146EA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t>
            </a:r>
            <a:r>
              <a:rPr lang="en-US" altLang="en-US" sz="1200" b="1" i="1" dirty="0"/>
              <a:t>anteriore </a:t>
            </a:r>
            <a:r>
              <a:rPr lang="en-US" altLang="en-US" sz="1200" b="1" dirty="0"/>
              <a:t>Blepharitis</a:t>
            </a:r>
            <a:r>
              <a:rPr lang="en-US" altLang="en-US" sz="1200" dirty="0">
                <a:solidFill>
                  <a:schemeClr val="bg1">
                    <a:lumMod val="75000"/>
                  </a:schemeClr>
                </a:solidFill>
              </a:rPr>
              <a:t>: Staphylokokken; seborrhoisch</a:t>
            </a:r>
          </a:p>
          <a:p>
            <a:pPr eaLnBrk="1" hangingPunct="1">
              <a:lnSpc>
                <a:spcPct val="85000"/>
              </a:lnSpc>
            </a:pPr>
            <a:r>
              <a:rPr lang="en-US" altLang="en-US" sz="1200" dirty="0">
                <a:solidFill>
                  <a:schemeClr val="bg1">
                    <a:lumMod val="75000"/>
                  </a:schemeClr>
                </a:solidFill>
              </a:rPr>
              <a:t>Primär </a:t>
            </a:r>
            <a:r>
              <a:rPr lang="en-US" altLang="en-US" sz="1200" b="1" i="1" dirty="0"/>
              <a:t>posteriore </a:t>
            </a:r>
            <a:r>
              <a:rPr lang="en-US" altLang="en-US" sz="1200" b="1" dirty="0"/>
              <a:t>Blepharitis</a:t>
            </a:r>
            <a:r>
              <a:rPr lang="en-US" altLang="en-US" sz="1200" dirty="0">
                <a:solidFill>
                  <a:schemeClr val="bg1">
                    <a:lumMod val="75000"/>
                  </a:schemeClr>
                </a:solidFill>
              </a:rPr>
              <a:t>: MGD; Rosazea</a:t>
            </a:r>
          </a:p>
        </p:txBody>
      </p:sp>
      <p:sp>
        <p:nvSpPr>
          <p:cNvPr id="7172" name="Text Box 4">
            <a:extLst>
              <a:ext uri="{FF2B5EF4-FFF2-40B4-BE49-F238E27FC236}">
                <a16:creationId xmlns:a16="http://schemas.microsoft.com/office/drawing/2014/main" id="{B7BC5606-56D0-4F13-ADDD-1A0DCB8F833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7173" name="TextBox 5">
            <a:extLst>
              <a:ext uri="{FF2B5EF4-FFF2-40B4-BE49-F238E27FC236}">
                <a16:creationId xmlns:a16="http://schemas.microsoft.com/office/drawing/2014/main" id="{FF80E8F7-46E1-4FA2-944D-577D8FA07622}"/>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7174" name="Slide Number Placeholder 1">
            <a:extLst>
              <a:ext uri="{FF2B5EF4-FFF2-40B4-BE49-F238E27FC236}">
                <a16:creationId xmlns:a16="http://schemas.microsoft.com/office/drawing/2014/main" id="{433DB21E-23E2-4B36-BA60-E05CFF4FC17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9C4527-26F0-4418-B0B5-028B9962B779}" type="slidenum">
              <a:rPr lang="en-US" altLang="en-US" sz="1000"/>
              <a:t>11</a:t>
            </a:fld>
            <a:endParaRPr lang="en-US" altLang="en-US" sz="1000"/>
          </a:p>
        </p:txBody>
      </p:sp>
      <p:sp>
        <p:nvSpPr>
          <p:cNvPr id="2" name="Oval 1">
            <a:extLst>
              <a:ext uri="{FF2B5EF4-FFF2-40B4-BE49-F238E27FC236}">
                <a16:creationId xmlns:a16="http://schemas.microsoft.com/office/drawing/2014/main" id="{62B1233A-999F-4F1A-AD01-3231852F1004}"/>
              </a:ext>
            </a:extLst>
          </p:cNvPr>
          <p:cNvSpPr/>
          <p:nvPr/>
        </p:nvSpPr>
        <p:spPr>
          <a:xfrm>
            <a:off x="1371600" y="1023938"/>
            <a:ext cx="2438400" cy="9572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3EA940A-FC7B-4082-A726-5F39592B48F6}"/>
              </a:ext>
            </a:extLst>
          </p:cNvPr>
          <p:cNvSpPr txBox="1"/>
          <p:nvPr/>
        </p:nvSpPr>
        <p:spPr>
          <a:xfrm>
            <a:off x="1212088" y="2146012"/>
            <a:ext cx="6034024" cy="584775"/>
          </a:xfrm>
          <a:prstGeom prst="rect">
            <a:avLst/>
          </a:prstGeom>
          <a:noFill/>
        </p:spPr>
        <p:txBody>
          <a:bodyPr wrap="square" lIns="25400" tIns="12700" rIns="25400" bIns="12700" rtlCol="0">
            <a:spAutoFit/>
          </a:bodyPr>
          <a:lstStyle/>
          <a:p>
            <a:r>
              <a:rPr lang="en-US" sz="1200" i="1" dirty="0">
                <a:solidFill>
                  <a:srgbClr val="0000FF"/>
                </a:solidFill>
              </a:rPr>
              <a:t>Worauf beziehen sich in diesem Zusammenhang die Begriffe </a:t>
            </a:r>
            <a:r>
              <a:rPr lang="en-US" sz="1200" dirty="0">
                <a:solidFill>
                  <a:srgbClr val="0000FF"/>
                </a:solidFill>
              </a:rPr>
              <a:t>„anterior“ </a:t>
            </a:r>
            <a:r>
              <a:rPr lang="en-US" sz="1200" i="1" dirty="0">
                <a:solidFill>
                  <a:srgbClr val="0000FF"/>
                </a:solidFill>
              </a:rPr>
              <a:t>und </a:t>
            </a:r>
            <a:r>
              <a:rPr lang="en-US" sz="1200" dirty="0">
                <a:solidFill>
                  <a:srgbClr val="0000FF"/>
                </a:solidFill>
              </a:rPr>
              <a:t>„posterior“</a:t>
            </a:r>
            <a:r>
              <a:rPr lang="en-US" sz="1200" i="1" dirty="0">
                <a:solidFill>
                  <a:srgbClr val="0000FF"/>
                </a:solidFill>
              </a:rPr>
              <a:t>?</a:t>
            </a:r>
          </a:p>
          <a:p>
            <a:r>
              <a:rPr lang="en-US" sz="1200" dirty="0">
                <a:solidFill>
                  <a:srgbClr val="0000FF"/>
                </a:solidFill>
              </a:rPr>
              <a:t>Auf den primär betroffenen Abschnitt des Lidrandes</a:t>
            </a:r>
          </a:p>
        </p:txBody>
      </p:sp>
    </p:spTree>
    <p:extLst>
      <p:ext uri="{BB962C8B-B14F-4D97-AF65-F5344CB8AC3E}">
        <p14:creationId xmlns:p14="http://schemas.microsoft.com/office/powerpoint/2010/main" val="289463537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CC177-9C30-B429-2AC0-6162362964FE}"/>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2B78ED41-1E56-10C1-3D1D-8AF976F3087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0CA867AB-A0D6-1997-638D-16826F1EB6A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EEF67BB4-207B-E2E5-290F-120153D78DD8}"/>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9AC077A2-E797-B22D-93F4-58E6A9A6E4C2}"/>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F3A0625F-ED37-486B-2AEA-4361601B42F0}"/>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110</a:t>
            </a:fld>
            <a:endParaRPr lang="en-US" altLang="en-US" sz="1000"/>
          </a:p>
        </p:txBody>
      </p:sp>
      <p:sp>
        <p:nvSpPr>
          <p:cNvPr id="7" name="TextBox 6">
            <a:extLst>
              <a:ext uri="{FF2B5EF4-FFF2-40B4-BE49-F238E27FC236}">
                <a16:creationId xmlns:a16="http://schemas.microsoft.com/office/drawing/2014/main" id="{547EF3F5-60F3-85BE-DC4E-F2E8CB0719AD}"/>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7D7BF9C5-879A-B145-FF8B-8DE882EDC442}"/>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27A3A72-EB32-A556-752F-03A259EABAEE}"/>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F13027C9-541E-6BEE-E662-3C28C14C7FEE}"/>
              </a:ext>
            </a:extLst>
          </p:cNvPr>
          <p:cNvSpPr/>
          <p:nvPr/>
        </p:nvSpPr>
        <p:spPr>
          <a:xfrm>
            <a:off x="2339196" y="2468332"/>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3E49658-7508-FAFB-34AB-76A83BD487AD}"/>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643D0AB3-E5B6-C98C-F5D3-70502188909D}"/>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B47E9F72-045D-311E-CE83-40025080AE3B}"/>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255C70D-0FAB-E2D6-AEE5-58D01140AF87}"/>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172B5F81-1561-BC80-E1CA-6CAADE55AD73}"/>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b="1" dirty="0"/>
              <a:t>--Bakterielles (infektiöses) Geschwür</a:t>
            </a:r>
            <a:endParaRPr lang="en-US" sz="1400" b="1" dirty="0">
              <a:solidFill>
                <a:schemeClr val="bg1">
                  <a:lumMod val="65000"/>
                </a:schemeClr>
              </a:solidFill>
            </a:endParaRPr>
          </a:p>
          <a:p>
            <a:r>
              <a:rPr lang="en-US" sz="1200" dirty="0">
                <a:solidFill>
                  <a:schemeClr val="bg1">
                    <a:lumMod val="65000"/>
                  </a:schemeClr>
                </a:solidFill>
              </a:rPr>
              <a:t>--Herpetische stromale Keratitis</a:t>
            </a:r>
          </a:p>
          <a:p>
            <a:r>
              <a:rPr lang="en-US" sz="1200" dirty="0">
                <a:solidFill>
                  <a:schemeClr val="bg1">
                    <a:lumMod val="65000"/>
                  </a:schemeClr>
                </a:solidFill>
              </a:rPr>
              <a:t>--Periphere ulzerative Keratitis (PUK)</a:t>
            </a: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4" name="TextBox 13">
            <a:extLst>
              <a:ext uri="{FF2B5EF4-FFF2-40B4-BE49-F238E27FC236}">
                <a16:creationId xmlns:a16="http://schemas.microsoft.com/office/drawing/2014/main" id="{045869BA-36F6-CB02-AEC0-F4EF8ABDD3D1}"/>
              </a:ext>
            </a:extLst>
          </p:cNvPr>
          <p:cNvSpPr txBox="1"/>
          <p:nvPr/>
        </p:nvSpPr>
        <p:spPr>
          <a:xfrm>
            <a:off x="2666817" y="3262315"/>
            <a:ext cx="4406150" cy="138499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Wodurch unterscheidet sich ein bakterielles (infektiöses) Ulkus von einer staphylokokkenbedingten marginalen Keratitis?</a:t>
            </a:r>
          </a:p>
          <a:p>
            <a:r>
              <a:rPr lang="en-US" sz="1200" dirty="0">
                <a:solidFill>
                  <a:srgbClr val="0000FF"/>
                </a:solidFill>
              </a:rPr>
              <a:t>--Bakterielle Ulzera befinden sich typischerweise eher zentral</a:t>
            </a:r>
          </a:p>
          <a:p>
            <a:r>
              <a:rPr lang="en-US" sz="1200" dirty="0">
                <a:solidFill>
                  <a:srgbClr val="0000FF"/>
                </a:solidFill>
              </a:rPr>
              <a:t>--Es liegt Eiterbildung vor</a:t>
            </a:r>
          </a:p>
          <a:p>
            <a:r>
              <a:rPr lang="en-US" sz="1200" dirty="0">
                <a:solidFill>
                  <a:schemeClr val="bg1">
                    <a:lumMod val="65000"/>
                  </a:schemeClr>
                </a:solidFill>
              </a:rPr>
              <a:t>--</a:t>
            </a:r>
            <a:r>
              <a:rPr lang="en-US" sz="1200" b="1" i="1" dirty="0">
                <a:solidFill>
                  <a:schemeClr val="bg1">
                    <a:lumMod val="65000"/>
                  </a:schemeClr>
                </a:solidFill>
              </a:rPr>
              <a:t>? </a:t>
            </a:r>
            <a:r>
              <a:rPr lang="en-US" sz="1200" dirty="0">
                <a:solidFill>
                  <a:schemeClr val="accent1"/>
                </a:solidFill>
              </a:rPr>
              <a:t> zentral und peripher  und nicht ausschließlich am Rand</a:t>
            </a:r>
          </a:p>
        </p:txBody>
      </p:sp>
    </p:spTree>
    <p:extLst>
      <p:ext uri="{BB962C8B-B14F-4D97-AF65-F5344CB8AC3E}">
        <p14:creationId xmlns:p14="http://schemas.microsoft.com/office/powerpoint/2010/main" val="12502947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905FE-F839-2537-5548-FD47F2A73929}"/>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593B908E-38C1-8ACE-0956-84586F204A1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B474BB76-427C-9E82-F24F-E94420B1C2C4}"/>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FE101BB4-E3A5-1BC9-013D-581050542125}"/>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E4D3C084-84F5-5FBB-76DF-8893CE251B5E}"/>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5689EB11-4ED7-9AD3-B501-6CB81B3FBEC4}"/>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111</a:t>
            </a:fld>
            <a:endParaRPr lang="en-US" altLang="en-US" sz="1000"/>
          </a:p>
        </p:txBody>
      </p:sp>
      <p:sp>
        <p:nvSpPr>
          <p:cNvPr id="7" name="TextBox 6">
            <a:extLst>
              <a:ext uri="{FF2B5EF4-FFF2-40B4-BE49-F238E27FC236}">
                <a16:creationId xmlns:a16="http://schemas.microsoft.com/office/drawing/2014/main" id="{24BDFA13-1877-0526-C1CC-32ACC80FA685}"/>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B48BC918-0822-AA26-6F52-7892EDBFFDE1}"/>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CBF67ED-DF46-4959-1AAA-815A4B8F4BDE}"/>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7D0F651A-EF9A-F37C-E745-EDDA4674CFD0}"/>
              </a:ext>
            </a:extLst>
          </p:cNvPr>
          <p:cNvSpPr/>
          <p:nvPr/>
        </p:nvSpPr>
        <p:spPr>
          <a:xfrm>
            <a:off x="2362200" y="2440905"/>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410C4BC-7F83-B04F-DEAB-244B90772585}"/>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A3FD7C8C-1721-B0A0-13A8-C15900A698ED}"/>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1AE524FB-192A-CE5C-BAA4-40207A971E36}"/>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9EFDA42-6E0D-CBBE-ABDA-13B38D86C4A3}"/>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5D172802-2081-518B-FB5F-75A2492148D3}"/>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b="1" dirty="0"/>
              <a:t>--Bakterielles (infektiöses) Geschwür</a:t>
            </a:r>
            <a:endParaRPr lang="en-US" sz="1400" b="1" dirty="0">
              <a:solidFill>
                <a:schemeClr val="bg1">
                  <a:lumMod val="65000"/>
                </a:schemeClr>
              </a:solidFill>
            </a:endParaRPr>
          </a:p>
          <a:p>
            <a:r>
              <a:rPr lang="en-US" sz="1200" dirty="0">
                <a:solidFill>
                  <a:schemeClr val="bg1">
                    <a:lumMod val="65000"/>
                  </a:schemeClr>
                </a:solidFill>
              </a:rPr>
              <a:t>--Herpetische stromale Keratitis</a:t>
            </a:r>
          </a:p>
          <a:p>
            <a:r>
              <a:rPr lang="en-US" sz="1200" dirty="0">
                <a:solidFill>
                  <a:schemeClr val="bg1">
                    <a:lumMod val="65000"/>
                  </a:schemeClr>
                </a:solidFill>
              </a:rPr>
              <a:t>--Periphere ulzerative Keratitis (PUK)</a:t>
            </a: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4" name="TextBox 13">
            <a:extLst>
              <a:ext uri="{FF2B5EF4-FFF2-40B4-BE49-F238E27FC236}">
                <a16:creationId xmlns:a16="http://schemas.microsoft.com/office/drawing/2014/main" id="{76321DB3-4FB9-2CE9-667D-2BA0C617C28B}"/>
              </a:ext>
            </a:extLst>
          </p:cNvPr>
          <p:cNvSpPr txBox="1"/>
          <p:nvPr/>
        </p:nvSpPr>
        <p:spPr>
          <a:xfrm>
            <a:off x="2666817" y="3262315"/>
            <a:ext cx="4406150" cy="138499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Wodurch unterscheidet sich ein bakterielles (infektiöses) Ulkus von einer staphylokokkenbedingten marginalen Keratitis?</a:t>
            </a:r>
          </a:p>
          <a:p>
            <a:r>
              <a:rPr lang="en-US" sz="1200" dirty="0">
                <a:solidFill>
                  <a:srgbClr val="0000FF"/>
                </a:solidFill>
              </a:rPr>
              <a:t>--Bakterielle Ulzera befinden sich typischerweise eher zentral</a:t>
            </a:r>
          </a:p>
          <a:p>
            <a:r>
              <a:rPr lang="en-US" sz="1200" dirty="0">
                <a:solidFill>
                  <a:srgbClr val="0000FF"/>
                </a:solidFill>
              </a:rPr>
              <a:t>--Es liegt Eiterbildung vor</a:t>
            </a:r>
          </a:p>
          <a:p>
            <a:r>
              <a:rPr lang="en-US" sz="1200" dirty="0">
                <a:solidFill>
                  <a:srgbClr val="0000FF"/>
                </a:solidFill>
              </a:rPr>
              <a:t>--Sie breiten sich  zentral und peripher  aus, anstatt ausschließlich am Rand</a:t>
            </a:r>
          </a:p>
        </p:txBody>
      </p:sp>
      <p:sp>
        <p:nvSpPr>
          <p:cNvPr id="10" name="Rectangle 9">
            <a:extLst>
              <a:ext uri="{FF2B5EF4-FFF2-40B4-BE49-F238E27FC236}">
                <a16:creationId xmlns:a16="http://schemas.microsoft.com/office/drawing/2014/main" id="{40811987-BBB2-A94C-278E-556A3415488A}"/>
              </a:ext>
            </a:extLst>
          </p:cNvPr>
          <p:cNvSpPr/>
          <p:nvPr/>
        </p:nvSpPr>
        <p:spPr>
          <a:xfrm>
            <a:off x="3854823" y="4011100"/>
            <a:ext cx="1492808" cy="1842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Richtungen</a:t>
            </a:r>
          </a:p>
        </p:txBody>
      </p:sp>
    </p:spTree>
    <p:extLst>
      <p:ext uri="{BB962C8B-B14F-4D97-AF65-F5344CB8AC3E}">
        <p14:creationId xmlns:p14="http://schemas.microsoft.com/office/powerpoint/2010/main" val="365729501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26102-7E37-7265-38B6-41A466CE59A0}"/>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5A80902A-1B32-0A4B-8BE1-4312215BB80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11985638-1E45-518E-A449-CD290BF5EB0D}"/>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DB66C6C5-F198-1796-189E-01CDF8F3468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DC068218-0804-45E7-7DC0-B786B091DF0D}"/>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9251844F-3353-C13F-7EF1-DBA8D0C3D829}"/>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112</a:t>
            </a:fld>
            <a:endParaRPr lang="en-US" altLang="en-US" sz="1000"/>
          </a:p>
        </p:txBody>
      </p:sp>
      <p:sp>
        <p:nvSpPr>
          <p:cNvPr id="7" name="TextBox 6">
            <a:extLst>
              <a:ext uri="{FF2B5EF4-FFF2-40B4-BE49-F238E27FC236}">
                <a16:creationId xmlns:a16="http://schemas.microsoft.com/office/drawing/2014/main" id="{FE2F7CD1-D0E4-D497-44FB-8A40859FCBCE}"/>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E0222C60-F514-A865-6EE3-6734D19D4756}"/>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49EE53E-5768-D13D-63E1-AB9DEB35C642}"/>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02474039-A3D2-2AA6-96F3-91DB306711C6}"/>
              </a:ext>
            </a:extLst>
          </p:cNvPr>
          <p:cNvSpPr/>
          <p:nvPr/>
        </p:nvSpPr>
        <p:spPr>
          <a:xfrm>
            <a:off x="3056991" y="2407828"/>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0A036A0-F51A-95BE-0469-66379BCC54CD}"/>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C950216B-2469-6B96-D660-A529C8AEAA6B}"/>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9B421347-80EF-8B9C-3260-4FC29D29B018}"/>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CE87106-1AB9-2656-EAE6-8053F8B7149D}"/>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1C9B6E8D-E3C2-9055-91E1-6808EACCA2D7}"/>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b="1" dirty="0"/>
              <a:t>--Bakterielles (infektiöses) Geschwür</a:t>
            </a:r>
            <a:endParaRPr lang="en-US" sz="1400" b="1" dirty="0">
              <a:solidFill>
                <a:schemeClr val="bg1">
                  <a:lumMod val="65000"/>
                </a:schemeClr>
              </a:solidFill>
            </a:endParaRPr>
          </a:p>
          <a:p>
            <a:r>
              <a:rPr lang="en-US" sz="1200" dirty="0">
                <a:solidFill>
                  <a:schemeClr val="bg1">
                    <a:lumMod val="65000"/>
                  </a:schemeClr>
                </a:solidFill>
              </a:rPr>
              <a:t>--Herpetische stromale Keratitis</a:t>
            </a:r>
          </a:p>
          <a:p>
            <a:r>
              <a:rPr lang="en-US" sz="1200" dirty="0">
                <a:solidFill>
                  <a:schemeClr val="bg1">
                    <a:lumMod val="65000"/>
                  </a:schemeClr>
                </a:solidFill>
              </a:rPr>
              <a:t>--Periphere ulzerative Keratitis (PUK)</a:t>
            </a: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4" name="TextBox 13">
            <a:extLst>
              <a:ext uri="{FF2B5EF4-FFF2-40B4-BE49-F238E27FC236}">
                <a16:creationId xmlns:a16="http://schemas.microsoft.com/office/drawing/2014/main" id="{8D8C4579-EFB8-1C81-3DBD-455C734C4334}"/>
              </a:ext>
            </a:extLst>
          </p:cNvPr>
          <p:cNvSpPr txBox="1"/>
          <p:nvPr/>
        </p:nvSpPr>
        <p:spPr>
          <a:xfrm>
            <a:off x="2666817" y="3262315"/>
            <a:ext cx="4406150" cy="138499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Wodurch unterscheidet sich ein bakterielles (infektiöses) Ulkus von einer staphylokokkenbedingten marginalen Keratitis?</a:t>
            </a:r>
          </a:p>
          <a:p>
            <a:r>
              <a:rPr lang="en-US" sz="1200" dirty="0">
                <a:solidFill>
                  <a:srgbClr val="0000FF"/>
                </a:solidFill>
              </a:rPr>
              <a:t>--Bakterielle Ulzera befinden sich typischerweise eher zentral</a:t>
            </a:r>
          </a:p>
          <a:p>
            <a:r>
              <a:rPr lang="en-US" sz="1200" dirty="0">
                <a:solidFill>
                  <a:srgbClr val="0000FF"/>
                </a:solidFill>
              </a:rPr>
              <a:t>--Es liegt Eiterbildung vor</a:t>
            </a:r>
          </a:p>
          <a:p>
            <a:r>
              <a:rPr lang="en-US" sz="1200" dirty="0">
                <a:solidFill>
                  <a:srgbClr val="0000FF"/>
                </a:solidFill>
              </a:rPr>
              <a:t>--Sie breiten sich  zentral und peripher  aus, anstatt ausschließlich am Rand</a:t>
            </a:r>
          </a:p>
        </p:txBody>
      </p:sp>
    </p:spTree>
    <p:extLst>
      <p:ext uri="{BB962C8B-B14F-4D97-AF65-F5344CB8AC3E}">
        <p14:creationId xmlns:p14="http://schemas.microsoft.com/office/powerpoint/2010/main" val="25835315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04255-C5B7-8E86-2FE2-94F5ADAE8D82}"/>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B1D403AC-7E9E-A91A-E537-F5A62B12ADC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6EB781D9-54F9-9025-8D45-C68353DB69FD}"/>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59605C11-0820-2B81-8098-AD52DE0D9FF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63F95E13-940E-7747-DCB4-4A26ED73B8CC}"/>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948A4EBC-7789-5AD4-A6B0-02E80A3A5334}"/>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113</a:t>
            </a:fld>
            <a:endParaRPr lang="en-US" altLang="en-US" sz="1000"/>
          </a:p>
        </p:txBody>
      </p:sp>
      <p:sp>
        <p:nvSpPr>
          <p:cNvPr id="7" name="TextBox 6">
            <a:extLst>
              <a:ext uri="{FF2B5EF4-FFF2-40B4-BE49-F238E27FC236}">
                <a16:creationId xmlns:a16="http://schemas.microsoft.com/office/drawing/2014/main" id="{C9398A06-5FAA-F762-954A-C90C06A14833}"/>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nicht-okulären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28CDC4CE-685C-94D4-0546-6C526821D991}"/>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2B8281C-F6F4-660F-3290-F186E024E73D}"/>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0D12F0BA-9BDD-8816-AAD0-3170CCDEFC7C}"/>
              </a:ext>
            </a:extLst>
          </p:cNvPr>
          <p:cNvSpPr/>
          <p:nvPr/>
        </p:nvSpPr>
        <p:spPr>
          <a:xfrm>
            <a:off x="2382328" y="2461026"/>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B5FF629-70D0-3A2D-AA83-58F9E37B9CE4}"/>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7D50BED3-53FB-960B-D109-9A998D6F5754}"/>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64D0B858-DF15-842A-9285-C069F146C8D4}"/>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008F78A-0155-960D-A70E-9537F805C697}"/>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E76D8A0D-C001-632D-CF8E-5238E0E470A4}"/>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b="1" dirty="0"/>
              <a:t>--Herpetische stromale Keratitis</a:t>
            </a:r>
            <a:endParaRPr lang="en-US" sz="1400" b="1" dirty="0">
              <a:solidFill>
                <a:schemeClr val="bg1">
                  <a:lumMod val="65000"/>
                </a:schemeClr>
              </a:solidFill>
            </a:endParaRPr>
          </a:p>
          <a:p>
            <a:r>
              <a:rPr lang="en-US" sz="1200" dirty="0">
                <a:solidFill>
                  <a:schemeClr val="bg1">
                    <a:lumMod val="65000"/>
                  </a:schemeClr>
                </a:solidFill>
              </a:rPr>
              <a:t>--Periphere ulzerative Keratitis (PUK)</a:t>
            </a: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2" name="TextBox 11">
            <a:extLst>
              <a:ext uri="{FF2B5EF4-FFF2-40B4-BE49-F238E27FC236}">
                <a16:creationId xmlns:a16="http://schemas.microsoft.com/office/drawing/2014/main" id="{3D98A7E5-66B6-7D4E-A1DC-9858054DE140}"/>
              </a:ext>
            </a:extLst>
          </p:cNvPr>
          <p:cNvSpPr txBox="1"/>
          <p:nvPr/>
        </p:nvSpPr>
        <p:spPr>
          <a:xfrm>
            <a:off x="2604247" y="3469565"/>
            <a:ext cx="4482353" cy="1169551"/>
          </a:xfrm>
          <a:prstGeom prst="rect">
            <a:avLst/>
          </a:prstGeom>
          <a:solidFill>
            <a:srgbClr val="C1E0FF"/>
          </a:solidFill>
        </p:spPr>
        <p:txBody>
          <a:bodyPr wrap="square" lIns="25400" tIns="12700" rIns="25400" bIns="12700" rtlCol="0">
            <a:spAutoFit/>
          </a:bodyPr>
          <a:lstStyle/>
          <a:p>
            <a:r>
              <a:rPr lang="en-US" sz="1200" i="1" dirty="0">
                <a:solidFill>
                  <a:srgbClr val="0000FF"/>
                </a:solidFill>
              </a:rPr>
              <a:t>Wodurch unterscheidet sich die herpetische stromale Keratitis von der  staphylokokkenbedingten marginalen Keratitis?</a:t>
            </a:r>
            <a:endParaRPr lang="en-US" sz="1400" i="1" dirty="0">
              <a:solidFill>
                <a:srgbClr val="C1E0FF"/>
              </a:solidFill>
            </a:endParaRPr>
          </a:p>
          <a:p>
            <a:r>
              <a:rPr lang="en-US" sz="1200" dirty="0" err="1">
                <a:solidFill>
                  <a:srgbClr val="C1E0FF"/>
                </a:solidFill>
              </a:rPr>
              <a:t>Die</a:t>
            </a:r>
            <a:r>
              <a:rPr lang="en-US" sz="1200" dirty="0">
                <a:solidFill>
                  <a:srgbClr val="C1E0FF"/>
                </a:solidFill>
              </a:rPr>
              <a:t> herpetische </a:t>
            </a:r>
            <a:r>
              <a:rPr lang="en-US" sz="1200" dirty="0" err="1">
                <a:solidFill>
                  <a:srgbClr val="C1E0FF"/>
                </a:solidFill>
              </a:rPr>
              <a:t>Keratitis </a:t>
            </a:r>
            <a:r>
              <a:rPr lang="en-US" sz="1200" dirty="0">
                <a:solidFill>
                  <a:srgbClr val="C1E0FF"/>
                </a:solidFill>
              </a:rPr>
              <a:t>beginnt mit einem Epitheldefekt und schreitet zu einer Beteiligung des Stromas fort (die staphylokokkale marginale Keratitis beginnt im Stroma und kann sich dann zu einem Epitheldefekt entwickeln)</a:t>
            </a:r>
          </a:p>
        </p:txBody>
      </p:sp>
    </p:spTree>
    <p:extLst>
      <p:ext uri="{BB962C8B-B14F-4D97-AF65-F5344CB8AC3E}">
        <p14:creationId xmlns:p14="http://schemas.microsoft.com/office/powerpoint/2010/main" val="195003805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F4961-00A3-A4AD-088D-B4041D0130A8}"/>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4414A724-DB0E-CE29-611A-156114F6ECA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Fragen und Antworten</a:t>
            </a:r>
          </a:p>
        </p:txBody>
      </p:sp>
      <p:sp>
        <p:nvSpPr>
          <p:cNvPr id="4099" name="Rectangle 3">
            <a:extLst>
              <a:ext uri="{FF2B5EF4-FFF2-40B4-BE49-F238E27FC236}">
                <a16:creationId xmlns:a16="http://schemas.microsoft.com/office/drawing/2014/main" id="{BEFFF9F7-35A4-5103-C3C8-0D831C147B5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F8F6459C-EE88-32F5-46CF-6BCD9772C6ED}"/>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AB6889E3-5A5E-D861-BFFC-4438208BB46F}"/>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E41336EA-02B5-C662-FE36-8412EFFBFEB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114</a:t>
            </a:fld>
            <a:endParaRPr lang="en-US" altLang="en-US" sz="1000"/>
          </a:p>
        </p:txBody>
      </p:sp>
      <p:sp>
        <p:nvSpPr>
          <p:cNvPr id="7" name="TextBox 6">
            <a:extLst>
              <a:ext uri="{FF2B5EF4-FFF2-40B4-BE49-F238E27FC236}">
                <a16:creationId xmlns:a16="http://schemas.microsoft.com/office/drawing/2014/main" id="{7A65ADFC-9AA3-F54C-5F18-DF08FEDC2387}"/>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80DD9CAC-E1EA-4248-E389-7DE03B434352}"/>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37FB8C7-8888-B9F8-9005-621923F7BD6C}"/>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FA4212B6-76EB-AF59-5869-6CDC9E0F2A2C}"/>
              </a:ext>
            </a:extLst>
          </p:cNvPr>
          <p:cNvSpPr/>
          <p:nvPr/>
        </p:nvSpPr>
        <p:spPr>
          <a:xfrm>
            <a:off x="2362200" y="2475806"/>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5615140-7E15-49A8-2613-4C202452D614}"/>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82CA9F55-C1D7-A108-826D-4032CC702B2C}"/>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C611B7EE-5EA7-66EA-5D47-D063C870123A}"/>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CAEB4A5-4063-A38D-CA25-B91B8BB1590E}"/>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C3BF9F22-2FC7-6AFB-F318-3D1754AA2531}"/>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b="1" dirty="0"/>
              <a:t>--Herpetische stromale Keratitis</a:t>
            </a:r>
            <a:endParaRPr lang="en-US" sz="1400" b="1" dirty="0">
              <a:solidFill>
                <a:schemeClr val="bg1">
                  <a:lumMod val="65000"/>
                </a:schemeClr>
              </a:solidFill>
            </a:endParaRPr>
          </a:p>
          <a:p>
            <a:r>
              <a:rPr lang="en-US" sz="1200" dirty="0">
                <a:solidFill>
                  <a:schemeClr val="bg1">
                    <a:lumMod val="65000"/>
                  </a:schemeClr>
                </a:solidFill>
              </a:rPr>
              <a:t>--Periphere ulzerative Keratitis (PUK)</a:t>
            </a: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2" name="TextBox 11">
            <a:extLst>
              <a:ext uri="{FF2B5EF4-FFF2-40B4-BE49-F238E27FC236}">
                <a16:creationId xmlns:a16="http://schemas.microsoft.com/office/drawing/2014/main" id="{69BFDD31-54CA-3534-0D63-6D6C2658C817}"/>
              </a:ext>
            </a:extLst>
          </p:cNvPr>
          <p:cNvSpPr txBox="1"/>
          <p:nvPr/>
        </p:nvSpPr>
        <p:spPr>
          <a:xfrm>
            <a:off x="2604247" y="3469565"/>
            <a:ext cx="4482353" cy="1169551"/>
          </a:xfrm>
          <a:prstGeom prst="rect">
            <a:avLst/>
          </a:prstGeom>
          <a:solidFill>
            <a:srgbClr val="C1E0FF"/>
          </a:solidFill>
        </p:spPr>
        <p:txBody>
          <a:bodyPr wrap="square" lIns="25400" tIns="12700" rIns="25400" bIns="12700" rtlCol="0">
            <a:spAutoFit/>
          </a:bodyPr>
          <a:lstStyle/>
          <a:p>
            <a:r>
              <a:rPr lang="en-US" sz="1200" i="1" dirty="0">
                <a:solidFill>
                  <a:srgbClr val="0000FF"/>
                </a:solidFill>
              </a:rPr>
              <a:t>Wodurch unterscheidet sich die herpetische stromale Keratitis von der  staphylokokkenbedingten marginalen Keratitis?</a:t>
            </a:r>
          </a:p>
          <a:p>
            <a:r>
              <a:rPr lang="en-US" sz="1200" dirty="0" err="1">
                <a:solidFill>
                  <a:srgbClr val="0000FF"/>
                </a:solidFill>
              </a:rPr>
              <a:t>Die</a:t>
            </a:r>
            <a:r>
              <a:rPr lang="en-US" sz="1200" dirty="0">
                <a:solidFill>
                  <a:srgbClr val="0000FF"/>
                </a:solidFill>
              </a:rPr>
              <a:t> herpetische </a:t>
            </a:r>
            <a:r>
              <a:rPr lang="en-US" sz="1200" dirty="0" err="1">
                <a:solidFill>
                  <a:srgbClr val="0000FF"/>
                </a:solidFill>
              </a:rPr>
              <a:t>Keratitis </a:t>
            </a:r>
            <a:r>
              <a:rPr lang="en-US" sz="1200" dirty="0">
                <a:solidFill>
                  <a:srgbClr val="0000FF"/>
                </a:solidFill>
              </a:rPr>
              <a:t>beginnt mit einem Epitheldefekt und schreitet zu einer Strombeteiligung fort </a:t>
            </a:r>
            <a:r>
              <a:rPr lang="en-US" sz="1200" dirty="0">
                <a:solidFill>
                  <a:srgbClr val="C1E0FF"/>
                </a:solidFill>
              </a:rPr>
              <a:t>(die staphylokokkale marginale Keratitis beginnt im Stroma und kann sich dann zu einem Epitheldefekt entwickeln)</a:t>
            </a:r>
          </a:p>
        </p:txBody>
      </p:sp>
      <p:sp>
        <p:nvSpPr>
          <p:cNvPr id="10" name="Rectangle 9">
            <a:extLst>
              <a:ext uri="{FF2B5EF4-FFF2-40B4-BE49-F238E27FC236}">
                <a16:creationId xmlns:a16="http://schemas.microsoft.com/office/drawing/2014/main" id="{72A84D20-4E3E-A681-8608-34071183EF16}"/>
              </a:ext>
            </a:extLst>
          </p:cNvPr>
          <p:cNvSpPr/>
          <p:nvPr/>
        </p:nvSpPr>
        <p:spPr>
          <a:xfrm>
            <a:off x="5535930" y="3886200"/>
            <a:ext cx="941070" cy="1880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b"/>
          <a:lstStyle/>
          <a:p>
            <a:pPr algn="ctr">
              <a:lnSpc>
                <a:spcPts val="700"/>
              </a:lnSpc>
            </a:pPr>
            <a:r>
              <a:rPr lang="en-US" sz="1200" dirty="0">
                <a:solidFill>
                  <a:schemeClr val="tx1"/>
                </a:solidFill>
              </a:rPr>
              <a:t>epithelial vs. stromal</a:t>
            </a:r>
          </a:p>
        </p:txBody>
      </p:sp>
      <p:sp>
        <p:nvSpPr>
          <p:cNvPr id="11" name="Rectangle 10">
            <a:extLst>
              <a:ext uri="{FF2B5EF4-FFF2-40B4-BE49-F238E27FC236}">
                <a16:creationId xmlns:a16="http://schemas.microsoft.com/office/drawing/2014/main" id="{E7993B47-2434-DE1A-9769-6874FB0CC0AA}"/>
              </a:ext>
            </a:extLst>
          </p:cNvPr>
          <p:cNvSpPr/>
          <p:nvPr/>
        </p:nvSpPr>
        <p:spPr>
          <a:xfrm>
            <a:off x="3808254" y="4054340"/>
            <a:ext cx="1135781" cy="2743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b"/>
          <a:lstStyle/>
          <a:p>
            <a:pPr algn="ctr">
              <a:lnSpc>
                <a:spcPts val="700"/>
              </a:lnSpc>
            </a:pPr>
            <a:r>
              <a:rPr lang="en-US" sz="1200" dirty="0">
                <a:solidFill>
                  <a:schemeClr val="tx1"/>
                </a:solidFill>
              </a:rPr>
              <a:t>epithelial vs. stromal</a:t>
            </a:r>
          </a:p>
        </p:txBody>
      </p:sp>
    </p:spTree>
    <p:extLst>
      <p:ext uri="{BB962C8B-B14F-4D97-AF65-F5344CB8AC3E}">
        <p14:creationId xmlns:p14="http://schemas.microsoft.com/office/powerpoint/2010/main" val="281132926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766AE-2E02-E056-C8CA-3F0D7FF2DF9D}"/>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027F1EFF-50DD-6BAF-754D-98C4B61E2EC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1FC91A7C-1758-CE54-4838-4C3D4356F742}"/>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4C80788F-2366-30C9-BDBE-6350D17336A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8D4C69C5-1593-7A37-1067-28AF4DE58CA1}"/>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1CDF64C2-B9EB-BE84-CDC4-E1D159CEC174}"/>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115</a:t>
            </a:fld>
            <a:endParaRPr lang="en-US" altLang="en-US" sz="1000"/>
          </a:p>
        </p:txBody>
      </p:sp>
      <p:sp>
        <p:nvSpPr>
          <p:cNvPr id="7" name="TextBox 6">
            <a:extLst>
              <a:ext uri="{FF2B5EF4-FFF2-40B4-BE49-F238E27FC236}">
                <a16:creationId xmlns:a16="http://schemas.microsoft.com/office/drawing/2014/main" id="{1AF15695-0D94-9515-0972-C3B099155ABF}"/>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9243F048-A1A2-CFF0-27AB-9A4E5DCC5BA6}"/>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B4AF465-2273-D5E4-9539-326F8BB0585A}"/>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3CA69566-FEF2-3F06-869C-1C2C385361E0}"/>
              </a:ext>
            </a:extLst>
          </p:cNvPr>
          <p:cNvSpPr/>
          <p:nvPr/>
        </p:nvSpPr>
        <p:spPr>
          <a:xfrm>
            <a:off x="2360762" y="248617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ED5C87A-841E-CAC1-F3E8-7475DD7CFAE0}"/>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AB27759B-592B-840F-2254-F2F2E65F28A8}"/>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A68B18A4-C221-E88B-10A4-867A4B466620}"/>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724BF10-BE1E-3858-B0C5-BDF92C579E80}"/>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BD8FB7F8-987C-D25D-6B2B-1261DCB6C8E0}"/>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b="1" dirty="0"/>
              <a:t>--Herpetische stromale Keratitis</a:t>
            </a:r>
            <a:endParaRPr lang="en-US" sz="1400" b="1" dirty="0">
              <a:solidFill>
                <a:schemeClr val="bg1">
                  <a:lumMod val="65000"/>
                </a:schemeClr>
              </a:solidFill>
            </a:endParaRPr>
          </a:p>
          <a:p>
            <a:r>
              <a:rPr lang="en-US" sz="1200" dirty="0">
                <a:solidFill>
                  <a:schemeClr val="bg1">
                    <a:lumMod val="65000"/>
                  </a:schemeClr>
                </a:solidFill>
              </a:rPr>
              <a:t>--Periphere ulzerative Keratitis (PUK)</a:t>
            </a: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2" name="TextBox 11">
            <a:extLst>
              <a:ext uri="{FF2B5EF4-FFF2-40B4-BE49-F238E27FC236}">
                <a16:creationId xmlns:a16="http://schemas.microsoft.com/office/drawing/2014/main" id="{0FE4E04D-1B11-9DDC-2515-1FE8425562E4}"/>
              </a:ext>
            </a:extLst>
          </p:cNvPr>
          <p:cNvSpPr txBox="1"/>
          <p:nvPr/>
        </p:nvSpPr>
        <p:spPr>
          <a:xfrm>
            <a:off x="2604247" y="3469565"/>
            <a:ext cx="4482353" cy="1169551"/>
          </a:xfrm>
          <a:prstGeom prst="rect">
            <a:avLst/>
          </a:prstGeom>
          <a:solidFill>
            <a:srgbClr val="C1E0FF"/>
          </a:solidFill>
        </p:spPr>
        <p:txBody>
          <a:bodyPr wrap="square" lIns="25400" tIns="12700" rIns="25400" bIns="12700" rtlCol="0">
            <a:spAutoFit/>
          </a:bodyPr>
          <a:lstStyle/>
          <a:p>
            <a:r>
              <a:rPr lang="en-US" sz="1200" i="1" dirty="0">
                <a:solidFill>
                  <a:srgbClr val="0000FF"/>
                </a:solidFill>
              </a:rPr>
              <a:t>Wodurch unterscheidet sich die herpetische stromale Keratitis von der  staphylokokkenbedingten marginalen Keratitis?</a:t>
            </a:r>
          </a:p>
          <a:p>
            <a:r>
              <a:rPr lang="en-US" sz="1200" dirty="0" err="1">
                <a:solidFill>
                  <a:srgbClr val="0000FF"/>
                </a:solidFill>
              </a:rPr>
              <a:t>Die</a:t>
            </a:r>
            <a:r>
              <a:rPr lang="en-US" sz="1200" dirty="0">
                <a:solidFill>
                  <a:srgbClr val="0000FF"/>
                </a:solidFill>
              </a:rPr>
              <a:t> herpetische </a:t>
            </a:r>
            <a:r>
              <a:rPr lang="en-US" sz="1200" dirty="0" err="1">
                <a:solidFill>
                  <a:srgbClr val="0000FF"/>
                </a:solidFill>
              </a:rPr>
              <a:t>Keratitis </a:t>
            </a:r>
            <a:r>
              <a:rPr lang="en-US" sz="1200" dirty="0">
                <a:solidFill>
                  <a:srgbClr val="0000FF"/>
                </a:solidFill>
              </a:rPr>
              <a:t>beginnt mit einem Epitheldefekt und schreitet zu einer Beteiligung des Stromas fort </a:t>
            </a:r>
            <a:r>
              <a:rPr lang="en-US" sz="1200" dirty="0">
                <a:solidFill>
                  <a:srgbClr val="C1E0FF"/>
                </a:solidFill>
              </a:rPr>
              <a:t>(die staphylokokkale marginale Keratitis beginnt im Stroma und kann sich dann zu einem Epitheldefekt entwickeln)</a:t>
            </a:r>
          </a:p>
        </p:txBody>
      </p:sp>
    </p:spTree>
    <p:extLst>
      <p:ext uri="{BB962C8B-B14F-4D97-AF65-F5344CB8AC3E}">
        <p14:creationId xmlns:p14="http://schemas.microsoft.com/office/powerpoint/2010/main" val="129354927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B7041-E7C2-D2C4-208D-2A63C1ECCF94}"/>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E2421BAC-CD69-1B5E-B889-7806E9C6072D}"/>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1C3FDB29-31D1-0A71-C05B-F5A85795426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85B037DB-6109-A120-4838-FFA222668175}"/>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18E7C266-B939-8DA4-240B-8AC0A1AEB6D0}"/>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2F96A3AA-2BCC-A039-674B-30709FC7E1C4}"/>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116</a:t>
            </a:fld>
            <a:endParaRPr lang="en-US" altLang="en-US" sz="1000"/>
          </a:p>
        </p:txBody>
      </p:sp>
      <p:sp>
        <p:nvSpPr>
          <p:cNvPr id="7" name="TextBox 6">
            <a:extLst>
              <a:ext uri="{FF2B5EF4-FFF2-40B4-BE49-F238E27FC236}">
                <a16:creationId xmlns:a16="http://schemas.microsoft.com/office/drawing/2014/main" id="{A6071AD0-BDC7-9E5B-03AB-D8950871181F}"/>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A5E24FB7-4B43-33D1-FF30-89085B624779}"/>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90217E3-69EF-A0AA-500E-3D8EC5E798B5}"/>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19EFF662-9D66-6DD1-BB9A-E0E40D816EEC}"/>
              </a:ext>
            </a:extLst>
          </p:cNvPr>
          <p:cNvSpPr/>
          <p:nvPr/>
        </p:nvSpPr>
        <p:spPr>
          <a:xfrm>
            <a:off x="3059584" y="2484462"/>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82F2E85-E7A0-02A5-AEBE-7A844B380A02}"/>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6FAACC1A-C46F-4525-2A6D-E74545F2AA07}"/>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E8F9DDFF-36B1-93A8-8B44-C45DA52B7F6A}"/>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3595CA0-8EAF-1CC1-88F9-FACE12EBD5A0}"/>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F6EE616A-632F-9037-DBA9-B0C89878E5B5}"/>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b="1" dirty="0"/>
              <a:t>--Herpetische stromale Keratitis</a:t>
            </a:r>
            <a:endParaRPr lang="en-US" sz="1400" b="1" dirty="0">
              <a:solidFill>
                <a:schemeClr val="bg1">
                  <a:lumMod val="65000"/>
                </a:schemeClr>
              </a:solidFill>
            </a:endParaRPr>
          </a:p>
          <a:p>
            <a:r>
              <a:rPr lang="en-US" sz="1200" dirty="0">
                <a:solidFill>
                  <a:schemeClr val="bg1">
                    <a:lumMod val="65000"/>
                  </a:schemeClr>
                </a:solidFill>
              </a:rPr>
              <a:t>--Periphere ulzerative Keratitis (PUK)</a:t>
            </a: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2" name="TextBox 11">
            <a:extLst>
              <a:ext uri="{FF2B5EF4-FFF2-40B4-BE49-F238E27FC236}">
                <a16:creationId xmlns:a16="http://schemas.microsoft.com/office/drawing/2014/main" id="{A4D5B906-FF21-755F-941B-4F3B7A90BED8}"/>
              </a:ext>
            </a:extLst>
          </p:cNvPr>
          <p:cNvSpPr txBox="1"/>
          <p:nvPr/>
        </p:nvSpPr>
        <p:spPr>
          <a:xfrm>
            <a:off x="2604247" y="3469565"/>
            <a:ext cx="4482353" cy="1169551"/>
          </a:xfrm>
          <a:prstGeom prst="rect">
            <a:avLst/>
          </a:prstGeom>
          <a:solidFill>
            <a:srgbClr val="C1E0FF"/>
          </a:solidFill>
        </p:spPr>
        <p:txBody>
          <a:bodyPr wrap="square" lIns="25400" tIns="12700" rIns="25400" bIns="12700" rtlCol="0">
            <a:spAutoFit/>
          </a:bodyPr>
          <a:lstStyle/>
          <a:p>
            <a:r>
              <a:rPr lang="en-US" sz="1200" i="1" dirty="0">
                <a:solidFill>
                  <a:srgbClr val="0000FF"/>
                </a:solidFill>
              </a:rPr>
              <a:t>Wodurch unterscheidet sich die herpetische stromale Keratitis von der  staphylokokkenbedingten marginalen Keratitis?</a:t>
            </a:r>
          </a:p>
          <a:p>
            <a:r>
              <a:rPr lang="en-US" sz="1200" dirty="0" err="1">
                <a:solidFill>
                  <a:srgbClr val="0000FF"/>
                </a:solidFill>
              </a:rPr>
              <a:t>Die</a:t>
            </a:r>
            <a:r>
              <a:rPr lang="en-US" sz="1200" dirty="0">
                <a:solidFill>
                  <a:srgbClr val="0000FF"/>
                </a:solidFill>
              </a:rPr>
              <a:t> herpetische </a:t>
            </a:r>
            <a:r>
              <a:rPr lang="en-US" sz="1200" dirty="0" err="1">
                <a:solidFill>
                  <a:srgbClr val="0000FF"/>
                </a:solidFill>
              </a:rPr>
              <a:t>Keratitis </a:t>
            </a:r>
            <a:r>
              <a:rPr lang="en-US" sz="1200" dirty="0">
                <a:solidFill>
                  <a:srgbClr val="0000FF"/>
                </a:solidFill>
              </a:rPr>
              <a:t>beginnt mit einem Epitheldefekt und schreitet zu einer Strombeteiligung fort </a:t>
            </a:r>
            <a:r>
              <a:rPr lang="en-US" sz="1200" dirty="0"/>
              <a:t>(die staphylokokkale marginale Keratitis beginnt im Stroma und kann sich dann zu einem Epitheldefekt ausweiten)</a:t>
            </a:r>
          </a:p>
        </p:txBody>
      </p:sp>
    </p:spTree>
    <p:extLst>
      <p:ext uri="{BB962C8B-B14F-4D97-AF65-F5344CB8AC3E}">
        <p14:creationId xmlns:p14="http://schemas.microsoft.com/office/powerpoint/2010/main" val="221490975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D62D0-CF2A-CD8E-BD84-E84551D9B9AA}"/>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24010B78-3A8E-0537-2DC7-6A5E0CA006CD}"/>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97085E92-F4D1-A569-AEC3-FD1500965E33}"/>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1910FFB9-0421-5F99-77C7-9B5E6D59E76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491DB6D4-BD52-BC50-377D-B63A6BD5A3DC}"/>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73F48C24-C648-43D4-EAA0-B6FB94E4B350}"/>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117</a:t>
            </a:fld>
            <a:endParaRPr lang="en-US" altLang="en-US" sz="1000"/>
          </a:p>
        </p:txBody>
      </p:sp>
      <p:sp>
        <p:nvSpPr>
          <p:cNvPr id="7" name="TextBox 6">
            <a:extLst>
              <a:ext uri="{FF2B5EF4-FFF2-40B4-BE49-F238E27FC236}">
                <a16:creationId xmlns:a16="http://schemas.microsoft.com/office/drawing/2014/main" id="{CCD34184-3004-96E9-1C53-DF95EAD964B5}"/>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752436EF-C11F-212D-8244-42C5C0888422}"/>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65D92A9-26E2-C367-BA91-331C6D060555}"/>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9817AF6A-8449-B7F2-200D-367DB7EADEC2}"/>
              </a:ext>
            </a:extLst>
          </p:cNvPr>
          <p:cNvSpPr/>
          <p:nvPr/>
        </p:nvSpPr>
        <p:spPr>
          <a:xfrm>
            <a:off x="2362200" y="2443307"/>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CF873FE-6581-458E-D019-DD12A4DFA55A}"/>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2FF8BF01-4FB2-E4CB-460B-44B264D1383E}"/>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879D5AB1-D57E-3CDE-FED8-36AABEF9BA4B}"/>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E3C9F97-9900-F4BC-9E8F-78DD9D35FF33}"/>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2C8BE091-D7D5-CC98-3910-6D12ADE12460}"/>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b="1" dirty="0"/>
              <a:t>--Periphere ulzerative Keratitis (PUK)</a:t>
            </a:r>
            <a:endParaRPr lang="en-US" sz="1400" b="1" dirty="0">
              <a:solidFill>
                <a:schemeClr val="bg1">
                  <a:lumMod val="65000"/>
                </a:schemeClr>
              </a:solidFill>
            </a:endParaRP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1" name="TextBox 10">
            <a:extLst>
              <a:ext uri="{FF2B5EF4-FFF2-40B4-BE49-F238E27FC236}">
                <a16:creationId xmlns:a16="http://schemas.microsoft.com/office/drawing/2014/main" id="{4D325E0B-A6C2-AC87-FA17-5DEF1F77AA9D}"/>
              </a:ext>
            </a:extLst>
          </p:cNvPr>
          <p:cNvSpPr txBox="1"/>
          <p:nvPr/>
        </p:nvSpPr>
        <p:spPr>
          <a:xfrm>
            <a:off x="3449218" y="3733922"/>
            <a:ext cx="4511442" cy="1169551"/>
          </a:xfrm>
          <a:prstGeom prst="rect">
            <a:avLst/>
          </a:prstGeom>
          <a:solidFill>
            <a:srgbClr val="FFCCFF"/>
          </a:solidFill>
        </p:spPr>
        <p:txBody>
          <a:bodyPr wrap="square" lIns="25400" tIns="12700" rIns="25400" bIns="12700" rtlCol="0">
            <a:spAutoFit/>
          </a:bodyPr>
          <a:lstStyle/>
          <a:p>
            <a:r>
              <a:rPr lang="en-US" sz="1200" i="1" dirty="0">
                <a:solidFill>
                  <a:srgbClr val="0000FF"/>
                </a:solidFill>
              </a:rPr>
              <a:t>Wodurch unterscheidet sich die PUK von der staphylokokkenbedingten marginalen Keratitis?</a:t>
            </a:r>
          </a:p>
          <a:p>
            <a:r>
              <a:rPr lang="en-US" sz="1200" dirty="0">
                <a:solidFill>
                  <a:srgbClr val="0000FF"/>
                </a:solidFill>
              </a:rPr>
              <a:t>--</a:t>
            </a:r>
            <a:r>
              <a:rPr lang="en-US" sz="1200" b="1" i="1" dirty="0">
                <a:solidFill>
                  <a:srgbClr val="0000FF"/>
                </a:solidFill>
              </a:rPr>
              <a:t>?</a:t>
            </a:r>
          </a:p>
          <a:p>
            <a:r>
              <a:rPr lang="en-US" sz="1200" dirty="0">
                <a:solidFill>
                  <a:srgbClr val="0000FF"/>
                </a:solidFill>
              </a:rPr>
              <a:t>--</a:t>
            </a:r>
            <a:r>
              <a:rPr lang="en-US" sz="1200" b="1" i="1" dirty="0">
                <a:solidFill>
                  <a:srgbClr val="0000FF"/>
                </a:solidFill>
              </a:rPr>
              <a:t>?</a:t>
            </a:r>
          </a:p>
          <a:p>
            <a:r>
              <a:rPr lang="en-US" sz="1200" dirty="0">
                <a:solidFill>
                  <a:srgbClr val="0000FF"/>
                </a:solidFill>
              </a:rPr>
              <a:t>--</a:t>
            </a:r>
            <a:r>
              <a:rPr lang="en-US" sz="1200" b="1" i="1" dirty="0">
                <a:solidFill>
                  <a:srgbClr val="0000FF"/>
                </a:solidFill>
              </a:rPr>
              <a:t>?</a:t>
            </a:r>
          </a:p>
          <a:p>
            <a:r>
              <a:rPr lang="en-US" sz="1200" dirty="0">
                <a:solidFill>
                  <a:srgbClr val="0000FF"/>
                </a:solidFill>
              </a:rPr>
              <a:t>--</a:t>
            </a:r>
            <a:r>
              <a:rPr lang="en-US" sz="1200" b="1" i="1" dirty="0">
                <a:solidFill>
                  <a:srgbClr val="0000FF"/>
                </a:solidFill>
              </a:rPr>
              <a:t>?</a:t>
            </a:r>
          </a:p>
        </p:txBody>
      </p:sp>
    </p:spTree>
    <p:extLst>
      <p:ext uri="{BB962C8B-B14F-4D97-AF65-F5344CB8AC3E}">
        <p14:creationId xmlns:p14="http://schemas.microsoft.com/office/powerpoint/2010/main" val="124144177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43910-1B55-81B8-F8A7-AAED6B77E3F3}"/>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2756381D-C60A-5F03-5BBC-47B9F4A3B5B3}"/>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Fragen und Antworten</a:t>
            </a:r>
          </a:p>
        </p:txBody>
      </p:sp>
      <p:sp>
        <p:nvSpPr>
          <p:cNvPr id="4099" name="Rectangle 3">
            <a:extLst>
              <a:ext uri="{FF2B5EF4-FFF2-40B4-BE49-F238E27FC236}">
                <a16:creationId xmlns:a16="http://schemas.microsoft.com/office/drawing/2014/main" id="{66E2D076-1644-3C5B-022C-B18E69FCDCDC}"/>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3F791493-60F5-3FE8-6DD8-A0F92CA84C0F}"/>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14B1CD72-F788-976A-1329-FAF110A48EF7}"/>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858245F9-97C9-2A9B-77FC-22CFECA77BB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118</a:t>
            </a:fld>
            <a:endParaRPr lang="en-US" altLang="en-US" sz="1000"/>
          </a:p>
        </p:txBody>
      </p:sp>
      <p:sp>
        <p:nvSpPr>
          <p:cNvPr id="7" name="TextBox 6">
            <a:extLst>
              <a:ext uri="{FF2B5EF4-FFF2-40B4-BE49-F238E27FC236}">
                <a16:creationId xmlns:a16="http://schemas.microsoft.com/office/drawing/2014/main" id="{DDFB8BB8-0A2B-B1C8-0B9D-DE6109FA0EE9}"/>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AF1722D8-B2D9-8BC7-262A-8337CB2BA2DE}"/>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EDCB5AA-59DF-29F1-C03F-A2CC67FFB3BF}"/>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38E55B30-2BDB-440E-F2DE-F3DF03B321E5}"/>
              </a:ext>
            </a:extLst>
          </p:cNvPr>
          <p:cNvSpPr/>
          <p:nvPr/>
        </p:nvSpPr>
        <p:spPr>
          <a:xfrm>
            <a:off x="3108603" y="2443307"/>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94F25DE-1237-C21B-0755-E460447A75A2}"/>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E8D030F6-2157-D5C9-F6ED-CFDBABE1D253}"/>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2DE87FD6-867A-9CA7-DB09-4B8F68C9CF04}"/>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2FBE0B4-E6B1-80AF-9344-A48399869160}"/>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6AE28E9D-3C52-6BD5-A656-20644FE3E50D}"/>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b="1" dirty="0"/>
              <a:t>--Periphere ulzerative Keratitis (PUK)</a:t>
            </a:r>
            <a:endParaRPr lang="en-US" sz="1400" b="1" dirty="0">
              <a:solidFill>
                <a:schemeClr val="bg1">
                  <a:lumMod val="65000"/>
                </a:schemeClr>
              </a:solidFill>
            </a:endParaRP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1" name="TextBox 10">
            <a:extLst>
              <a:ext uri="{FF2B5EF4-FFF2-40B4-BE49-F238E27FC236}">
                <a16:creationId xmlns:a16="http://schemas.microsoft.com/office/drawing/2014/main" id="{DEBFDA37-2224-CB4C-3ACE-E8AB621376B7}"/>
              </a:ext>
            </a:extLst>
          </p:cNvPr>
          <p:cNvSpPr txBox="1"/>
          <p:nvPr/>
        </p:nvSpPr>
        <p:spPr>
          <a:xfrm>
            <a:off x="3449218" y="3733922"/>
            <a:ext cx="4511442" cy="1169551"/>
          </a:xfrm>
          <a:prstGeom prst="rect">
            <a:avLst/>
          </a:prstGeom>
          <a:solidFill>
            <a:srgbClr val="FFCCFF"/>
          </a:solidFill>
        </p:spPr>
        <p:txBody>
          <a:bodyPr wrap="square" lIns="25400" tIns="12700" rIns="25400" bIns="12700" rtlCol="0">
            <a:spAutoFit/>
          </a:bodyPr>
          <a:lstStyle/>
          <a:p>
            <a:r>
              <a:rPr lang="en-US" sz="1200" i="1" dirty="0">
                <a:solidFill>
                  <a:srgbClr val="0000FF"/>
                </a:solidFill>
              </a:rPr>
              <a:t>Wodurch unterscheidet sich die PUK von der staphylokokkenbedingten marginalen Keratitis?</a:t>
            </a:r>
          </a:p>
          <a:p>
            <a:r>
              <a:rPr lang="en-US" sz="1200" dirty="0">
                <a:solidFill>
                  <a:srgbClr val="0000FF"/>
                </a:solidFill>
              </a:rPr>
              <a:t>--Die PUK verläuft tendenziell  schwerer</a:t>
            </a:r>
          </a:p>
          <a:p>
            <a:r>
              <a:rPr lang="en-US" sz="1200" dirty="0">
                <a:solidFill>
                  <a:schemeClr val="bg1">
                    <a:lumMod val="65000"/>
                  </a:schemeClr>
                </a:solidFill>
              </a:rPr>
              <a:t>--</a:t>
            </a:r>
            <a:r>
              <a:rPr lang="en-US" sz="1200" b="1" i="1" dirty="0">
                <a:solidFill>
                  <a:schemeClr val="bg1">
                    <a:lumMod val="65000"/>
                  </a:schemeClr>
                </a:solidFill>
              </a:rPr>
              <a:t>?</a:t>
            </a:r>
          </a:p>
          <a:p>
            <a:r>
              <a:rPr lang="en-US" sz="1200" dirty="0">
                <a:solidFill>
                  <a:schemeClr val="bg1">
                    <a:lumMod val="65000"/>
                  </a:schemeClr>
                </a:solidFill>
              </a:rPr>
              <a:t>--</a:t>
            </a:r>
            <a:r>
              <a:rPr lang="en-US" sz="1200" b="1" i="1" dirty="0">
                <a:solidFill>
                  <a:schemeClr val="bg1">
                    <a:lumMod val="65000"/>
                  </a:schemeClr>
                </a:solidFill>
              </a:rPr>
              <a:t>?</a:t>
            </a:r>
          </a:p>
          <a:p>
            <a:r>
              <a:rPr lang="en-US" sz="1200" dirty="0">
                <a:solidFill>
                  <a:schemeClr val="bg1">
                    <a:lumMod val="65000"/>
                  </a:schemeClr>
                </a:solidFill>
              </a:rPr>
              <a:t>--</a:t>
            </a:r>
            <a:r>
              <a:rPr lang="en-US" sz="1200" b="1" i="1" dirty="0">
                <a:solidFill>
                  <a:schemeClr val="bg1">
                    <a:lumMod val="65000"/>
                  </a:schemeClr>
                </a:solidFill>
              </a:rPr>
              <a:t>?</a:t>
            </a:r>
          </a:p>
        </p:txBody>
      </p:sp>
      <p:sp>
        <p:nvSpPr>
          <p:cNvPr id="10" name="Rectangle 9">
            <a:extLst>
              <a:ext uri="{FF2B5EF4-FFF2-40B4-BE49-F238E27FC236}">
                <a16:creationId xmlns:a16="http://schemas.microsoft.com/office/drawing/2014/main" id="{1884072F-762A-187A-29B5-3BF470D00BB3}"/>
              </a:ext>
            </a:extLst>
          </p:cNvPr>
          <p:cNvSpPr/>
          <p:nvPr/>
        </p:nvSpPr>
        <p:spPr>
          <a:xfrm>
            <a:off x="4993340" y="4002740"/>
            <a:ext cx="502920" cy="2422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stärker </a:t>
            </a:r>
            <a:r>
              <a:rPr lang="en-US" sz="1200" i="1" dirty="0">
                <a:solidFill>
                  <a:schemeClr val="tx1"/>
                </a:solidFill>
              </a:rPr>
              <a:t>vs. </a:t>
            </a:r>
            <a:r>
              <a:rPr lang="en-US" sz="1200" dirty="0">
                <a:solidFill>
                  <a:schemeClr val="tx1"/>
                </a:solidFill>
              </a:rPr>
              <a:t>schwächer</a:t>
            </a:r>
          </a:p>
        </p:txBody>
      </p:sp>
    </p:spTree>
    <p:extLst>
      <p:ext uri="{BB962C8B-B14F-4D97-AF65-F5344CB8AC3E}">
        <p14:creationId xmlns:p14="http://schemas.microsoft.com/office/powerpoint/2010/main" val="33446696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DEAB3-70FC-9408-2D15-251DE512FC62}"/>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DF570579-7CCE-33D0-F595-F46013E15E6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6479B84E-0362-B16C-3123-9B9DC81F9D6C}"/>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3056FE2F-A9CD-13E1-5B8B-CDB66FD63EFF}"/>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2D099856-9A1C-633F-A48B-FC3CC0ED8D97}"/>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CB7880FE-A5F7-9D1F-C63E-EAECCA32218F}"/>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119</a:t>
            </a:fld>
            <a:endParaRPr lang="en-US" altLang="en-US" sz="1000"/>
          </a:p>
        </p:txBody>
      </p:sp>
      <p:sp>
        <p:nvSpPr>
          <p:cNvPr id="7" name="TextBox 6">
            <a:extLst>
              <a:ext uri="{FF2B5EF4-FFF2-40B4-BE49-F238E27FC236}">
                <a16:creationId xmlns:a16="http://schemas.microsoft.com/office/drawing/2014/main" id="{3F3153BA-22EC-8CE9-6B9D-BFBC86CC6CF8}"/>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3417AFE5-B377-64C0-AEA2-F2E5F57E52F2}"/>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32AEFAA-7CAC-2ABA-C981-FE39AEE16FA8}"/>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C334F0C0-CBC6-125C-0558-185BDBC0D5EE}"/>
              </a:ext>
            </a:extLst>
          </p:cNvPr>
          <p:cNvSpPr/>
          <p:nvPr/>
        </p:nvSpPr>
        <p:spPr>
          <a:xfrm>
            <a:off x="2402457" y="2468332"/>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5BCCBC1-0354-0BDC-86D0-5F9D6EBE4EA5}"/>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F0244460-5EEB-129A-602D-8A8DF441E85F}"/>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D07E8020-8724-CEBF-6BDB-A58DA96BDFA5}"/>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E8706D4-5E2D-0212-04A8-0AD71B42EA1D}"/>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08A79F40-4ED5-9089-2FA0-70DABC20BB7E}"/>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b="1" dirty="0"/>
              <a:t>--Periphere ulzerative Keratitis (PUK)</a:t>
            </a:r>
            <a:endParaRPr lang="en-US" sz="1400" b="1" dirty="0">
              <a:solidFill>
                <a:schemeClr val="bg1">
                  <a:lumMod val="65000"/>
                </a:schemeClr>
              </a:solidFill>
            </a:endParaRP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1" name="TextBox 10">
            <a:extLst>
              <a:ext uri="{FF2B5EF4-FFF2-40B4-BE49-F238E27FC236}">
                <a16:creationId xmlns:a16="http://schemas.microsoft.com/office/drawing/2014/main" id="{4EB5EBEC-80DA-9084-FEA2-CDD4FEF5F037}"/>
              </a:ext>
            </a:extLst>
          </p:cNvPr>
          <p:cNvSpPr txBox="1"/>
          <p:nvPr/>
        </p:nvSpPr>
        <p:spPr>
          <a:xfrm>
            <a:off x="3449218" y="3733922"/>
            <a:ext cx="4511442" cy="1169551"/>
          </a:xfrm>
          <a:prstGeom prst="rect">
            <a:avLst/>
          </a:prstGeom>
          <a:solidFill>
            <a:srgbClr val="FFCCFF"/>
          </a:solidFill>
        </p:spPr>
        <p:txBody>
          <a:bodyPr wrap="square" lIns="25400" tIns="12700" rIns="25400" bIns="12700" rtlCol="0">
            <a:spAutoFit/>
          </a:bodyPr>
          <a:lstStyle/>
          <a:p>
            <a:r>
              <a:rPr lang="en-US" sz="1200" i="1" dirty="0">
                <a:solidFill>
                  <a:srgbClr val="0000FF"/>
                </a:solidFill>
              </a:rPr>
              <a:t>Wodurch unterscheidet sich die PUK von der staphylokokkenbedingten marginalen Keratitis?</a:t>
            </a:r>
          </a:p>
          <a:p>
            <a:r>
              <a:rPr lang="en-US" sz="1200" dirty="0">
                <a:solidFill>
                  <a:srgbClr val="0000FF"/>
                </a:solidFill>
              </a:rPr>
              <a:t>--Die PUK verläuft tendenziell  schwerer</a:t>
            </a:r>
          </a:p>
          <a:p>
            <a:r>
              <a:rPr lang="en-US" sz="1200" dirty="0">
                <a:solidFill>
                  <a:schemeClr val="bg1">
                    <a:lumMod val="65000"/>
                  </a:schemeClr>
                </a:solidFill>
              </a:rPr>
              <a:t>--</a:t>
            </a:r>
            <a:r>
              <a:rPr lang="en-US" sz="1200" b="1" i="1" dirty="0">
                <a:solidFill>
                  <a:schemeClr val="bg1">
                    <a:lumMod val="65000"/>
                  </a:schemeClr>
                </a:solidFill>
              </a:rPr>
              <a:t>?</a:t>
            </a:r>
          </a:p>
          <a:p>
            <a:r>
              <a:rPr lang="en-US" sz="1200" dirty="0">
                <a:solidFill>
                  <a:schemeClr val="bg1">
                    <a:lumMod val="65000"/>
                  </a:schemeClr>
                </a:solidFill>
              </a:rPr>
              <a:t>--</a:t>
            </a:r>
            <a:r>
              <a:rPr lang="en-US" sz="1200" b="1" i="1" dirty="0">
                <a:solidFill>
                  <a:schemeClr val="bg1">
                    <a:lumMod val="65000"/>
                  </a:schemeClr>
                </a:solidFill>
              </a:rPr>
              <a:t>?</a:t>
            </a:r>
          </a:p>
          <a:p>
            <a:r>
              <a:rPr lang="en-US" sz="1200" dirty="0">
                <a:solidFill>
                  <a:schemeClr val="bg1">
                    <a:lumMod val="65000"/>
                  </a:schemeClr>
                </a:solidFill>
              </a:rPr>
              <a:t>--</a:t>
            </a:r>
            <a:r>
              <a:rPr lang="en-US" sz="1200" b="1" i="1" dirty="0">
                <a:solidFill>
                  <a:schemeClr val="bg1">
                    <a:lumMod val="65000"/>
                  </a:schemeClr>
                </a:solidFill>
              </a:rPr>
              <a:t>?</a:t>
            </a:r>
          </a:p>
        </p:txBody>
      </p:sp>
    </p:spTree>
    <p:extLst>
      <p:ext uri="{BB962C8B-B14F-4D97-AF65-F5344CB8AC3E}">
        <p14:creationId xmlns:p14="http://schemas.microsoft.com/office/powerpoint/2010/main" val="2280339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C0767B2-6BA7-458D-BC08-AF7F7F315275}"/>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7171" name="Rectangle 3">
            <a:extLst>
              <a:ext uri="{FF2B5EF4-FFF2-40B4-BE49-F238E27FC236}">
                <a16:creationId xmlns:a16="http://schemas.microsoft.com/office/drawing/2014/main" id="{CFABA462-8395-4834-9062-EDEDAF146EA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t>
            </a:r>
            <a:r>
              <a:rPr lang="en-US" altLang="en-US" sz="1200" b="1" i="1" dirty="0"/>
              <a:t>anteriore </a:t>
            </a:r>
            <a:r>
              <a:rPr lang="en-US" altLang="en-US" sz="1200" b="1" dirty="0"/>
              <a:t>Blepharitis</a:t>
            </a:r>
            <a:r>
              <a:rPr lang="en-US" altLang="en-US" sz="1200" dirty="0">
                <a:solidFill>
                  <a:schemeClr val="bg1">
                    <a:lumMod val="75000"/>
                  </a:schemeClr>
                </a:solidFill>
              </a:rPr>
              <a:t>: Staphylokokken; seborrhoisch</a:t>
            </a:r>
          </a:p>
          <a:p>
            <a:pPr eaLnBrk="1" hangingPunct="1">
              <a:lnSpc>
                <a:spcPct val="85000"/>
              </a:lnSpc>
            </a:pPr>
            <a:r>
              <a:rPr lang="en-US" altLang="en-US" sz="1200" dirty="0">
                <a:solidFill>
                  <a:schemeClr val="bg1">
                    <a:lumMod val="75000"/>
                  </a:schemeClr>
                </a:solidFill>
              </a:rPr>
              <a:t>Vorwiegend </a:t>
            </a:r>
            <a:r>
              <a:rPr lang="en-US" altLang="en-US" sz="1200" b="1" i="1" dirty="0"/>
              <a:t>posteriore </a:t>
            </a:r>
            <a:r>
              <a:rPr lang="en-US" altLang="en-US" sz="1200" b="1" dirty="0"/>
              <a:t>Blepharitis</a:t>
            </a:r>
            <a:r>
              <a:rPr lang="en-US" altLang="en-US" sz="1200" dirty="0">
                <a:solidFill>
                  <a:schemeClr val="bg1">
                    <a:lumMod val="75000"/>
                  </a:schemeClr>
                </a:solidFill>
              </a:rPr>
              <a:t>: MGD; Rosazea</a:t>
            </a:r>
          </a:p>
        </p:txBody>
      </p:sp>
      <p:sp>
        <p:nvSpPr>
          <p:cNvPr id="7172" name="Text Box 4">
            <a:extLst>
              <a:ext uri="{FF2B5EF4-FFF2-40B4-BE49-F238E27FC236}">
                <a16:creationId xmlns:a16="http://schemas.microsoft.com/office/drawing/2014/main" id="{B7BC5606-56D0-4F13-ADDD-1A0DCB8F833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7173" name="TextBox 5">
            <a:extLst>
              <a:ext uri="{FF2B5EF4-FFF2-40B4-BE49-F238E27FC236}">
                <a16:creationId xmlns:a16="http://schemas.microsoft.com/office/drawing/2014/main" id="{FF80E8F7-46E1-4FA2-944D-577D8FA07622}"/>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7174" name="Slide Number Placeholder 1">
            <a:extLst>
              <a:ext uri="{FF2B5EF4-FFF2-40B4-BE49-F238E27FC236}">
                <a16:creationId xmlns:a16="http://schemas.microsoft.com/office/drawing/2014/main" id="{433DB21E-23E2-4B36-BA60-E05CFF4FC17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9C4527-26F0-4418-B0B5-028B9962B779}" type="slidenum">
              <a:rPr lang="en-US" altLang="en-US" sz="1000"/>
              <a:t>12</a:t>
            </a:fld>
            <a:endParaRPr lang="en-US" altLang="en-US" sz="1000"/>
          </a:p>
        </p:txBody>
      </p:sp>
      <p:sp>
        <p:nvSpPr>
          <p:cNvPr id="2" name="Oval 1">
            <a:extLst>
              <a:ext uri="{FF2B5EF4-FFF2-40B4-BE49-F238E27FC236}">
                <a16:creationId xmlns:a16="http://schemas.microsoft.com/office/drawing/2014/main" id="{62B1233A-999F-4F1A-AD01-3231852F1004}"/>
              </a:ext>
            </a:extLst>
          </p:cNvPr>
          <p:cNvSpPr/>
          <p:nvPr/>
        </p:nvSpPr>
        <p:spPr>
          <a:xfrm>
            <a:off x="1371600" y="1023938"/>
            <a:ext cx="2438400" cy="9572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3EA940A-FC7B-4082-A726-5F39592B48F6}"/>
              </a:ext>
            </a:extLst>
          </p:cNvPr>
          <p:cNvSpPr txBox="1"/>
          <p:nvPr/>
        </p:nvSpPr>
        <p:spPr>
          <a:xfrm>
            <a:off x="1212088" y="2146012"/>
            <a:ext cx="6194324" cy="584775"/>
          </a:xfrm>
          <a:prstGeom prst="rect">
            <a:avLst/>
          </a:prstGeom>
          <a:noFill/>
        </p:spPr>
        <p:txBody>
          <a:bodyPr wrap="square" lIns="25400" tIns="12700" rIns="25400" bIns="12700" rtlCol="0">
            <a:spAutoFit/>
          </a:bodyPr>
          <a:lstStyle/>
          <a:p>
            <a:r>
              <a:rPr lang="en-US" sz="1200" i="1" dirty="0">
                <a:solidFill>
                  <a:schemeClr val="bg1">
                    <a:lumMod val="75000"/>
                  </a:schemeClr>
                </a:solidFill>
              </a:rPr>
              <a:t>Worauf beziehen sich in diesem Zusammenhang die Begriffe </a:t>
            </a:r>
            <a:r>
              <a:rPr lang="en-US" sz="1200" b="1" dirty="0">
                <a:solidFill>
                  <a:srgbClr val="0000FF"/>
                </a:solidFill>
              </a:rPr>
              <a:t>„anterior“ </a:t>
            </a:r>
            <a:r>
              <a:rPr lang="en-US" sz="1200" i="1" dirty="0">
                <a:solidFill>
                  <a:srgbClr val="0000FF"/>
                </a:solidFill>
              </a:rPr>
              <a:t>und </a:t>
            </a:r>
            <a:r>
              <a:rPr lang="en-US" sz="1200" b="1" dirty="0">
                <a:solidFill>
                  <a:srgbClr val="0000FF"/>
                </a:solidFill>
              </a:rPr>
              <a:t>„posterior“</a:t>
            </a:r>
            <a:r>
              <a:rPr lang="en-US" sz="1200" i="1" dirty="0">
                <a:solidFill>
                  <a:schemeClr val="bg1">
                    <a:lumMod val="75000"/>
                  </a:schemeClr>
                </a:solidFill>
              </a:rPr>
              <a:t>?</a:t>
            </a:r>
          </a:p>
          <a:p>
            <a:r>
              <a:rPr lang="en-US" sz="1200" dirty="0">
                <a:solidFill>
                  <a:schemeClr val="bg1">
                    <a:lumMod val="75000"/>
                  </a:schemeClr>
                </a:solidFill>
              </a:rPr>
              <a:t>Auf den primär betroffenen Abschnitt des Lidrandes</a:t>
            </a:r>
          </a:p>
        </p:txBody>
      </p:sp>
      <p:sp>
        <p:nvSpPr>
          <p:cNvPr id="4" name="TextBox 3">
            <a:extLst>
              <a:ext uri="{FF2B5EF4-FFF2-40B4-BE49-F238E27FC236}">
                <a16:creationId xmlns:a16="http://schemas.microsoft.com/office/drawing/2014/main" id="{820C03D2-1117-49A9-A57A-61CD88A3815D}"/>
              </a:ext>
            </a:extLst>
          </p:cNvPr>
          <p:cNvSpPr txBox="1"/>
          <p:nvPr/>
        </p:nvSpPr>
        <p:spPr>
          <a:xfrm>
            <a:off x="3683983" y="2926049"/>
            <a:ext cx="2800767" cy="738664"/>
          </a:xfrm>
          <a:prstGeom prst="rect">
            <a:avLst/>
          </a:prstGeom>
          <a:noFill/>
        </p:spPr>
        <p:txBody>
          <a:bodyPr wrap="square" lIns="25400" tIns="12700" rIns="25400" bIns="12700" rtlCol="0">
            <a:spAutoFit/>
          </a:bodyPr>
          <a:lstStyle/>
          <a:p>
            <a:r>
              <a:rPr lang="en-US" sz="1200" i="1" dirty="0">
                <a:solidFill>
                  <a:srgbClr val="0000FF"/>
                </a:solidFill>
              </a:rPr>
              <a:t>Welche Strukturen sind betroffen bei…</a:t>
            </a:r>
          </a:p>
          <a:p>
            <a:r>
              <a:rPr lang="en-US" sz="1200" i="1" dirty="0">
                <a:solidFill>
                  <a:srgbClr val="0000FF"/>
                </a:solidFill>
              </a:rPr>
              <a:t>der anterioren Blepharitis? </a:t>
            </a:r>
          </a:p>
          <a:p>
            <a:r>
              <a:rPr lang="en-US" sz="1200" i="1" dirty="0">
                <a:solidFill>
                  <a:schemeClr val="bg1">
                    <a:lumMod val="75000"/>
                  </a:schemeClr>
                </a:solidFill>
              </a:rPr>
              <a:t>Bei der posterioren Blepharitis</a:t>
            </a:r>
            <a:endParaRPr lang="en-US" sz="1400" b="1" dirty="0">
              <a:solidFill>
                <a:schemeClr val="bg1">
                  <a:lumMod val="75000"/>
                </a:schemeClr>
              </a:solidFill>
            </a:endParaRPr>
          </a:p>
        </p:txBody>
      </p:sp>
    </p:spTree>
    <p:extLst>
      <p:ext uri="{BB962C8B-B14F-4D97-AF65-F5344CB8AC3E}">
        <p14:creationId xmlns:p14="http://schemas.microsoft.com/office/powerpoint/2010/main" val="41361362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66984-41D2-5B3B-CAE8-E52E76A88720}"/>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CB60C46E-693E-6972-0F7B-4A7B1C73E85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4214E9B1-D68B-45A0-7C31-0201F270A33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CF4E8AB8-4B4B-3A53-BBFF-E8206360CD4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96F0AC04-4ABF-2C19-4F83-AAFD0C7FAF0C}"/>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69E258AB-0AFD-D8B1-7BB7-B50B5BBAD7D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120</a:t>
            </a:fld>
            <a:endParaRPr lang="en-US" altLang="en-US" sz="1000"/>
          </a:p>
        </p:txBody>
      </p:sp>
      <p:sp>
        <p:nvSpPr>
          <p:cNvPr id="7" name="TextBox 6">
            <a:extLst>
              <a:ext uri="{FF2B5EF4-FFF2-40B4-BE49-F238E27FC236}">
                <a16:creationId xmlns:a16="http://schemas.microsoft.com/office/drawing/2014/main" id="{47B53E11-221B-1A4D-BE0F-87FC4E05CA7C}"/>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0AA26B2F-03C6-F310-D488-989A973BF8B2}"/>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3226A88-6C34-F848-3D62-B668BB4D6D33}"/>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8572E67A-20DA-57FD-C285-C3702ECD5196}"/>
              </a:ext>
            </a:extLst>
          </p:cNvPr>
          <p:cNvSpPr/>
          <p:nvPr/>
        </p:nvSpPr>
        <p:spPr>
          <a:xfrm>
            <a:off x="2384040" y="2484277"/>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CC37124-8C94-D35B-C09D-36DA7FA38DE5}"/>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D685B45B-EE7D-71C7-F495-1E7415D50254}"/>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7D2A4410-0F54-EFA4-8B8D-9E2E05140089}"/>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FD16036-4C27-3B13-09E7-ECBCF4719F5D}"/>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E5BF6D9F-A0A4-8901-B96C-9785FB0FF680}"/>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b="1" dirty="0"/>
              <a:t>--Periphere ulzerative Keratitis (PUK)</a:t>
            </a:r>
            <a:endParaRPr lang="en-US" sz="1400" b="1" dirty="0">
              <a:solidFill>
                <a:schemeClr val="bg1">
                  <a:lumMod val="65000"/>
                </a:schemeClr>
              </a:solidFill>
            </a:endParaRP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1" name="TextBox 10">
            <a:extLst>
              <a:ext uri="{FF2B5EF4-FFF2-40B4-BE49-F238E27FC236}">
                <a16:creationId xmlns:a16="http://schemas.microsoft.com/office/drawing/2014/main" id="{FF805F1C-11BB-66B4-2638-BB51ADAFFBAF}"/>
              </a:ext>
            </a:extLst>
          </p:cNvPr>
          <p:cNvSpPr txBox="1"/>
          <p:nvPr/>
        </p:nvSpPr>
        <p:spPr>
          <a:xfrm>
            <a:off x="3449218" y="3733922"/>
            <a:ext cx="4511442" cy="1169551"/>
          </a:xfrm>
          <a:prstGeom prst="rect">
            <a:avLst/>
          </a:prstGeom>
          <a:solidFill>
            <a:srgbClr val="FFCCFF"/>
          </a:solidFill>
        </p:spPr>
        <p:txBody>
          <a:bodyPr wrap="square" lIns="25400" tIns="12700" rIns="25400" bIns="12700" rtlCol="0">
            <a:spAutoFit/>
          </a:bodyPr>
          <a:lstStyle/>
          <a:p>
            <a:r>
              <a:rPr lang="en-US" sz="1200" i="1" dirty="0">
                <a:solidFill>
                  <a:srgbClr val="0000FF"/>
                </a:solidFill>
              </a:rPr>
              <a:t>Wodurch unterscheidet sich die PUK von der staphylokokkenbedingten marginalen Keratitis?</a:t>
            </a:r>
          </a:p>
          <a:p>
            <a:r>
              <a:rPr lang="en-US" sz="1200" dirty="0">
                <a:solidFill>
                  <a:srgbClr val="0000FF"/>
                </a:solidFill>
              </a:rPr>
              <a:t>--Die PUK verläuft in der Regel schwerer</a:t>
            </a:r>
          </a:p>
          <a:p>
            <a:r>
              <a:rPr lang="en-US" sz="1200" dirty="0">
                <a:solidFill>
                  <a:srgbClr val="0000FF"/>
                </a:solidFill>
              </a:rPr>
              <a:t>--Der Limbus bleibt nicht verschont</a:t>
            </a:r>
          </a:p>
          <a:p>
            <a:r>
              <a:rPr lang="en-US" sz="1200" dirty="0">
                <a:solidFill>
                  <a:schemeClr val="bg1">
                    <a:lumMod val="65000"/>
                  </a:schemeClr>
                </a:solidFill>
              </a:rPr>
              <a:t>--</a:t>
            </a:r>
            <a:r>
              <a:rPr lang="en-US" sz="1200" b="1" i="1" dirty="0">
                <a:solidFill>
                  <a:schemeClr val="bg1">
                    <a:lumMod val="65000"/>
                  </a:schemeClr>
                </a:solidFill>
              </a:rPr>
              <a:t>?</a:t>
            </a:r>
          </a:p>
          <a:p>
            <a:r>
              <a:rPr lang="en-US" sz="1200" dirty="0">
                <a:solidFill>
                  <a:schemeClr val="bg1">
                    <a:lumMod val="65000"/>
                  </a:schemeClr>
                </a:solidFill>
              </a:rPr>
              <a:t>--</a:t>
            </a:r>
            <a:r>
              <a:rPr lang="en-US" sz="1200" b="1" i="1" dirty="0">
                <a:solidFill>
                  <a:schemeClr val="bg1">
                    <a:lumMod val="65000"/>
                  </a:schemeClr>
                </a:solidFill>
              </a:rPr>
              <a:t>?</a:t>
            </a:r>
          </a:p>
        </p:txBody>
      </p:sp>
      <p:sp>
        <p:nvSpPr>
          <p:cNvPr id="10" name="Rectangle 9">
            <a:extLst>
              <a:ext uri="{FF2B5EF4-FFF2-40B4-BE49-F238E27FC236}">
                <a16:creationId xmlns:a16="http://schemas.microsoft.com/office/drawing/2014/main" id="{5064B00A-0304-076B-9F65-CBD57AA21351}"/>
              </a:ext>
            </a:extLst>
          </p:cNvPr>
          <p:cNvSpPr/>
          <p:nvPr/>
        </p:nvSpPr>
        <p:spPr>
          <a:xfrm>
            <a:off x="5197286" y="4222202"/>
            <a:ext cx="667873" cy="2176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Struktur</a:t>
            </a:r>
          </a:p>
        </p:txBody>
      </p:sp>
    </p:spTree>
    <p:extLst>
      <p:ext uri="{BB962C8B-B14F-4D97-AF65-F5344CB8AC3E}">
        <p14:creationId xmlns:p14="http://schemas.microsoft.com/office/powerpoint/2010/main" val="168429056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C947E-C814-6D30-F84C-9D14010F9D4A}"/>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B963E546-9CA5-2FE5-E4CB-4E172CD4620D}"/>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088F1EEA-D288-A007-E696-B4030DD78279}"/>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A7B7C228-B1EB-AD98-C081-7F5217223B2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9380D2B8-057A-8D8F-0397-38D7A9F01089}"/>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37F435FA-CB5F-087C-A40C-D11678244B5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121</a:t>
            </a:fld>
            <a:endParaRPr lang="en-US" altLang="en-US" sz="1000"/>
          </a:p>
        </p:txBody>
      </p:sp>
      <p:sp>
        <p:nvSpPr>
          <p:cNvPr id="7" name="TextBox 6">
            <a:extLst>
              <a:ext uri="{FF2B5EF4-FFF2-40B4-BE49-F238E27FC236}">
                <a16:creationId xmlns:a16="http://schemas.microsoft.com/office/drawing/2014/main" id="{C352FF77-01DB-926A-AC3A-FB56FC324C88}"/>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6EC18CD9-3B4F-ABE3-44D6-226B3E4CB1CD}"/>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40C0B8E-9A4A-AC52-C215-F2503A1E3D53}"/>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EB522AA4-5C49-B534-CEF5-AD341DEC5A0D}"/>
              </a:ext>
            </a:extLst>
          </p:cNvPr>
          <p:cNvSpPr/>
          <p:nvPr/>
        </p:nvSpPr>
        <p:spPr>
          <a:xfrm>
            <a:off x="2362200" y="2434090"/>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C0A66B5-FA42-F46B-0ADD-AA519A055003}"/>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97D61FAC-297C-E66B-83B3-A9BC62FF9FAF}"/>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25EDC5DC-F542-ACEB-3439-B166681EE8F4}"/>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E90212C-DB83-9341-A751-F3AC4276C053}"/>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D19BD05E-CFE4-7B74-4135-9C59D5F48173}"/>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b="1" dirty="0"/>
              <a:t>--Periphere ulzerative Keratitis (PUK)</a:t>
            </a:r>
            <a:endParaRPr lang="en-US" sz="1400" b="1" dirty="0">
              <a:solidFill>
                <a:schemeClr val="bg1">
                  <a:lumMod val="65000"/>
                </a:schemeClr>
              </a:solidFill>
            </a:endParaRP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1" name="TextBox 10">
            <a:extLst>
              <a:ext uri="{FF2B5EF4-FFF2-40B4-BE49-F238E27FC236}">
                <a16:creationId xmlns:a16="http://schemas.microsoft.com/office/drawing/2014/main" id="{6A3FED3D-E747-8908-AD79-FC843583F688}"/>
              </a:ext>
            </a:extLst>
          </p:cNvPr>
          <p:cNvSpPr txBox="1"/>
          <p:nvPr/>
        </p:nvSpPr>
        <p:spPr>
          <a:xfrm>
            <a:off x="3449218" y="3733922"/>
            <a:ext cx="4511442" cy="1169551"/>
          </a:xfrm>
          <a:prstGeom prst="rect">
            <a:avLst/>
          </a:prstGeom>
          <a:solidFill>
            <a:srgbClr val="FFCCFF"/>
          </a:solidFill>
        </p:spPr>
        <p:txBody>
          <a:bodyPr wrap="square" lIns="25400" tIns="12700" rIns="25400" bIns="12700" rtlCol="0">
            <a:spAutoFit/>
          </a:bodyPr>
          <a:lstStyle/>
          <a:p>
            <a:r>
              <a:rPr lang="en-US" sz="1200" i="1" dirty="0">
                <a:solidFill>
                  <a:srgbClr val="0000FF"/>
                </a:solidFill>
              </a:rPr>
              <a:t>Wodurch unterscheidet sich die PUK von der staphylokokkenbedingten marginalen Keratitis?</a:t>
            </a:r>
          </a:p>
          <a:p>
            <a:r>
              <a:rPr lang="en-US" sz="1200" dirty="0">
                <a:solidFill>
                  <a:srgbClr val="0000FF"/>
                </a:solidFill>
              </a:rPr>
              <a:t>--Die PUK verläuft in der Regel schwerer</a:t>
            </a:r>
          </a:p>
          <a:p>
            <a:r>
              <a:rPr lang="en-US" sz="1200" dirty="0">
                <a:solidFill>
                  <a:srgbClr val="0000FF"/>
                </a:solidFill>
              </a:rPr>
              <a:t>--Der Limbus bleibt nicht verschont</a:t>
            </a:r>
          </a:p>
          <a:p>
            <a:r>
              <a:rPr lang="en-US" sz="1200" dirty="0">
                <a:solidFill>
                  <a:schemeClr val="bg1">
                    <a:lumMod val="65000"/>
                  </a:schemeClr>
                </a:solidFill>
              </a:rPr>
              <a:t>--</a:t>
            </a:r>
            <a:r>
              <a:rPr lang="en-US" sz="1200" b="1" i="1" dirty="0">
                <a:solidFill>
                  <a:schemeClr val="bg1">
                    <a:lumMod val="65000"/>
                  </a:schemeClr>
                </a:solidFill>
              </a:rPr>
              <a:t>?</a:t>
            </a:r>
          </a:p>
          <a:p>
            <a:r>
              <a:rPr lang="en-US" sz="1200" dirty="0">
                <a:solidFill>
                  <a:schemeClr val="bg1">
                    <a:lumMod val="65000"/>
                  </a:schemeClr>
                </a:solidFill>
              </a:rPr>
              <a:t>--</a:t>
            </a:r>
            <a:r>
              <a:rPr lang="en-US" sz="1200" b="1" i="1" dirty="0">
                <a:solidFill>
                  <a:schemeClr val="bg1">
                    <a:lumMod val="65000"/>
                  </a:schemeClr>
                </a:solidFill>
              </a:rPr>
              <a:t>?</a:t>
            </a:r>
          </a:p>
        </p:txBody>
      </p:sp>
    </p:spTree>
    <p:extLst>
      <p:ext uri="{BB962C8B-B14F-4D97-AF65-F5344CB8AC3E}">
        <p14:creationId xmlns:p14="http://schemas.microsoft.com/office/powerpoint/2010/main" val="275361829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B8635-DB17-4AFC-B601-C15A6142FC7B}"/>
              </a:ext>
            </a:extLst>
          </p:cNvPr>
          <p:cNvSpPr>
            <a:spLocks noGrp="1"/>
          </p:cNvSpPr>
          <p:nvPr>
            <p:ph type="sldNum" sz="quarter" idx="12"/>
          </p:nvPr>
        </p:nvSpPr>
        <p:spPr/>
        <p:txBody>
          <a:bodyPr wrap="square" lIns="25400" tIns="12700" rIns="25400" bIns="12700"/>
          <a:lstStyle/>
          <a:p>
            <a:pPr>
              <a:defRPr/>
            </a:pPr>
            <a:fld id="{CEC7EAA0-63E1-4591-B2FA-3AF5449DF5B7}" type="slidenum">
              <a:rPr lang="en-US" altLang="en-US" smtClean="0"/>
              <a:t>122</a:t>
            </a:fld>
            <a:endParaRPr lang="en-US" altLang="en-US"/>
          </a:p>
        </p:txBody>
      </p:sp>
      <p:pic>
        <p:nvPicPr>
          <p:cNvPr id="7" name="Picture 6">
            <a:extLst>
              <a:ext uri="{FF2B5EF4-FFF2-40B4-BE49-F238E27FC236}">
                <a16:creationId xmlns:a16="http://schemas.microsoft.com/office/drawing/2014/main" id="{AE0596B9-DDDF-487D-8015-0E881249FC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2100" y="1422400"/>
            <a:ext cx="6019800" cy="4013200"/>
          </a:xfrm>
          <a:prstGeom prst="rect">
            <a:avLst/>
          </a:prstGeom>
        </p:spPr>
      </p:pic>
      <p:sp>
        <p:nvSpPr>
          <p:cNvPr id="8" name="TextBox 7">
            <a:extLst>
              <a:ext uri="{FF2B5EF4-FFF2-40B4-BE49-F238E27FC236}">
                <a16:creationId xmlns:a16="http://schemas.microsoft.com/office/drawing/2014/main" id="{5CFD3978-18E5-42FE-B9D0-4DB72D3A1DEE}"/>
              </a:ext>
            </a:extLst>
          </p:cNvPr>
          <p:cNvSpPr txBox="1"/>
          <p:nvPr/>
        </p:nvSpPr>
        <p:spPr>
          <a:xfrm>
            <a:off x="4242422" y="6031468"/>
            <a:ext cx="659155" cy="369332"/>
          </a:xfrm>
          <a:prstGeom prst="rect">
            <a:avLst/>
          </a:prstGeom>
          <a:noFill/>
        </p:spPr>
        <p:txBody>
          <a:bodyPr wrap="square" lIns="25400" tIns="12700" rIns="25400" bIns="12700" rtlCol="0">
            <a:spAutoFit/>
          </a:bodyPr>
          <a:lstStyle/>
          <a:p>
            <a:pPr algn="ctr"/>
            <a:r>
              <a:rPr lang="en-US" sz="1200" dirty="0"/>
              <a:t>PUK</a:t>
            </a:r>
          </a:p>
        </p:txBody>
      </p:sp>
      <p:sp>
        <p:nvSpPr>
          <p:cNvPr id="3" name="Text Box 4">
            <a:extLst>
              <a:ext uri="{FF2B5EF4-FFF2-40B4-BE49-F238E27FC236}">
                <a16:creationId xmlns:a16="http://schemas.microsoft.com/office/drawing/2014/main" id="{F51CA494-FC4E-447A-3EF6-F42048A8CFF9}"/>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Fällen gibt es mehr als eine Antwort)</a:t>
            </a:r>
            <a:endParaRPr lang="en-US" altLang="en-US" sz="1800" i="1"/>
          </a:p>
        </p:txBody>
      </p:sp>
    </p:spTree>
    <p:extLst>
      <p:ext uri="{BB962C8B-B14F-4D97-AF65-F5344CB8AC3E}">
        <p14:creationId xmlns:p14="http://schemas.microsoft.com/office/powerpoint/2010/main" val="231396241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81153-7F21-5DBD-C592-FB3C166D2E75}"/>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22810677-8CA2-6854-3D5A-C46921DB075F}"/>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5CC8EE5F-72C1-4EB7-C339-AFC36234678C}"/>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FE724E87-0EB9-A016-35BD-1F5ED45E41CD}"/>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494316F9-DCDB-0B4C-1E3D-5F36598BEBE8}"/>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2E29DF4D-D6A3-8236-CD55-CB875AECF8E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123</a:t>
            </a:fld>
            <a:endParaRPr lang="en-US" altLang="en-US" sz="1000"/>
          </a:p>
        </p:txBody>
      </p:sp>
      <p:sp>
        <p:nvSpPr>
          <p:cNvPr id="7" name="TextBox 6">
            <a:extLst>
              <a:ext uri="{FF2B5EF4-FFF2-40B4-BE49-F238E27FC236}">
                <a16:creationId xmlns:a16="http://schemas.microsoft.com/office/drawing/2014/main" id="{F56E4F22-F0F7-0F43-D4E4-7774CDEA1CC0}"/>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5BB8D3EC-E07C-9393-9A18-B16CF6DCA195}"/>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4D21345-4EB3-2E8A-EB04-40E58CBC7594}"/>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937F9606-314F-9FC9-A95D-300D9DE68336}"/>
              </a:ext>
            </a:extLst>
          </p:cNvPr>
          <p:cNvSpPr/>
          <p:nvPr/>
        </p:nvSpPr>
        <p:spPr>
          <a:xfrm>
            <a:off x="2362200" y="2475806"/>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E4E9187-1F1F-866A-1421-550103C27321}"/>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563BC6F6-37DC-4076-0DFE-5049C3B5EFB5}"/>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F224FEDB-6397-3F6B-2028-1DF8B61DB627}"/>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8B31B81-BC8A-8718-CA1B-5F001E8FAA54}"/>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255E4E7A-22A3-818D-0EF3-BF225D9270ED}"/>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b="1" dirty="0"/>
              <a:t>--Periphere ulzerative Keratitis (PUK)</a:t>
            </a:r>
            <a:endParaRPr lang="en-US" sz="1400" b="1" dirty="0">
              <a:solidFill>
                <a:schemeClr val="bg1">
                  <a:lumMod val="65000"/>
                </a:schemeClr>
              </a:solidFill>
            </a:endParaRP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1" name="TextBox 10">
            <a:extLst>
              <a:ext uri="{FF2B5EF4-FFF2-40B4-BE49-F238E27FC236}">
                <a16:creationId xmlns:a16="http://schemas.microsoft.com/office/drawing/2014/main" id="{324F7B15-1425-0BDA-34CB-2A1E382E7686}"/>
              </a:ext>
            </a:extLst>
          </p:cNvPr>
          <p:cNvSpPr txBox="1"/>
          <p:nvPr/>
        </p:nvSpPr>
        <p:spPr>
          <a:xfrm>
            <a:off x="3449218" y="3733922"/>
            <a:ext cx="4511442" cy="1169551"/>
          </a:xfrm>
          <a:prstGeom prst="rect">
            <a:avLst/>
          </a:prstGeom>
          <a:solidFill>
            <a:srgbClr val="FFCCFF"/>
          </a:solidFill>
        </p:spPr>
        <p:txBody>
          <a:bodyPr wrap="square" lIns="25400" tIns="12700" rIns="25400" bIns="12700" rtlCol="0">
            <a:spAutoFit/>
          </a:bodyPr>
          <a:lstStyle/>
          <a:p>
            <a:r>
              <a:rPr lang="en-US" sz="1200" i="1" dirty="0">
                <a:solidFill>
                  <a:srgbClr val="0000FF"/>
                </a:solidFill>
              </a:rPr>
              <a:t>Wodurch unterscheidet sich die PUK von der staphylokokkenbedingten marginalen Keratitis?</a:t>
            </a:r>
          </a:p>
          <a:p>
            <a:r>
              <a:rPr lang="en-US" sz="1200" dirty="0">
                <a:solidFill>
                  <a:srgbClr val="0000FF"/>
                </a:solidFill>
              </a:rPr>
              <a:t>--Die PUK verläuft in der Regel schwerer</a:t>
            </a:r>
          </a:p>
          <a:p>
            <a:r>
              <a:rPr lang="en-US" sz="1200" dirty="0">
                <a:solidFill>
                  <a:srgbClr val="0000FF"/>
                </a:solidFill>
              </a:rPr>
              <a:t>--Der Limbus bleibt nicht verschont</a:t>
            </a:r>
          </a:p>
          <a:p>
            <a:r>
              <a:rPr lang="en-US" sz="1200" dirty="0">
                <a:solidFill>
                  <a:srgbClr val="0000FF"/>
                </a:solidFill>
              </a:rPr>
              <a:t>--Bezieht häufig die Sklera mit ein </a:t>
            </a:r>
          </a:p>
          <a:p>
            <a:r>
              <a:rPr lang="en-US" sz="1200" dirty="0">
                <a:solidFill>
                  <a:schemeClr val="bg1">
                    <a:lumMod val="65000"/>
                  </a:schemeClr>
                </a:solidFill>
              </a:rPr>
              <a:t>--</a:t>
            </a:r>
            <a:r>
              <a:rPr lang="en-US" sz="1200" b="1" i="1" dirty="0">
                <a:solidFill>
                  <a:schemeClr val="bg1">
                    <a:lumMod val="65000"/>
                  </a:schemeClr>
                </a:solidFill>
              </a:rPr>
              <a:t>?</a:t>
            </a:r>
          </a:p>
        </p:txBody>
      </p:sp>
      <p:sp>
        <p:nvSpPr>
          <p:cNvPr id="12" name="Rectangle 11">
            <a:extLst>
              <a:ext uri="{FF2B5EF4-FFF2-40B4-BE49-F238E27FC236}">
                <a16:creationId xmlns:a16="http://schemas.microsoft.com/office/drawing/2014/main" id="{835E75CE-9943-CEEC-7872-E752CB884B31}"/>
              </a:ext>
            </a:extLst>
          </p:cNvPr>
          <p:cNvSpPr/>
          <p:nvPr/>
        </p:nvSpPr>
        <p:spPr>
          <a:xfrm>
            <a:off x="4809563" y="4479462"/>
            <a:ext cx="448237" cy="18419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endParaRPr lang="en-US" sz="1200" dirty="0">
              <a:solidFill>
                <a:schemeClr val="tx1"/>
              </a:solidFill>
            </a:endParaRPr>
          </a:p>
        </p:txBody>
      </p:sp>
    </p:spTree>
    <p:extLst>
      <p:ext uri="{BB962C8B-B14F-4D97-AF65-F5344CB8AC3E}">
        <p14:creationId xmlns:p14="http://schemas.microsoft.com/office/powerpoint/2010/main" val="125111355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E901E-0ED4-22FD-106F-99C3D5BEA389}"/>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A7B82328-F769-21CC-9D1E-C52C283F218A}"/>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95BB84DB-4E91-C7CE-55D9-685B02B3FD56}"/>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9259490E-646C-0CD4-B62B-F3117873163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BBC4F695-3075-9C86-3551-A64B93DD8949}"/>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2DEDA2CF-DBEC-64E3-5DA0-62403EB12F2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124</a:t>
            </a:fld>
            <a:endParaRPr lang="en-US" altLang="en-US" sz="1000"/>
          </a:p>
        </p:txBody>
      </p:sp>
      <p:sp>
        <p:nvSpPr>
          <p:cNvPr id="7" name="TextBox 6">
            <a:extLst>
              <a:ext uri="{FF2B5EF4-FFF2-40B4-BE49-F238E27FC236}">
                <a16:creationId xmlns:a16="http://schemas.microsoft.com/office/drawing/2014/main" id="{E85CBBB2-C7CF-D9FA-C135-357882632F60}"/>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A4D1DA6E-2B39-4B84-40A4-B5EB6E3ED808}"/>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9AE2C39-A39D-070B-7A43-AC3370F548DE}"/>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29D06C36-1ED9-869C-E2E4-49E0ED0F9232}"/>
              </a:ext>
            </a:extLst>
          </p:cNvPr>
          <p:cNvSpPr/>
          <p:nvPr/>
        </p:nvSpPr>
        <p:spPr>
          <a:xfrm>
            <a:off x="2960593" y="2435640"/>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6E14BE3-22E0-0A4E-6056-F2DBDC16BE7A}"/>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D842519B-3C6C-4FF7-063E-79811F5C62C6}"/>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634BD3A2-E15F-1086-9EC4-D2B89462A4F9}"/>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AEFA736-CCBE-36B1-45B8-759BAF5594B6}"/>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501C7F7C-33F8-F6BB-4D5B-EE9C13BF25F2}"/>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b="1" dirty="0"/>
              <a:t>--Periphere ulzerative Keratitis (PUK)</a:t>
            </a:r>
            <a:endParaRPr lang="en-US" sz="1400" b="1" dirty="0">
              <a:solidFill>
                <a:schemeClr val="bg1">
                  <a:lumMod val="65000"/>
                </a:schemeClr>
              </a:solidFill>
            </a:endParaRP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1" name="TextBox 10">
            <a:extLst>
              <a:ext uri="{FF2B5EF4-FFF2-40B4-BE49-F238E27FC236}">
                <a16:creationId xmlns:a16="http://schemas.microsoft.com/office/drawing/2014/main" id="{4BA3B46A-6AF7-91E7-2A96-3FC842411D5B}"/>
              </a:ext>
            </a:extLst>
          </p:cNvPr>
          <p:cNvSpPr txBox="1"/>
          <p:nvPr/>
        </p:nvSpPr>
        <p:spPr>
          <a:xfrm>
            <a:off x="3449218" y="3733922"/>
            <a:ext cx="4511442" cy="1169551"/>
          </a:xfrm>
          <a:prstGeom prst="rect">
            <a:avLst/>
          </a:prstGeom>
          <a:solidFill>
            <a:srgbClr val="FFCCFF"/>
          </a:solidFill>
        </p:spPr>
        <p:txBody>
          <a:bodyPr wrap="square" lIns="25400" tIns="12700" rIns="25400" bIns="12700" rtlCol="0">
            <a:spAutoFit/>
          </a:bodyPr>
          <a:lstStyle/>
          <a:p>
            <a:r>
              <a:rPr lang="en-US" sz="1200" i="1" dirty="0">
                <a:solidFill>
                  <a:srgbClr val="0000FF"/>
                </a:solidFill>
              </a:rPr>
              <a:t>Wodurch unterscheidet sich die PUK von der staphylokokkenbedingten marginalen Keratitis?</a:t>
            </a:r>
          </a:p>
          <a:p>
            <a:r>
              <a:rPr lang="en-US" sz="1200" dirty="0">
                <a:solidFill>
                  <a:srgbClr val="0000FF"/>
                </a:solidFill>
              </a:rPr>
              <a:t>--Die PUK verläuft in der Regel schwerer</a:t>
            </a:r>
          </a:p>
          <a:p>
            <a:r>
              <a:rPr lang="en-US" sz="1200" dirty="0">
                <a:solidFill>
                  <a:srgbClr val="0000FF"/>
                </a:solidFill>
              </a:rPr>
              <a:t>--Der Limbus bleibt nicht verschont</a:t>
            </a:r>
          </a:p>
          <a:p>
            <a:r>
              <a:rPr lang="en-US" sz="1200" dirty="0">
                <a:solidFill>
                  <a:srgbClr val="0000FF"/>
                </a:solidFill>
              </a:rPr>
              <a:t>--Bezieht häufig die Sklera mit ein </a:t>
            </a:r>
          </a:p>
          <a:p>
            <a:r>
              <a:rPr lang="en-US" sz="1200" dirty="0">
                <a:solidFill>
                  <a:schemeClr val="bg1">
                    <a:lumMod val="65000"/>
                  </a:schemeClr>
                </a:solidFill>
              </a:rPr>
              <a:t>--</a:t>
            </a:r>
            <a:r>
              <a:rPr lang="en-US" sz="1200" b="1" i="1" dirty="0">
                <a:solidFill>
                  <a:schemeClr val="bg1">
                    <a:lumMod val="65000"/>
                  </a:schemeClr>
                </a:solidFill>
              </a:rPr>
              <a:t>?</a:t>
            </a:r>
          </a:p>
        </p:txBody>
      </p:sp>
    </p:spTree>
    <p:extLst>
      <p:ext uri="{BB962C8B-B14F-4D97-AF65-F5344CB8AC3E}">
        <p14:creationId xmlns:p14="http://schemas.microsoft.com/office/powerpoint/2010/main" val="108543032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5D0F1-79F9-E367-60E6-721A62269F12}"/>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3F999487-78AD-CFE4-7F3E-3D832728E27D}"/>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68CA18D1-193B-4DEB-C003-160B36917DB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7CAC1D73-142F-EA84-781A-BF43A209C29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7372EFE6-CDE1-E70A-5C5C-658E1F030116}"/>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923406B0-A804-2E45-2927-45BDA5318D8F}"/>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125</a:t>
            </a:fld>
            <a:endParaRPr lang="en-US" altLang="en-US" sz="1000"/>
          </a:p>
        </p:txBody>
      </p:sp>
      <p:sp>
        <p:nvSpPr>
          <p:cNvPr id="7" name="TextBox 6">
            <a:extLst>
              <a:ext uri="{FF2B5EF4-FFF2-40B4-BE49-F238E27FC236}">
                <a16:creationId xmlns:a16="http://schemas.microsoft.com/office/drawing/2014/main" id="{945D891F-1081-F483-AE09-66F390FBBB8E}"/>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BB77DF3F-9526-CE5F-343A-CA157EA059C3}"/>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BB6D3D7-D3C2-4D9D-C9F2-BA0DC91E6144}"/>
              </a:ext>
            </a:extLst>
          </p:cNvPr>
          <p:cNvSpPr txBox="1"/>
          <p:nvPr/>
        </p:nvSpPr>
        <p:spPr>
          <a:xfrm>
            <a:off x="1866900" y="2109549"/>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F4C3D114-348B-FFD8-7C51-D9E0A43951C2}"/>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BB3D401-0F42-BD06-AAC8-2E1D09472B81}"/>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B80F2D9D-68EE-3A4B-178B-7A6C569BE083}"/>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DC4056AB-9A26-B51B-2F0D-F79ABDE3D29F}"/>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BCDF0B9-C9DD-F508-8645-B04CD28FD1E6}"/>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A569723D-7441-CB76-4B0A-AF6B0200235B}"/>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b="1" dirty="0"/>
              <a:t>--Periphere ulzerative Keratitis (PUK)</a:t>
            </a:r>
            <a:endParaRPr lang="en-US" sz="1400" b="1" dirty="0">
              <a:solidFill>
                <a:schemeClr val="bg1">
                  <a:lumMod val="65000"/>
                </a:schemeClr>
              </a:solidFill>
            </a:endParaRP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1" name="TextBox 10">
            <a:extLst>
              <a:ext uri="{FF2B5EF4-FFF2-40B4-BE49-F238E27FC236}">
                <a16:creationId xmlns:a16="http://schemas.microsoft.com/office/drawing/2014/main" id="{B5084CA9-150E-7457-C87C-28AB2E903924}"/>
              </a:ext>
            </a:extLst>
          </p:cNvPr>
          <p:cNvSpPr txBox="1"/>
          <p:nvPr/>
        </p:nvSpPr>
        <p:spPr>
          <a:xfrm>
            <a:off x="3449218" y="3733922"/>
            <a:ext cx="4511442" cy="1169551"/>
          </a:xfrm>
          <a:prstGeom prst="rect">
            <a:avLst/>
          </a:prstGeom>
          <a:solidFill>
            <a:srgbClr val="FFCCFF"/>
          </a:solidFill>
        </p:spPr>
        <p:txBody>
          <a:bodyPr wrap="square" lIns="25400" tIns="12700" rIns="25400" bIns="12700" rtlCol="0">
            <a:spAutoFit/>
          </a:bodyPr>
          <a:lstStyle/>
          <a:p>
            <a:r>
              <a:rPr lang="en-US" sz="1200" i="1" dirty="0">
                <a:solidFill>
                  <a:srgbClr val="0000FF"/>
                </a:solidFill>
              </a:rPr>
              <a:t>Wodurch unterscheidet sich die PUK von der staphylokokkenbedingten marginalen Keratitis?</a:t>
            </a:r>
          </a:p>
          <a:p>
            <a:r>
              <a:rPr lang="en-US" sz="1200" dirty="0">
                <a:solidFill>
                  <a:srgbClr val="0000FF"/>
                </a:solidFill>
              </a:rPr>
              <a:t>--Die PUK verläuft in der Regel schwerer</a:t>
            </a:r>
          </a:p>
          <a:p>
            <a:r>
              <a:rPr lang="en-US" sz="1200" dirty="0">
                <a:solidFill>
                  <a:srgbClr val="0000FF"/>
                </a:solidFill>
              </a:rPr>
              <a:t>--Der Limbus bleibt nicht verschont</a:t>
            </a:r>
          </a:p>
          <a:p>
            <a:r>
              <a:rPr lang="en-US" sz="1200" dirty="0">
                <a:solidFill>
                  <a:srgbClr val="0000FF"/>
                </a:solidFill>
              </a:rPr>
              <a:t>--Betrifft häufig die Sklera </a:t>
            </a:r>
          </a:p>
          <a:p>
            <a:r>
              <a:rPr lang="en-US" sz="1200" dirty="0">
                <a:solidFill>
                  <a:srgbClr val="0000FF"/>
                </a:solidFill>
              </a:rPr>
              <a:t>--Der Patient hat in der Regel </a:t>
            </a:r>
            <a:r>
              <a:rPr lang="en-US" sz="1200" dirty="0" err="1">
                <a:solidFill>
                  <a:srgbClr val="0000FF"/>
                </a:solidFill>
              </a:rPr>
              <a:t>eine Anamnese </a:t>
            </a:r>
            <a:r>
              <a:rPr lang="en-US" sz="1200" dirty="0">
                <a:solidFill>
                  <a:srgbClr val="0000FF"/>
                </a:solidFill>
              </a:rPr>
              <a:t>einer systemischen </a:t>
            </a:r>
            <a:r>
              <a:rPr lang="en-US" sz="1200" dirty="0" err="1">
                <a:solidFill>
                  <a:srgbClr val="0000FF"/>
                </a:solidFill>
              </a:rPr>
              <a:t>Autoimmunerkrankung</a:t>
            </a:r>
            <a:endParaRPr lang="en-US" sz="1400" dirty="0">
              <a:solidFill>
                <a:srgbClr val="0000FF"/>
              </a:solidFill>
            </a:endParaRPr>
          </a:p>
        </p:txBody>
      </p:sp>
      <p:sp>
        <p:nvSpPr>
          <p:cNvPr id="12" name="Rectangle 11">
            <a:extLst>
              <a:ext uri="{FF2B5EF4-FFF2-40B4-BE49-F238E27FC236}">
                <a16:creationId xmlns:a16="http://schemas.microsoft.com/office/drawing/2014/main" id="{DFE4C223-66B0-61D0-9752-5D0B2705A653}"/>
              </a:ext>
            </a:extLst>
          </p:cNvPr>
          <p:cNvSpPr/>
          <p:nvPr/>
        </p:nvSpPr>
        <p:spPr>
          <a:xfrm>
            <a:off x="5486400" y="4592692"/>
            <a:ext cx="2407024" cy="24789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endParaRPr lang="en-US" sz="1200" dirty="0">
              <a:solidFill>
                <a:schemeClr val="tx1"/>
              </a:solidFill>
            </a:endParaRPr>
          </a:p>
        </p:txBody>
      </p:sp>
    </p:spTree>
    <p:extLst>
      <p:ext uri="{BB962C8B-B14F-4D97-AF65-F5344CB8AC3E}">
        <p14:creationId xmlns:p14="http://schemas.microsoft.com/office/powerpoint/2010/main" val="408003784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39A9D-C7BB-E4B2-3357-BB43A1F83553}"/>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6A3857D7-2A21-C8AA-3887-E1C4AAAEBEE8}"/>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B76DD71F-B6B3-8BA3-CFC5-0DD9F0E821A9}"/>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1638D4D4-2A21-9B5B-CD78-B779E147487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8B2809D7-D576-CCAB-4BB7-4E0CE390C84F}"/>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F39F237A-9C79-EFB2-A5C7-662E9AF2692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126</a:t>
            </a:fld>
            <a:endParaRPr lang="en-US" altLang="en-US" sz="1000"/>
          </a:p>
        </p:txBody>
      </p:sp>
      <p:sp>
        <p:nvSpPr>
          <p:cNvPr id="7" name="TextBox 6">
            <a:extLst>
              <a:ext uri="{FF2B5EF4-FFF2-40B4-BE49-F238E27FC236}">
                <a16:creationId xmlns:a16="http://schemas.microsoft.com/office/drawing/2014/main" id="{03661522-C55D-523B-F172-D98EFDF908C8}"/>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C37B0D6C-C9EE-43F3-AE83-5D6B35717918}"/>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72A2200-E7AA-9B99-5943-02936A69AFE3}"/>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2BEDC32F-F064-FA18-9A87-1CE315F633BC}"/>
              </a:ext>
            </a:extLst>
          </p:cNvPr>
          <p:cNvSpPr/>
          <p:nvPr/>
        </p:nvSpPr>
        <p:spPr>
          <a:xfrm>
            <a:off x="2346385" y="2468332"/>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FBE742E-B2E9-785E-B1C6-B338DA507539}"/>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1EBC6FE4-11E8-5533-A20F-951DD739A72B}"/>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8CD45021-2942-38ED-E680-0EFADD70D27A}"/>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D214DFF-9942-0730-00BA-4363513C5156}"/>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B8A23912-B236-E2BF-C277-65164B2E9E73}"/>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b="1" dirty="0"/>
              <a:t>--Periphere ulzerative Keratitis (PUK)</a:t>
            </a:r>
            <a:endParaRPr lang="en-US" sz="1400" b="1" dirty="0">
              <a:solidFill>
                <a:schemeClr val="bg1">
                  <a:lumMod val="65000"/>
                </a:schemeClr>
              </a:solidFill>
            </a:endParaRP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1" name="TextBox 10">
            <a:extLst>
              <a:ext uri="{FF2B5EF4-FFF2-40B4-BE49-F238E27FC236}">
                <a16:creationId xmlns:a16="http://schemas.microsoft.com/office/drawing/2014/main" id="{06049ACB-1705-2117-A6DA-04435BF1E405}"/>
              </a:ext>
            </a:extLst>
          </p:cNvPr>
          <p:cNvSpPr txBox="1"/>
          <p:nvPr/>
        </p:nvSpPr>
        <p:spPr>
          <a:xfrm>
            <a:off x="3449218" y="3733922"/>
            <a:ext cx="4625646" cy="1318310"/>
          </a:xfrm>
          <a:prstGeom prst="rect">
            <a:avLst/>
          </a:prstGeom>
          <a:solidFill>
            <a:srgbClr val="FFCCFF"/>
          </a:solidFill>
        </p:spPr>
        <p:txBody>
          <a:bodyPr wrap="square" lIns="25400" tIns="12700" rIns="25400" bIns="12700" rtlCol="0">
            <a:spAutoFit/>
          </a:bodyPr>
          <a:lstStyle/>
          <a:p>
            <a:r>
              <a:rPr lang="en-US" sz="1200" i="1" dirty="0">
                <a:solidFill>
                  <a:srgbClr val="0000FF"/>
                </a:solidFill>
              </a:rPr>
              <a:t>Wodurch unterscheidet sich die PUK von der staphylokokkenbedingten marginalen Keratitis?</a:t>
            </a:r>
          </a:p>
          <a:p>
            <a:r>
              <a:rPr lang="en-US" sz="1200" dirty="0">
                <a:solidFill>
                  <a:srgbClr val="0000FF"/>
                </a:solidFill>
              </a:rPr>
              <a:t>--Die PUK verläuft in der Regel schwerer</a:t>
            </a:r>
          </a:p>
          <a:p>
            <a:r>
              <a:rPr lang="en-US" sz="1200" dirty="0">
                <a:solidFill>
                  <a:srgbClr val="0000FF"/>
                </a:solidFill>
              </a:rPr>
              <a:t>--Der Limbus bleibt nicht verschont</a:t>
            </a:r>
          </a:p>
          <a:p>
            <a:r>
              <a:rPr lang="en-US" sz="1200" dirty="0">
                <a:solidFill>
                  <a:srgbClr val="0000FF"/>
                </a:solidFill>
              </a:rPr>
              <a:t>--Betrifft häufig die Sklera </a:t>
            </a:r>
          </a:p>
          <a:p>
            <a:r>
              <a:rPr lang="en-US" sz="1200" dirty="0">
                <a:solidFill>
                  <a:srgbClr val="0000FF"/>
                </a:solidFill>
              </a:rPr>
              <a:t>--Der Patient hat in der Regel </a:t>
            </a:r>
            <a:r>
              <a:rPr lang="en-US" sz="1200" dirty="0" err="1">
                <a:solidFill>
                  <a:srgbClr val="0000FF"/>
                </a:solidFill>
              </a:rPr>
              <a:t>eine Anamnese </a:t>
            </a:r>
            <a:r>
              <a:rPr lang="en-US" sz="1200" dirty="0">
                <a:solidFill>
                  <a:srgbClr val="0000FF"/>
                </a:solidFill>
              </a:rPr>
              <a:t>einer systemischen </a:t>
            </a:r>
            <a:r>
              <a:rPr lang="en-US" sz="1200" dirty="0" err="1">
                <a:solidFill>
                  <a:srgbClr val="0000FF"/>
                </a:solidFill>
              </a:rPr>
              <a:t>Autoimmunerkrankung</a:t>
            </a:r>
            <a:endParaRPr lang="en-US" sz="1400" dirty="0">
              <a:solidFill>
                <a:srgbClr val="0000FF"/>
              </a:solidFill>
            </a:endParaRPr>
          </a:p>
        </p:txBody>
      </p:sp>
    </p:spTree>
    <p:extLst>
      <p:ext uri="{BB962C8B-B14F-4D97-AF65-F5344CB8AC3E}">
        <p14:creationId xmlns:p14="http://schemas.microsoft.com/office/powerpoint/2010/main" val="362946995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8CBB4-4A76-956C-BC27-4C34BAE6311A}"/>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939AE300-C1BA-7EBA-3D00-19DF50DF701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78D8D5C6-DD3B-4A75-64A6-E17D189497C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82D57D86-E168-5E1E-C9AB-56CB7EC560F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8373F0CE-A335-C47E-B183-9F850A37E696}"/>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CE6CEB54-27E6-759C-C926-C497D768922A}"/>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127</a:t>
            </a:fld>
            <a:endParaRPr lang="en-US" altLang="en-US" sz="1000"/>
          </a:p>
        </p:txBody>
      </p:sp>
      <p:sp>
        <p:nvSpPr>
          <p:cNvPr id="7" name="TextBox 6">
            <a:extLst>
              <a:ext uri="{FF2B5EF4-FFF2-40B4-BE49-F238E27FC236}">
                <a16:creationId xmlns:a16="http://schemas.microsoft.com/office/drawing/2014/main" id="{F5F14609-AE29-350C-9FAD-0BDFB1926661}"/>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655677FD-8A84-D9F2-CE04-157C07A0246C}"/>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D700EDA-F012-7C45-1C99-F2C7162C38AC}"/>
              </a:ext>
            </a:extLst>
          </p:cNvPr>
          <p:cNvSpPr txBox="1"/>
          <p:nvPr/>
        </p:nvSpPr>
        <p:spPr>
          <a:xfrm>
            <a:off x="2469775" y="2109549"/>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C0FC72BF-F98B-10F7-A439-9D9403681859}"/>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EC9FAC9-4787-4779-EAE0-449463440E75}"/>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EA46AE25-4BB7-9E28-6672-0F9D9F72C994}"/>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9A8263D4-8150-90FD-D7DF-240A2ACC03BA}"/>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D1F7B64-A30E-E12F-E226-33F320BC34A5}"/>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8B694B6C-8697-CE14-7DAC-7CA43D746533}"/>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b="1" dirty="0"/>
              <a:t>--Periphere ulzerative Keratitis (PUK)</a:t>
            </a:r>
            <a:endParaRPr lang="en-US" sz="1400" b="1" dirty="0">
              <a:solidFill>
                <a:schemeClr val="bg1">
                  <a:lumMod val="65000"/>
                </a:schemeClr>
              </a:solidFill>
            </a:endParaRP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1" name="TextBox 10">
            <a:extLst>
              <a:ext uri="{FF2B5EF4-FFF2-40B4-BE49-F238E27FC236}">
                <a16:creationId xmlns:a16="http://schemas.microsoft.com/office/drawing/2014/main" id="{81702DF1-5E40-1A4B-941D-44E80A9CDE50}"/>
              </a:ext>
            </a:extLst>
          </p:cNvPr>
          <p:cNvSpPr txBox="1"/>
          <p:nvPr/>
        </p:nvSpPr>
        <p:spPr>
          <a:xfrm>
            <a:off x="3449218" y="3733922"/>
            <a:ext cx="4625646" cy="1318310"/>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Wodurch unterscheidet sich die PUK von der staphylokokkenbedingten marginalen Keratitis?</a:t>
            </a:r>
          </a:p>
          <a:p>
            <a:r>
              <a:rPr lang="en-US" sz="1200" dirty="0">
                <a:solidFill>
                  <a:schemeClr val="bg1">
                    <a:lumMod val="75000"/>
                  </a:schemeClr>
                </a:solidFill>
              </a:rPr>
              <a:t>--Die PUK verläuft in der Regel schwerer</a:t>
            </a:r>
          </a:p>
          <a:p>
            <a:r>
              <a:rPr lang="en-US" sz="1200" dirty="0">
                <a:solidFill>
                  <a:schemeClr val="bg1">
                    <a:lumMod val="75000"/>
                  </a:schemeClr>
                </a:solidFill>
              </a:rPr>
              <a:t>--Der Limbus bleibt nicht verschont</a:t>
            </a:r>
          </a:p>
          <a:p>
            <a:r>
              <a:rPr lang="en-US" sz="1200" dirty="0">
                <a:solidFill>
                  <a:schemeClr val="bg1">
                    <a:lumMod val="75000"/>
                  </a:schemeClr>
                </a:solidFill>
              </a:rPr>
              <a:t>--Betrifft häufig die Sklera </a:t>
            </a:r>
          </a:p>
          <a:p>
            <a:r>
              <a:rPr lang="en-US" sz="1200" dirty="0">
                <a:solidFill>
                  <a:schemeClr val="bg1">
                    <a:lumMod val="75000"/>
                  </a:schemeClr>
                </a:solidFill>
              </a:rPr>
              <a:t>--Der Patient hat in der Regel </a:t>
            </a:r>
            <a:r>
              <a:rPr lang="en-US" sz="1200" dirty="0" err="1">
                <a:solidFill>
                  <a:schemeClr val="bg1">
                    <a:lumMod val="75000"/>
                  </a:schemeClr>
                </a:solidFill>
              </a:rPr>
              <a:t>eine Anamnese </a:t>
            </a:r>
            <a:r>
              <a:rPr lang="en-US" sz="1200" dirty="0">
                <a:solidFill>
                  <a:schemeClr val="bg1">
                    <a:lumMod val="75000"/>
                  </a:schemeClr>
                </a:solidFill>
              </a:rPr>
              <a:t>einer </a:t>
            </a:r>
            <a:r>
              <a:rPr lang="en-US" sz="1200" b="1" dirty="0">
                <a:solidFill>
                  <a:srgbClr val="0000FF"/>
                </a:solidFill>
              </a:rPr>
              <a:t>systemischen </a:t>
            </a:r>
            <a:r>
              <a:rPr lang="en-US" sz="1200" b="1" dirty="0" err="1">
                <a:solidFill>
                  <a:srgbClr val="0000FF"/>
                </a:solidFill>
              </a:rPr>
              <a:t>Autoimmunerkrankung</a:t>
            </a:r>
            <a:endParaRPr lang="en-US" sz="1400" b="1" dirty="0">
              <a:solidFill>
                <a:srgbClr val="0000FF"/>
              </a:solidFill>
            </a:endParaRPr>
          </a:p>
        </p:txBody>
      </p:sp>
      <p:sp>
        <p:nvSpPr>
          <p:cNvPr id="10" name="TextBox 9">
            <a:extLst>
              <a:ext uri="{FF2B5EF4-FFF2-40B4-BE49-F238E27FC236}">
                <a16:creationId xmlns:a16="http://schemas.microsoft.com/office/drawing/2014/main" id="{2F01F308-83D1-E551-CC37-42F13A06D1E9}"/>
              </a:ext>
            </a:extLst>
          </p:cNvPr>
          <p:cNvSpPr txBox="1"/>
          <p:nvPr/>
        </p:nvSpPr>
        <p:spPr>
          <a:xfrm>
            <a:off x="4473435" y="3829305"/>
            <a:ext cx="4020486" cy="738664"/>
          </a:xfrm>
          <a:prstGeom prst="rect">
            <a:avLst/>
          </a:prstGeom>
          <a:solidFill>
            <a:srgbClr val="0070C0"/>
          </a:solidFill>
        </p:spPr>
        <p:txBody>
          <a:bodyPr wrap="square" lIns="25400" tIns="12700" rIns="25400" bIns="12700" rtlCol="0">
            <a:spAutoFit/>
          </a:bodyPr>
          <a:lstStyle/>
          <a:p>
            <a:r>
              <a:rPr lang="en-US" sz="1200" i="1" dirty="0">
                <a:solidFill>
                  <a:schemeClr val="bg1"/>
                </a:solidFill>
              </a:rPr>
              <a:t>Welche systemische </a:t>
            </a:r>
            <a:r>
              <a:rPr lang="en-US" sz="1200" i="1" dirty="0" err="1">
                <a:solidFill>
                  <a:schemeClr val="bg1"/>
                </a:solidFill>
              </a:rPr>
              <a:t>Autoimmunerkrankung </a:t>
            </a:r>
            <a:r>
              <a:rPr lang="en-US" sz="1200" i="1" dirty="0">
                <a:solidFill>
                  <a:schemeClr val="bg1"/>
                </a:solidFill>
              </a:rPr>
              <a:t>ist am stärksten mit PUK assoziiert?</a:t>
            </a:r>
            <a:endParaRPr lang="en-US" sz="1400" i="1" dirty="0">
              <a:solidFill>
                <a:srgbClr val="0070C0"/>
              </a:solidFill>
            </a:endParaRPr>
          </a:p>
          <a:p>
            <a:r>
              <a:rPr lang="en-US" sz="1200" dirty="0">
                <a:solidFill>
                  <a:srgbClr val="0070C0"/>
                </a:solidFill>
              </a:rPr>
              <a:t>Rheumatoide Arthritis</a:t>
            </a:r>
          </a:p>
        </p:txBody>
      </p:sp>
    </p:spTree>
    <p:extLst>
      <p:ext uri="{BB962C8B-B14F-4D97-AF65-F5344CB8AC3E}">
        <p14:creationId xmlns:p14="http://schemas.microsoft.com/office/powerpoint/2010/main" val="150220375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A7230-B241-0E36-58D0-AED1804B2331}"/>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C39811BE-E2BD-45A5-8D3A-17D561D1522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3E7E2A25-C76B-20A6-7762-57037736B1E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C273CAAD-7D7E-DD6E-299D-95C0FEFF04E8}"/>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A2142D1B-B366-FFA9-D694-49B545535145}"/>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A5950189-6C1D-4DAA-1992-B4DAF0E9693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128</a:t>
            </a:fld>
            <a:endParaRPr lang="en-US" altLang="en-US" sz="1000"/>
          </a:p>
        </p:txBody>
      </p:sp>
      <p:sp>
        <p:nvSpPr>
          <p:cNvPr id="7" name="TextBox 6">
            <a:extLst>
              <a:ext uri="{FF2B5EF4-FFF2-40B4-BE49-F238E27FC236}">
                <a16:creationId xmlns:a16="http://schemas.microsoft.com/office/drawing/2014/main" id="{4CAD8779-2DA9-7D1B-D3DF-ED1097BAF073}"/>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6156830D-0F52-FC12-C719-8083195C4FAF}"/>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A531E23-00C1-6510-C314-C43581777717}"/>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786A526F-93FE-39EE-3F72-3CAFA1D4B3B6}"/>
              </a:ext>
            </a:extLst>
          </p:cNvPr>
          <p:cNvSpPr/>
          <p:nvPr/>
        </p:nvSpPr>
        <p:spPr>
          <a:xfrm>
            <a:off x="2362200" y="2434090"/>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9375FE9-EA78-D950-C881-48CF79B6FD84}"/>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7DA96147-372E-6D50-F243-D755D51712CE}"/>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D0B10E73-DDF0-A206-0481-2C5EBF117430}"/>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A844570-4BAE-BD6B-9A69-FA44D29F713B}"/>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C713D5A1-B9E1-F340-A12D-1EEBB5048858}"/>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b="1" dirty="0"/>
              <a:t>--Periphere ulzerative Keratitis (PUK)</a:t>
            </a:r>
            <a:endParaRPr lang="en-US" sz="1400" b="1" dirty="0">
              <a:solidFill>
                <a:schemeClr val="bg1">
                  <a:lumMod val="65000"/>
                </a:schemeClr>
              </a:solidFill>
            </a:endParaRPr>
          </a:p>
          <a:p>
            <a:r>
              <a:rPr lang="en-US" sz="1200" dirty="0" err="1">
                <a:solidFill>
                  <a:schemeClr val="bg1">
                    <a:lumMod val="65000"/>
                  </a:schemeClr>
                </a:solidFill>
              </a:rPr>
              <a:t>--Mooren</a:t>
            </a:r>
            <a:r>
              <a:rPr lang="en-US" sz="1200" dirty="0">
                <a:solidFill>
                  <a:schemeClr val="bg1">
                    <a:lumMod val="65000"/>
                  </a:schemeClr>
                </a:solidFill>
              </a:rPr>
              <a:t>-Ulkus</a:t>
            </a:r>
          </a:p>
        </p:txBody>
      </p:sp>
      <p:sp>
        <p:nvSpPr>
          <p:cNvPr id="11" name="TextBox 10">
            <a:extLst>
              <a:ext uri="{FF2B5EF4-FFF2-40B4-BE49-F238E27FC236}">
                <a16:creationId xmlns:a16="http://schemas.microsoft.com/office/drawing/2014/main" id="{FBE026A1-A3EE-3662-8DAE-27F2794C40D7}"/>
              </a:ext>
            </a:extLst>
          </p:cNvPr>
          <p:cNvSpPr txBox="1"/>
          <p:nvPr/>
        </p:nvSpPr>
        <p:spPr>
          <a:xfrm>
            <a:off x="3449218" y="3733922"/>
            <a:ext cx="4574006" cy="1318310"/>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Wodurch unterscheidet sich die PUK von der staphylokokkenbedingten marginalen Keratitis?</a:t>
            </a:r>
          </a:p>
          <a:p>
            <a:r>
              <a:rPr lang="en-US" sz="1200" dirty="0">
                <a:solidFill>
                  <a:schemeClr val="bg1">
                    <a:lumMod val="75000"/>
                  </a:schemeClr>
                </a:solidFill>
              </a:rPr>
              <a:t>--Die PUK verläuft in der Regel schwerer</a:t>
            </a:r>
          </a:p>
          <a:p>
            <a:r>
              <a:rPr lang="en-US" sz="1200" dirty="0">
                <a:solidFill>
                  <a:schemeClr val="bg1">
                    <a:lumMod val="75000"/>
                  </a:schemeClr>
                </a:solidFill>
              </a:rPr>
              <a:t>--Der Limbus bleibt nicht verschont</a:t>
            </a:r>
          </a:p>
          <a:p>
            <a:r>
              <a:rPr lang="en-US" sz="1200" dirty="0">
                <a:solidFill>
                  <a:schemeClr val="bg1">
                    <a:lumMod val="75000"/>
                  </a:schemeClr>
                </a:solidFill>
              </a:rPr>
              <a:t>--Betrifft häufig die Sklera </a:t>
            </a:r>
          </a:p>
          <a:p>
            <a:r>
              <a:rPr lang="en-US" sz="1200" dirty="0">
                <a:solidFill>
                  <a:schemeClr val="bg1">
                    <a:lumMod val="75000"/>
                  </a:schemeClr>
                </a:solidFill>
              </a:rPr>
              <a:t>--Der Patient hat in der Regel </a:t>
            </a:r>
            <a:r>
              <a:rPr lang="en-US" sz="1200" dirty="0" err="1">
                <a:solidFill>
                  <a:schemeClr val="bg1">
                    <a:lumMod val="75000"/>
                  </a:schemeClr>
                </a:solidFill>
              </a:rPr>
              <a:t>eine Anamnese </a:t>
            </a:r>
            <a:r>
              <a:rPr lang="en-US" sz="1200" dirty="0">
                <a:solidFill>
                  <a:schemeClr val="bg1">
                    <a:lumMod val="75000"/>
                  </a:schemeClr>
                </a:solidFill>
              </a:rPr>
              <a:t>einer </a:t>
            </a:r>
            <a:r>
              <a:rPr lang="en-US" sz="1200" b="1" dirty="0">
                <a:solidFill>
                  <a:srgbClr val="0000FF"/>
                </a:solidFill>
              </a:rPr>
              <a:t>systemischen </a:t>
            </a:r>
            <a:r>
              <a:rPr lang="en-US" sz="1200" b="1" dirty="0" err="1">
                <a:solidFill>
                  <a:srgbClr val="0000FF"/>
                </a:solidFill>
              </a:rPr>
              <a:t>Autoimmunerkrankung</a:t>
            </a:r>
            <a:endParaRPr lang="en-US" sz="1400" b="1" dirty="0">
              <a:solidFill>
                <a:srgbClr val="0000FF"/>
              </a:solidFill>
            </a:endParaRPr>
          </a:p>
        </p:txBody>
      </p:sp>
      <p:sp>
        <p:nvSpPr>
          <p:cNvPr id="10" name="TextBox 9">
            <a:extLst>
              <a:ext uri="{FF2B5EF4-FFF2-40B4-BE49-F238E27FC236}">
                <a16:creationId xmlns:a16="http://schemas.microsoft.com/office/drawing/2014/main" id="{A4FE206B-0849-3F4B-2108-97C3902B90D3}"/>
              </a:ext>
            </a:extLst>
          </p:cNvPr>
          <p:cNvSpPr txBox="1"/>
          <p:nvPr/>
        </p:nvSpPr>
        <p:spPr>
          <a:xfrm>
            <a:off x="4473435" y="3829305"/>
            <a:ext cx="4020486" cy="738664"/>
          </a:xfrm>
          <a:prstGeom prst="rect">
            <a:avLst/>
          </a:prstGeom>
          <a:solidFill>
            <a:srgbClr val="0070C0"/>
          </a:solidFill>
        </p:spPr>
        <p:txBody>
          <a:bodyPr wrap="square" lIns="25400" tIns="12700" rIns="25400" bIns="12700" rtlCol="0">
            <a:spAutoFit/>
          </a:bodyPr>
          <a:lstStyle/>
          <a:p>
            <a:r>
              <a:rPr lang="en-US" sz="1200" i="1" dirty="0">
                <a:solidFill>
                  <a:schemeClr val="bg1"/>
                </a:solidFill>
              </a:rPr>
              <a:t>Welche systemische </a:t>
            </a:r>
            <a:r>
              <a:rPr lang="en-US" sz="1200" i="1" dirty="0" err="1">
                <a:solidFill>
                  <a:schemeClr val="bg1"/>
                </a:solidFill>
              </a:rPr>
              <a:t>Autoimmunerkrankung </a:t>
            </a:r>
            <a:r>
              <a:rPr lang="en-US" sz="1200" i="1" dirty="0">
                <a:solidFill>
                  <a:schemeClr val="bg1"/>
                </a:solidFill>
              </a:rPr>
              <a:t>ist am stärksten mit PUK assoziiert?</a:t>
            </a:r>
          </a:p>
          <a:p>
            <a:r>
              <a:rPr lang="en-US" sz="1200" dirty="0">
                <a:solidFill>
                  <a:schemeClr val="bg1"/>
                </a:solidFill>
              </a:rPr>
              <a:t>Rheumatoide Arthritis</a:t>
            </a:r>
          </a:p>
        </p:txBody>
      </p:sp>
    </p:spTree>
    <p:extLst>
      <p:ext uri="{BB962C8B-B14F-4D97-AF65-F5344CB8AC3E}">
        <p14:creationId xmlns:p14="http://schemas.microsoft.com/office/powerpoint/2010/main" val="9571168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C79A8-60FD-F740-3960-4E599372B191}"/>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28AEE784-37EB-8301-88C7-62E7761AB39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35935B22-BD34-18CF-4FB6-8C407B4D269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299EFEF4-22A5-0F22-C277-7EFDE94A164D}"/>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1CBEF7C3-15C1-8AA3-EEC4-93B7780ECCA9}"/>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A76E72ED-5A49-66A4-C51F-51C23D11105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129</a:t>
            </a:fld>
            <a:endParaRPr lang="en-US" altLang="en-US" sz="1000"/>
          </a:p>
        </p:txBody>
      </p:sp>
      <p:sp>
        <p:nvSpPr>
          <p:cNvPr id="7" name="TextBox 6">
            <a:extLst>
              <a:ext uri="{FF2B5EF4-FFF2-40B4-BE49-F238E27FC236}">
                <a16:creationId xmlns:a16="http://schemas.microsoft.com/office/drawing/2014/main" id="{A42CFBD3-633F-0A55-18F2-746A6BF625AC}"/>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13991188-CCF8-3FD2-131C-3DD14F391CCD}"/>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18CEDC7-1956-ABEF-92D5-AA4E34BDC9C5}"/>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69EA14DA-34B5-1B24-88FC-B9EDB57C01A7}"/>
              </a:ext>
            </a:extLst>
          </p:cNvPr>
          <p:cNvSpPr/>
          <p:nvPr/>
        </p:nvSpPr>
        <p:spPr>
          <a:xfrm>
            <a:off x="2266146" y="2468332"/>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2A8DA00-DB1C-CA6E-037A-891CBA5823DC}"/>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72C1D43D-85D2-A249-3B75-AAC21E5FC87B}"/>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14B8A2B6-4D25-B335-7496-A7BDDAC4012C}"/>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4078901-6EDC-CDEE-0037-CBEA41003E9F}"/>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4FF931E7-5931-C27B-9453-100941C817F1}"/>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dirty="0">
                <a:solidFill>
                  <a:schemeClr val="bg1">
                    <a:lumMod val="65000"/>
                  </a:schemeClr>
                </a:solidFill>
              </a:rPr>
              <a:t>--Periphere ulzerative Keratitis (PUK)</a:t>
            </a:r>
          </a:p>
          <a:p>
            <a:r>
              <a:rPr lang="en-US" sz="1200" b="1" dirty="0" err="1"/>
              <a:t>--Mooren</a:t>
            </a:r>
            <a:r>
              <a:rPr lang="en-US" sz="1200" b="1" dirty="0"/>
              <a:t>-Ulkus</a:t>
            </a:r>
          </a:p>
        </p:txBody>
      </p:sp>
      <p:sp>
        <p:nvSpPr>
          <p:cNvPr id="10" name="TextBox 9">
            <a:extLst>
              <a:ext uri="{FF2B5EF4-FFF2-40B4-BE49-F238E27FC236}">
                <a16:creationId xmlns:a16="http://schemas.microsoft.com/office/drawing/2014/main" id="{39BA9B35-38C6-48AA-1223-429B7F6E991E}"/>
              </a:ext>
            </a:extLst>
          </p:cNvPr>
          <p:cNvSpPr txBox="1"/>
          <p:nvPr/>
        </p:nvSpPr>
        <p:spPr>
          <a:xfrm>
            <a:off x="1751107" y="3950094"/>
            <a:ext cx="5620538" cy="1600438"/>
          </a:xfrm>
          <a:prstGeom prst="rect">
            <a:avLst/>
          </a:prstGeom>
          <a:solidFill>
            <a:srgbClr val="00FFFF"/>
          </a:solidFill>
        </p:spPr>
        <p:txBody>
          <a:bodyPr wrap="square" lIns="25400" tIns="12700" rIns="25400" bIns="12700" rtlCol="0">
            <a:spAutoFit/>
          </a:bodyPr>
          <a:lstStyle/>
          <a:p>
            <a:r>
              <a:rPr lang="en-US" sz="1200" i="1" dirty="0">
                <a:solidFill>
                  <a:srgbClr val="0000FF"/>
                </a:solidFill>
              </a:rPr>
              <a:t>Das Mooren-Ulkus ähnelt stark einer der anderen in dieser Differentialdiagnose genannten Erkrankungen – welcher?</a:t>
            </a:r>
            <a:endParaRPr lang="en-US" sz="1400" i="1" dirty="0">
              <a:solidFill>
                <a:srgbClr val="00FFFF"/>
              </a:solidFill>
            </a:endParaRPr>
          </a:p>
          <a:p>
            <a:r>
              <a:rPr lang="en-US" sz="1200" dirty="0">
                <a:solidFill>
                  <a:srgbClr val="00FFFF"/>
                </a:solidFill>
              </a:rPr>
              <a:t>PUK</a:t>
            </a:r>
          </a:p>
          <a:p>
            <a:endParaRPr lang="en-US" sz="1400" dirty="0">
              <a:solidFill>
                <a:srgbClr val="00FFFF"/>
              </a:solidFill>
            </a:endParaRPr>
          </a:p>
          <a:p>
            <a:r>
              <a:rPr lang="en-US" sz="1200" i="1" dirty="0" err="1">
                <a:solidFill>
                  <a:srgbClr val="00FFFF"/>
                </a:solidFill>
              </a:rPr>
              <a:t>Mooren </a:t>
            </a:r>
            <a:r>
              <a:rPr lang="en-US" sz="1200" i="1" dirty="0">
                <a:solidFill>
                  <a:srgbClr val="00FFFF"/>
                </a:solidFill>
              </a:rPr>
              <a:t>unterscheidet sich in zwei wesentlichen Punkten von der PUK – welche sind das?</a:t>
            </a:r>
          </a:p>
          <a:p>
            <a:r>
              <a:rPr lang="en-US" sz="1200" dirty="0" err="1">
                <a:solidFill>
                  <a:srgbClr val="00FFFF"/>
                </a:solidFill>
              </a:rPr>
              <a:t>--Das Mooren-Ulkus </a:t>
            </a:r>
            <a:r>
              <a:rPr lang="en-US" sz="1200" dirty="0">
                <a:solidFill>
                  <a:srgbClr val="00FFFF"/>
                </a:solidFill>
              </a:rPr>
              <a:t>ist  idiopathisch</a:t>
            </a:r>
          </a:p>
          <a:p>
            <a:r>
              <a:rPr lang="en-US" sz="1200" dirty="0" err="1">
                <a:solidFill>
                  <a:srgbClr val="00FFFF"/>
                </a:solidFill>
              </a:rPr>
              <a:t>--Mooren’s </a:t>
            </a:r>
            <a:r>
              <a:rPr lang="en-US" sz="1200" dirty="0">
                <a:solidFill>
                  <a:srgbClr val="00FFFF"/>
                </a:solidFill>
              </a:rPr>
              <a:t>betrifft niemals die Sklera</a:t>
            </a:r>
          </a:p>
        </p:txBody>
      </p:sp>
    </p:spTree>
    <p:extLst>
      <p:ext uri="{BB962C8B-B14F-4D97-AF65-F5344CB8AC3E}">
        <p14:creationId xmlns:p14="http://schemas.microsoft.com/office/powerpoint/2010/main" val="154556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C0767B2-6BA7-458D-BC08-AF7F7F315275}"/>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7171" name="Rectangle 3">
            <a:extLst>
              <a:ext uri="{FF2B5EF4-FFF2-40B4-BE49-F238E27FC236}">
                <a16:creationId xmlns:a16="http://schemas.microsoft.com/office/drawing/2014/main" id="{CFABA462-8395-4834-9062-EDEDAF146EA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t>
            </a:r>
            <a:r>
              <a:rPr lang="en-US" altLang="en-US" sz="1200" b="1" i="1" dirty="0"/>
              <a:t>anteriore </a:t>
            </a:r>
            <a:r>
              <a:rPr lang="en-US" altLang="en-US" sz="1200" b="1" dirty="0"/>
              <a:t>Blepharitis</a:t>
            </a:r>
            <a:r>
              <a:rPr lang="en-US" altLang="en-US" sz="1200" dirty="0">
                <a:solidFill>
                  <a:schemeClr val="bg1">
                    <a:lumMod val="75000"/>
                  </a:schemeClr>
                </a:solidFill>
              </a:rPr>
              <a:t>: Staphylokokken; seborrhoisch</a:t>
            </a:r>
          </a:p>
          <a:p>
            <a:pPr eaLnBrk="1" hangingPunct="1">
              <a:lnSpc>
                <a:spcPct val="85000"/>
              </a:lnSpc>
            </a:pPr>
            <a:r>
              <a:rPr lang="en-US" altLang="en-US" sz="1200" dirty="0">
                <a:solidFill>
                  <a:schemeClr val="bg1">
                    <a:lumMod val="75000"/>
                  </a:schemeClr>
                </a:solidFill>
              </a:rPr>
              <a:t>Primär </a:t>
            </a:r>
            <a:r>
              <a:rPr lang="en-US" altLang="en-US" sz="1200" b="1" i="1" dirty="0"/>
              <a:t>posteriore </a:t>
            </a:r>
            <a:r>
              <a:rPr lang="en-US" altLang="en-US" sz="1200" b="1" dirty="0"/>
              <a:t>Blepharitis</a:t>
            </a:r>
            <a:r>
              <a:rPr lang="en-US" altLang="en-US" sz="1200" dirty="0">
                <a:solidFill>
                  <a:schemeClr val="bg1">
                    <a:lumMod val="75000"/>
                  </a:schemeClr>
                </a:solidFill>
              </a:rPr>
              <a:t>: MGD; Rosazea</a:t>
            </a:r>
          </a:p>
        </p:txBody>
      </p:sp>
      <p:sp>
        <p:nvSpPr>
          <p:cNvPr id="7172" name="Text Box 4">
            <a:extLst>
              <a:ext uri="{FF2B5EF4-FFF2-40B4-BE49-F238E27FC236}">
                <a16:creationId xmlns:a16="http://schemas.microsoft.com/office/drawing/2014/main" id="{B7BC5606-56D0-4F13-ADDD-1A0DCB8F833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7173" name="TextBox 5">
            <a:extLst>
              <a:ext uri="{FF2B5EF4-FFF2-40B4-BE49-F238E27FC236}">
                <a16:creationId xmlns:a16="http://schemas.microsoft.com/office/drawing/2014/main" id="{FF80E8F7-46E1-4FA2-944D-577D8FA07622}"/>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7174" name="Slide Number Placeholder 1">
            <a:extLst>
              <a:ext uri="{FF2B5EF4-FFF2-40B4-BE49-F238E27FC236}">
                <a16:creationId xmlns:a16="http://schemas.microsoft.com/office/drawing/2014/main" id="{433DB21E-23E2-4B36-BA60-E05CFF4FC17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9C4527-26F0-4418-B0B5-028B9962B779}" type="slidenum">
              <a:rPr lang="en-US" altLang="en-US" sz="1000"/>
              <a:t>13</a:t>
            </a:fld>
            <a:endParaRPr lang="en-US" altLang="en-US" sz="1000"/>
          </a:p>
        </p:txBody>
      </p:sp>
      <p:sp>
        <p:nvSpPr>
          <p:cNvPr id="2" name="Oval 1">
            <a:extLst>
              <a:ext uri="{FF2B5EF4-FFF2-40B4-BE49-F238E27FC236}">
                <a16:creationId xmlns:a16="http://schemas.microsoft.com/office/drawing/2014/main" id="{62B1233A-999F-4F1A-AD01-3231852F1004}"/>
              </a:ext>
            </a:extLst>
          </p:cNvPr>
          <p:cNvSpPr/>
          <p:nvPr/>
        </p:nvSpPr>
        <p:spPr>
          <a:xfrm>
            <a:off x="1371600" y="1023938"/>
            <a:ext cx="2438400" cy="9572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20C03D2-1117-49A9-A57A-61CD88A3815D}"/>
              </a:ext>
            </a:extLst>
          </p:cNvPr>
          <p:cNvSpPr txBox="1"/>
          <p:nvPr/>
        </p:nvSpPr>
        <p:spPr>
          <a:xfrm>
            <a:off x="3683983" y="2926049"/>
            <a:ext cx="3523722" cy="738664"/>
          </a:xfrm>
          <a:prstGeom prst="rect">
            <a:avLst/>
          </a:prstGeom>
          <a:noFill/>
        </p:spPr>
        <p:txBody>
          <a:bodyPr wrap="square" lIns="25400" tIns="12700" rIns="25400" bIns="12700" rtlCol="0">
            <a:spAutoFit/>
          </a:bodyPr>
          <a:lstStyle/>
          <a:p>
            <a:r>
              <a:rPr lang="en-US" sz="1200" i="1" dirty="0">
                <a:solidFill>
                  <a:srgbClr val="0000FF"/>
                </a:solidFill>
              </a:rPr>
              <a:t>Welche Strukturen sind bei… betroffen?</a:t>
            </a:r>
          </a:p>
          <a:p>
            <a:r>
              <a:rPr lang="en-US" sz="1200" i="1" dirty="0">
                <a:solidFill>
                  <a:srgbClr val="0000FF"/>
                </a:solidFill>
              </a:rPr>
              <a:t>der vorderen Blepharitis? </a:t>
            </a:r>
            <a:r>
              <a:rPr lang="en-US" sz="1200" dirty="0">
                <a:solidFill>
                  <a:srgbClr val="0000FF"/>
                </a:solidFill>
              </a:rPr>
              <a:t>Die Haut und die Wimpern</a:t>
            </a:r>
          </a:p>
          <a:p>
            <a:r>
              <a:rPr lang="en-US" sz="1200" i="1" dirty="0">
                <a:solidFill>
                  <a:schemeClr val="bg1">
                    <a:lumMod val="75000"/>
                  </a:schemeClr>
                </a:solidFill>
              </a:rPr>
              <a:t>Hinterer Blepharitis </a:t>
            </a:r>
            <a:endParaRPr lang="en-US" sz="1400" b="1" dirty="0">
              <a:solidFill>
                <a:schemeClr val="bg1">
                  <a:lumMod val="75000"/>
                </a:schemeClr>
              </a:solidFill>
            </a:endParaRPr>
          </a:p>
        </p:txBody>
      </p:sp>
      <p:sp>
        <p:nvSpPr>
          <p:cNvPr id="5" name="TextBox 4">
            <a:extLst>
              <a:ext uri="{FF2B5EF4-FFF2-40B4-BE49-F238E27FC236}">
                <a16:creationId xmlns:a16="http://schemas.microsoft.com/office/drawing/2014/main" id="{9787C30E-CFC0-DD15-8874-E249AE6D6FB1}"/>
              </a:ext>
            </a:extLst>
          </p:cNvPr>
          <p:cNvSpPr txBox="1"/>
          <p:nvPr/>
        </p:nvSpPr>
        <p:spPr>
          <a:xfrm>
            <a:off x="1212088" y="2146012"/>
            <a:ext cx="6194324" cy="584775"/>
          </a:xfrm>
          <a:prstGeom prst="rect">
            <a:avLst/>
          </a:prstGeom>
          <a:noFill/>
        </p:spPr>
        <p:txBody>
          <a:bodyPr wrap="square" lIns="25400" tIns="12700" rIns="25400" bIns="12700" rtlCol="0">
            <a:spAutoFit/>
          </a:bodyPr>
          <a:lstStyle/>
          <a:p>
            <a:r>
              <a:rPr lang="en-US" sz="1200" i="1" dirty="0">
                <a:solidFill>
                  <a:schemeClr val="bg1">
                    <a:lumMod val="75000"/>
                  </a:schemeClr>
                </a:solidFill>
              </a:rPr>
              <a:t>Worauf beziehen sich in diesem Zusammenhang die Begriffe </a:t>
            </a:r>
            <a:r>
              <a:rPr lang="en-US" sz="1200" b="1" dirty="0">
                <a:solidFill>
                  <a:srgbClr val="0000FF"/>
                </a:solidFill>
              </a:rPr>
              <a:t>„anterior“ </a:t>
            </a:r>
            <a:r>
              <a:rPr lang="en-US" sz="1200" i="1" dirty="0">
                <a:solidFill>
                  <a:srgbClr val="0000FF"/>
                </a:solidFill>
              </a:rPr>
              <a:t>und </a:t>
            </a:r>
            <a:r>
              <a:rPr lang="en-US" sz="1200" b="1" dirty="0">
                <a:solidFill>
                  <a:srgbClr val="0000FF"/>
                </a:solidFill>
              </a:rPr>
              <a:t>„posterior“</a:t>
            </a:r>
            <a:r>
              <a:rPr lang="en-US" sz="1200" i="1" dirty="0">
                <a:solidFill>
                  <a:schemeClr val="bg1">
                    <a:lumMod val="75000"/>
                  </a:schemeClr>
                </a:solidFill>
              </a:rPr>
              <a:t>?</a:t>
            </a:r>
          </a:p>
          <a:p>
            <a:r>
              <a:rPr lang="en-US" sz="1200" dirty="0">
                <a:solidFill>
                  <a:schemeClr val="bg1">
                    <a:lumMod val="75000"/>
                  </a:schemeClr>
                </a:solidFill>
              </a:rPr>
              <a:t>Auf den primär betroffenen Abschnitt des Lidrandes</a:t>
            </a:r>
          </a:p>
        </p:txBody>
      </p:sp>
    </p:spTree>
    <p:extLst>
      <p:ext uri="{BB962C8B-B14F-4D97-AF65-F5344CB8AC3E}">
        <p14:creationId xmlns:p14="http://schemas.microsoft.com/office/powerpoint/2010/main" val="407972641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6273E-28C7-C9CB-A562-30302F155CBE}"/>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D707BC26-C344-4D0F-D513-AD610BC68DF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CC60403B-0E31-880A-7246-58D3CC1ED6F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264157C1-9317-0543-066E-DBCD954857A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24D0C8DB-4014-50B8-B996-EF07EE047C54}"/>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FD42C5DE-18DC-0B2E-8F58-6E33FDAEB3F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130</a:t>
            </a:fld>
            <a:endParaRPr lang="en-US" altLang="en-US" sz="1000"/>
          </a:p>
        </p:txBody>
      </p:sp>
      <p:sp>
        <p:nvSpPr>
          <p:cNvPr id="7" name="TextBox 6">
            <a:extLst>
              <a:ext uri="{FF2B5EF4-FFF2-40B4-BE49-F238E27FC236}">
                <a16:creationId xmlns:a16="http://schemas.microsoft.com/office/drawing/2014/main" id="{7C7D3D38-EE18-22AF-C526-C1D98F117421}"/>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DE86B165-749C-DFB0-B79B-BD5BCE2F52FF}"/>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E6B0768-7BE1-112A-3BCF-40B45287EEA6}"/>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D0B4D1AC-83E6-EF28-FCC8-9B1FBAB98B84}"/>
              </a:ext>
            </a:extLst>
          </p:cNvPr>
          <p:cNvSpPr/>
          <p:nvPr/>
        </p:nvSpPr>
        <p:spPr>
          <a:xfrm>
            <a:off x="2290840" y="2458942"/>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08A6869-49A1-5355-8977-90F4B3DD466B}"/>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93877D02-EF5F-3601-8A37-E74048F25A59}"/>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DF0C10D9-22A6-1AC8-6D70-4F67BE611FD6}"/>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5AD9A58-B430-81EC-B2FE-704F2F352070}"/>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0776C3B3-8586-C6E1-8BBC-2F14C7BA8352}"/>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dirty="0">
                <a:solidFill>
                  <a:schemeClr val="bg1">
                    <a:lumMod val="65000"/>
                  </a:schemeClr>
                </a:solidFill>
              </a:rPr>
              <a:t>--Periphere ulzerative Keratitis (PUK)</a:t>
            </a:r>
          </a:p>
          <a:p>
            <a:r>
              <a:rPr lang="en-US" sz="1200" b="1" dirty="0" err="1"/>
              <a:t>--Mooren</a:t>
            </a:r>
            <a:r>
              <a:rPr lang="en-US" sz="1200" b="1" dirty="0"/>
              <a:t>-Ulkus</a:t>
            </a:r>
          </a:p>
        </p:txBody>
      </p:sp>
      <p:sp>
        <p:nvSpPr>
          <p:cNvPr id="10" name="TextBox 9">
            <a:extLst>
              <a:ext uri="{FF2B5EF4-FFF2-40B4-BE49-F238E27FC236}">
                <a16:creationId xmlns:a16="http://schemas.microsoft.com/office/drawing/2014/main" id="{6435004D-13A3-A967-E975-6DF6FE919226}"/>
              </a:ext>
            </a:extLst>
          </p:cNvPr>
          <p:cNvSpPr txBox="1"/>
          <p:nvPr/>
        </p:nvSpPr>
        <p:spPr>
          <a:xfrm>
            <a:off x="1751107" y="3950094"/>
            <a:ext cx="5620538" cy="1600438"/>
          </a:xfrm>
          <a:prstGeom prst="rect">
            <a:avLst/>
          </a:prstGeom>
          <a:solidFill>
            <a:srgbClr val="00FFFF"/>
          </a:solidFill>
        </p:spPr>
        <p:txBody>
          <a:bodyPr wrap="square" lIns="25400" tIns="12700" rIns="25400" bIns="12700" rtlCol="0">
            <a:spAutoFit/>
          </a:bodyPr>
          <a:lstStyle/>
          <a:p>
            <a:r>
              <a:rPr lang="en-US" sz="1200" i="1" dirty="0">
                <a:solidFill>
                  <a:srgbClr val="0000FF"/>
                </a:solidFill>
              </a:rPr>
              <a:t>Das Mooren-Ulkus ähnelt stark einer der anderen in dieser Differentialdiagnose genannten Erkrankungen – welcher?</a:t>
            </a:r>
          </a:p>
          <a:p>
            <a:r>
              <a:rPr lang="en-US" sz="1200" dirty="0">
                <a:solidFill>
                  <a:srgbClr val="0000FF"/>
                </a:solidFill>
              </a:rPr>
              <a:t>PUK</a:t>
            </a:r>
            <a:endParaRPr lang="en-US" sz="1400" dirty="0">
              <a:solidFill>
                <a:srgbClr val="00FFFF"/>
              </a:solidFill>
            </a:endParaRPr>
          </a:p>
          <a:p>
            <a:endParaRPr lang="en-US" sz="1400" dirty="0">
              <a:solidFill>
                <a:srgbClr val="00FFFF"/>
              </a:solidFill>
            </a:endParaRPr>
          </a:p>
          <a:p>
            <a:r>
              <a:rPr lang="en-US" sz="1200" i="1" dirty="0" err="1">
                <a:solidFill>
                  <a:srgbClr val="00FFFF"/>
                </a:solidFill>
              </a:rPr>
              <a:t>Mooren </a:t>
            </a:r>
            <a:r>
              <a:rPr lang="en-US" sz="1200" i="1" dirty="0">
                <a:solidFill>
                  <a:srgbClr val="00FFFF"/>
                </a:solidFill>
              </a:rPr>
              <a:t>unterscheidet sich in zwei wesentlichen Punkten von der PUK – welche sind das?</a:t>
            </a:r>
          </a:p>
          <a:p>
            <a:r>
              <a:rPr lang="en-US" sz="1200" dirty="0" err="1">
                <a:solidFill>
                  <a:srgbClr val="00FFFF"/>
                </a:solidFill>
              </a:rPr>
              <a:t>--Das Mooren-Ulkus </a:t>
            </a:r>
            <a:r>
              <a:rPr lang="en-US" sz="1200" dirty="0">
                <a:solidFill>
                  <a:srgbClr val="00FFFF"/>
                </a:solidFill>
              </a:rPr>
              <a:t>ist  idiopathisch</a:t>
            </a:r>
          </a:p>
          <a:p>
            <a:r>
              <a:rPr lang="en-US" sz="1200" dirty="0" err="1">
                <a:solidFill>
                  <a:srgbClr val="00FFFF"/>
                </a:solidFill>
              </a:rPr>
              <a:t>--Mooren’s </a:t>
            </a:r>
            <a:r>
              <a:rPr lang="en-US" sz="1200" dirty="0">
                <a:solidFill>
                  <a:srgbClr val="00FFFF"/>
                </a:solidFill>
              </a:rPr>
              <a:t>betrifft niemals die Sklera</a:t>
            </a:r>
          </a:p>
        </p:txBody>
      </p:sp>
    </p:spTree>
    <p:extLst>
      <p:ext uri="{BB962C8B-B14F-4D97-AF65-F5344CB8AC3E}">
        <p14:creationId xmlns:p14="http://schemas.microsoft.com/office/powerpoint/2010/main" val="277895625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70C18-9490-5038-27CA-4BD8D7ADAFAB}"/>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D990295C-1261-27DD-AA15-33BDF6D87C8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4ACDC371-728E-8055-D749-B8EB226E4DF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CF4996E0-D0BA-88A4-A2BD-71E710F39DF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E39F208D-8487-71FB-FE44-5B9056E5409F}"/>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2E10CDE7-E3D2-79CC-0988-4F087DC6A369}"/>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131</a:t>
            </a:fld>
            <a:endParaRPr lang="en-US" altLang="en-US" sz="1000"/>
          </a:p>
        </p:txBody>
      </p:sp>
      <p:sp>
        <p:nvSpPr>
          <p:cNvPr id="7" name="TextBox 6">
            <a:extLst>
              <a:ext uri="{FF2B5EF4-FFF2-40B4-BE49-F238E27FC236}">
                <a16:creationId xmlns:a16="http://schemas.microsoft.com/office/drawing/2014/main" id="{32E574B8-7CE0-714F-3F72-321A01413FD7}"/>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1D1A367F-8317-582E-A999-0C203738497A}"/>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CB6DEE2-3FDA-7601-538D-2218D75AE1BE}"/>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88534547-E01A-A7E9-4E7B-960FF2E6CB3C}"/>
              </a:ext>
            </a:extLst>
          </p:cNvPr>
          <p:cNvSpPr/>
          <p:nvPr/>
        </p:nvSpPr>
        <p:spPr>
          <a:xfrm>
            <a:off x="2384040" y="2435640"/>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D984A22-367F-2B6B-A4FD-7535E68A95B3}"/>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45098A52-0A89-B5B7-9029-D4AC43E6D4EA}"/>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E4220394-BF91-5911-F432-B0B18938A31B}"/>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5ACE306-B9A1-C9C1-0C5B-70D7D4FC0A95}"/>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96E0C7DE-BE15-4A10-F897-2D6DFB9BD2AD}"/>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dirty="0">
                <a:solidFill>
                  <a:schemeClr val="bg1">
                    <a:lumMod val="65000"/>
                  </a:schemeClr>
                </a:solidFill>
              </a:rPr>
              <a:t>--Periphere ulzerative Keratitis (PUK)</a:t>
            </a:r>
          </a:p>
          <a:p>
            <a:r>
              <a:rPr lang="en-US" sz="1200" b="1" dirty="0" err="1"/>
              <a:t>--Mooren</a:t>
            </a:r>
            <a:r>
              <a:rPr lang="en-US" sz="1200" b="1" dirty="0"/>
              <a:t>-Ulkus</a:t>
            </a:r>
          </a:p>
        </p:txBody>
      </p:sp>
      <p:sp>
        <p:nvSpPr>
          <p:cNvPr id="10" name="TextBox 9">
            <a:extLst>
              <a:ext uri="{FF2B5EF4-FFF2-40B4-BE49-F238E27FC236}">
                <a16:creationId xmlns:a16="http://schemas.microsoft.com/office/drawing/2014/main" id="{2C6970FD-632B-0F03-EE39-EB2B1A77C93B}"/>
              </a:ext>
            </a:extLst>
          </p:cNvPr>
          <p:cNvSpPr txBox="1"/>
          <p:nvPr/>
        </p:nvSpPr>
        <p:spPr>
          <a:xfrm>
            <a:off x="1751107" y="3950094"/>
            <a:ext cx="5620538" cy="1600438"/>
          </a:xfrm>
          <a:prstGeom prst="rect">
            <a:avLst/>
          </a:prstGeom>
          <a:solidFill>
            <a:srgbClr val="00FFFF"/>
          </a:solidFill>
        </p:spPr>
        <p:txBody>
          <a:bodyPr wrap="square" lIns="25400" tIns="12700" rIns="25400" bIns="12700" rtlCol="0">
            <a:spAutoFit/>
          </a:bodyPr>
          <a:lstStyle/>
          <a:p>
            <a:r>
              <a:rPr lang="en-US" sz="1200" i="1" dirty="0">
                <a:solidFill>
                  <a:srgbClr val="0000FF"/>
                </a:solidFill>
              </a:rPr>
              <a:t>Das Mooren-Ulkus ähnelt stark einer der anderen in dieser Differentialdiagnose genannten Erkrankungen – welcher?</a:t>
            </a:r>
          </a:p>
          <a:p>
            <a:r>
              <a:rPr lang="en-US" sz="1200" dirty="0">
                <a:solidFill>
                  <a:srgbClr val="0000FF"/>
                </a:solidFill>
              </a:rPr>
              <a:t>PUK</a:t>
            </a:r>
          </a:p>
          <a:p>
            <a:endParaRPr lang="en-US" sz="1400" dirty="0">
              <a:solidFill>
                <a:srgbClr val="0000FF"/>
              </a:solidFill>
            </a:endParaRPr>
          </a:p>
          <a:p>
            <a:r>
              <a:rPr lang="en-US" sz="1200" i="1" dirty="0" err="1">
                <a:solidFill>
                  <a:srgbClr val="0000FF"/>
                </a:solidFill>
              </a:rPr>
              <a:t>Mooren </a:t>
            </a:r>
            <a:r>
              <a:rPr lang="en-US" sz="1200" i="1" dirty="0">
                <a:solidFill>
                  <a:srgbClr val="0000FF"/>
                </a:solidFill>
              </a:rPr>
              <a:t>unterscheidet sich in zwei wesentlichen Punkten von der PUK – welche sind das?</a:t>
            </a:r>
          </a:p>
          <a:p>
            <a:r>
              <a:rPr lang="en-US" sz="1200" dirty="0" err="1">
                <a:solidFill>
                  <a:srgbClr val="0000FF"/>
                </a:solidFill>
              </a:rPr>
              <a:t>--Das Mooren-Ulkus </a:t>
            </a:r>
            <a:r>
              <a:rPr lang="en-US" sz="1200" dirty="0">
                <a:solidFill>
                  <a:srgbClr val="0000FF"/>
                </a:solidFill>
              </a:rPr>
              <a:t>ist …</a:t>
            </a:r>
            <a:r>
              <a:rPr lang="en-US" sz="1200" b="1" i="1" dirty="0">
                <a:solidFill>
                  <a:srgbClr val="0000FF"/>
                </a:solidFill>
              </a:rPr>
              <a:t>?</a:t>
            </a:r>
            <a:endParaRPr lang="en-US" sz="1400" dirty="0">
              <a:solidFill>
                <a:srgbClr val="0000FF"/>
              </a:solidFill>
            </a:endParaRPr>
          </a:p>
          <a:p>
            <a:r>
              <a:rPr lang="en-US" sz="1200" dirty="0">
                <a:solidFill>
                  <a:schemeClr val="bg1">
                    <a:lumMod val="65000"/>
                  </a:schemeClr>
                </a:solidFill>
              </a:rPr>
              <a:t>--</a:t>
            </a:r>
            <a:r>
              <a:rPr lang="en-US" sz="1200" b="1" i="1" dirty="0">
                <a:solidFill>
                  <a:schemeClr val="bg1">
                    <a:lumMod val="65000"/>
                  </a:schemeClr>
                </a:solidFill>
              </a:rPr>
              <a:t>?</a:t>
            </a:r>
          </a:p>
        </p:txBody>
      </p:sp>
    </p:spTree>
    <p:extLst>
      <p:ext uri="{BB962C8B-B14F-4D97-AF65-F5344CB8AC3E}">
        <p14:creationId xmlns:p14="http://schemas.microsoft.com/office/powerpoint/2010/main" val="35383266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FF6B5-EEAA-6FA1-F3A9-806CEA1DBB71}"/>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A758B9A3-CC4A-A7A7-B57D-B2CAEFDEC74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7A042B9A-6547-3CA0-478E-494AF390B084}"/>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B6B4A529-D9BD-CBB9-2831-F5F12D9C688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13A3D545-F766-163E-812D-A527FB16F246}"/>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090E6E92-BF22-FE7C-AC7B-3760AA4A2D48}"/>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132</a:t>
            </a:fld>
            <a:endParaRPr lang="en-US" altLang="en-US" sz="1000"/>
          </a:p>
        </p:txBody>
      </p:sp>
      <p:sp>
        <p:nvSpPr>
          <p:cNvPr id="7" name="TextBox 6">
            <a:extLst>
              <a:ext uri="{FF2B5EF4-FFF2-40B4-BE49-F238E27FC236}">
                <a16:creationId xmlns:a16="http://schemas.microsoft.com/office/drawing/2014/main" id="{7F5593A7-5C07-9538-2D2D-54FF7CA1EF0D}"/>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0CD8292C-D681-F675-251D-AE95B32D1062}"/>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6F52F44-0735-898B-9FAF-64B06F105A7A}"/>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9951D97D-C54B-355A-D311-8BBC9F2EC1A4}"/>
              </a:ext>
            </a:extLst>
          </p:cNvPr>
          <p:cNvSpPr/>
          <p:nvPr/>
        </p:nvSpPr>
        <p:spPr>
          <a:xfrm>
            <a:off x="2960593" y="2427262"/>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8488BAF-4410-BE13-C144-E95A0B473B6E}"/>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91F5CAD2-F9E0-562E-5383-579070E0B109}"/>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C88F24AA-95AE-64CA-A879-7FF2F94CAEAC}"/>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7E78A28-1E4A-C9DF-5A15-3AF5021ED159}"/>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23AEC9BB-703E-553B-1F4F-FB075C8872F5}"/>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dirty="0">
                <a:solidFill>
                  <a:schemeClr val="bg1">
                    <a:lumMod val="65000"/>
                  </a:schemeClr>
                </a:solidFill>
              </a:rPr>
              <a:t>--Periphere ulzerative Keratitis (PUK)</a:t>
            </a:r>
          </a:p>
          <a:p>
            <a:r>
              <a:rPr lang="en-US" sz="1200" b="1" dirty="0" err="1"/>
              <a:t>--Mooren</a:t>
            </a:r>
            <a:r>
              <a:rPr lang="en-US" sz="1200" b="1" dirty="0"/>
              <a:t>-Ulkus</a:t>
            </a:r>
          </a:p>
        </p:txBody>
      </p:sp>
      <p:sp>
        <p:nvSpPr>
          <p:cNvPr id="10" name="TextBox 9">
            <a:extLst>
              <a:ext uri="{FF2B5EF4-FFF2-40B4-BE49-F238E27FC236}">
                <a16:creationId xmlns:a16="http://schemas.microsoft.com/office/drawing/2014/main" id="{7509F832-6121-B61F-406D-28DAA866A2C5}"/>
              </a:ext>
            </a:extLst>
          </p:cNvPr>
          <p:cNvSpPr txBox="1"/>
          <p:nvPr/>
        </p:nvSpPr>
        <p:spPr>
          <a:xfrm>
            <a:off x="1751107" y="3950094"/>
            <a:ext cx="5620538" cy="1600438"/>
          </a:xfrm>
          <a:prstGeom prst="rect">
            <a:avLst/>
          </a:prstGeom>
          <a:solidFill>
            <a:srgbClr val="00FFFF"/>
          </a:solidFill>
        </p:spPr>
        <p:txBody>
          <a:bodyPr wrap="square" lIns="25400" tIns="12700" rIns="25400" bIns="12700" rtlCol="0">
            <a:spAutoFit/>
          </a:bodyPr>
          <a:lstStyle/>
          <a:p>
            <a:r>
              <a:rPr lang="en-US" sz="1200" i="1" dirty="0">
                <a:solidFill>
                  <a:srgbClr val="0000FF"/>
                </a:solidFill>
              </a:rPr>
              <a:t>Das Mooren-Ulkus ähnelt stark einer der anderen in dieser Differentialdiagnose genannten Erkrankungen – welcher?</a:t>
            </a:r>
          </a:p>
          <a:p>
            <a:r>
              <a:rPr lang="en-US" sz="1200" dirty="0">
                <a:solidFill>
                  <a:srgbClr val="0000FF"/>
                </a:solidFill>
              </a:rPr>
              <a:t>PUK</a:t>
            </a:r>
          </a:p>
          <a:p>
            <a:endParaRPr lang="en-US" sz="1400" dirty="0">
              <a:solidFill>
                <a:srgbClr val="0000FF"/>
              </a:solidFill>
            </a:endParaRPr>
          </a:p>
          <a:p>
            <a:r>
              <a:rPr lang="en-US" sz="1200" i="1" dirty="0" err="1">
                <a:solidFill>
                  <a:srgbClr val="0000FF"/>
                </a:solidFill>
              </a:rPr>
              <a:t>Mooren </a:t>
            </a:r>
            <a:r>
              <a:rPr lang="en-US" sz="1200" i="1" dirty="0">
                <a:solidFill>
                  <a:srgbClr val="0000FF"/>
                </a:solidFill>
              </a:rPr>
              <a:t>unterscheidet sich in zwei wesentlichen Punkten von der PUK – welche sind das?</a:t>
            </a:r>
          </a:p>
          <a:p>
            <a:r>
              <a:rPr lang="en-US" sz="1200" dirty="0" err="1">
                <a:solidFill>
                  <a:srgbClr val="0000FF"/>
                </a:solidFill>
              </a:rPr>
              <a:t>--Das Mooren-Ulkus </a:t>
            </a:r>
            <a:r>
              <a:rPr lang="en-US" sz="1200" dirty="0">
                <a:solidFill>
                  <a:srgbClr val="0000FF"/>
                </a:solidFill>
              </a:rPr>
              <a:t>ist…idiopathisch</a:t>
            </a:r>
          </a:p>
          <a:p>
            <a:r>
              <a:rPr lang="en-US" sz="1200" dirty="0">
                <a:solidFill>
                  <a:schemeClr val="bg1">
                    <a:lumMod val="65000"/>
                  </a:schemeClr>
                </a:solidFill>
              </a:rPr>
              <a:t>--</a:t>
            </a:r>
            <a:r>
              <a:rPr lang="en-US" sz="1200" b="1" i="1" dirty="0">
                <a:solidFill>
                  <a:schemeClr val="bg1">
                    <a:lumMod val="65000"/>
                  </a:schemeClr>
                </a:solidFill>
              </a:rPr>
              <a:t>?</a:t>
            </a:r>
          </a:p>
        </p:txBody>
      </p:sp>
    </p:spTree>
    <p:extLst>
      <p:ext uri="{BB962C8B-B14F-4D97-AF65-F5344CB8AC3E}">
        <p14:creationId xmlns:p14="http://schemas.microsoft.com/office/powerpoint/2010/main" val="416686472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BE0A4-2242-933E-E101-7F07717DF4E9}"/>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A62DB36C-862D-D742-2CFE-0944F139349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F1520108-5399-596E-C960-59940931165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A482C852-998F-1838-7363-DB4AD9B65CF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BB0DFC2C-36DE-44BA-4CFF-323F47597D34}"/>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29753E02-20CC-583B-AEDF-FA4ABB14528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133</a:t>
            </a:fld>
            <a:endParaRPr lang="en-US" altLang="en-US" sz="1000"/>
          </a:p>
        </p:txBody>
      </p:sp>
      <p:sp>
        <p:nvSpPr>
          <p:cNvPr id="7" name="TextBox 6">
            <a:extLst>
              <a:ext uri="{FF2B5EF4-FFF2-40B4-BE49-F238E27FC236}">
                <a16:creationId xmlns:a16="http://schemas.microsoft.com/office/drawing/2014/main" id="{90620048-632B-3974-D602-0172B4C0CDCD}"/>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173967F4-53CB-9EBA-B7A2-47221806303A}"/>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1E3D32B-A67B-7D62-CFD5-CD71E1DEE838}"/>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D8122D4E-8B8F-B2F3-A059-672318F0E5E4}"/>
              </a:ext>
            </a:extLst>
          </p:cNvPr>
          <p:cNvSpPr/>
          <p:nvPr/>
        </p:nvSpPr>
        <p:spPr>
          <a:xfrm>
            <a:off x="2960593" y="2450664"/>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1AD7E05-5DC3-02A0-8CC9-DF46176A445F}"/>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3A1B1FAE-50BC-4CA6-185C-F860A5F4EC1F}"/>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B6EA0D03-3AFE-BA2A-7965-32492C6B9BDC}"/>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AA0B9B4-F827-DA25-750A-EBD92EE648EB}"/>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826FC3EA-3999-8BCB-E4DE-EE5D3CA482EE}"/>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dirty="0">
                <a:solidFill>
                  <a:schemeClr val="bg1">
                    <a:lumMod val="65000"/>
                  </a:schemeClr>
                </a:solidFill>
              </a:rPr>
              <a:t>--Periphere ulzerative Keratitis (PUK)</a:t>
            </a:r>
          </a:p>
          <a:p>
            <a:r>
              <a:rPr lang="en-US" sz="1200" b="1" dirty="0" err="1"/>
              <a:t>--Mooren</a:t>
            </a:r>
            <a:r>
              <a:rPr lang="en-US" sz="1200" b="1" dirty="0"/>
              <a:t>-Ulkus</a:t>
            </a:r>
          </a:p>
        </p:txBody>
      </p:sp>
      <p:sp>
        <p:nvSpPr>
          <p:cNvPr id="10" name="TextBox 9">
            <a:extLst>
              <a:ext uri="{FF2B5EF4-FFF2-40B4-BE49-F238E27FC236}">
                <a16:creationId xmlns:a16="http://schemas.microsoft.com/office/drawing/2014/main" id="{ABEEA822-DBF1-36F6-B585-F202AADB4C40}"/>
              </a:ext>
            </a:extLst>
          </p:cNvPr>
          <p:cNvSpPr txBox="1"/>
          <p:nvPr/>
        </p:nvSpPr>
        <p:spPr>
          <a:xfrm>
            <a:off x="1751107" y="3950094"/>
            <a:ext cx="5620538" cy="1600438"/>
          </a:xfrm>
          <a:prstGeom prst="rect">
            <a:avLst/>
          </a:prstGeom>
          <a:solidFill>
            <a:srgbClr val="00FFFF"/>
          </a:solidFill>
        </p:spPr>
        <p:txBody>
          <a:bodyPr wrap="square" lIns="25400" tIns="12700" rIns="25400" bIns="12700" rtlCol="0">
            <a:spAutoFit/>
          </a:bodyPr>
          <a:lstStyle/>
          <a:p>
            <a:r>
              <a:rPr lang="en-US" sz="1200" i="1" dirty="0">
                <a:solidFill>
                  <a:srgbClr val="0000FF"/>
                </a:solidFill>
              </a:rPr>
              <a:t>Das Mooren-Ulkus ähnelt stark einer der anderen in dieser Differentialdiagnose genannten Erkrankungen – welcher?</a:t>
            </a:r>
          </a:p>
          <a:p>
            <a:r>
              <a:rPr lang="en-US" sz="1200" dirty="0">
                <a:solidFill>
                  <a:srgbClr val="0000FF"/>
                </a:solidFill>
              </a:rPr>
              <a:t>PUK</a:t>
            </a:r>
          </a:p>
          <a:p>
            <a:endParaRPr lang="en-US" sz="1400" dirty="0">
              <a:solidFill>
                <a:srgbClr val="0000FF"/>
              </a:solidFill>
            </a:endParaRPr>
          </a:p>
          <a:p>
            <a:r>
              <a:rPr lang="en-US" sz="1200" i="1" dirty="0" err="1">
                <a:solidFill>
                  <a:srgbClr val="0000FF"/>
                </a:solidFill>
              </a:rPr>
              <a:t>Mooren </a:t>
            </a:r>
            <a:r>
              <a:rPr lang="en-US" sz="1200" i="1" dirty="0">
                <a:solidFill>
                  <a:srgbClr val="0000FF"/>
                </a:solidFill>
              </a:rPr>
              <a:t>unterscheidet sich in zwei wesentlichen Punkten von der PUK – welche sind das?</a:t>
            </a:r>
          </a:p>
          <a:p>
            <a:r>
              <a:rPr lang="en-US" sz="1200" dirty="0" err="1">
                <a:solidFill>
                  <a:srgbClr val="0000FF"/>
                </a:solidFill>
              </a:rPr>
              <a:t>--Das Mooren-Ulkus ist … </a:t>
            </a:r>
            <a:r>
              <a:rPr lang="en-US" sz="1200" dirty="0">
                <a:solidFill>
                  <a:srgbClr val="0000FF"/>
                </a:solidFill>
              </a:rPr>
              <a:t>idiopathisch</a:t>
            </a:r>
          </a:p>
          <a:p>
            <a:r>
              <a:rPr lang="en-US" sz="1200" dirty="0" err="1">
                <a:solidFill>
                  <a:srgbClr val="0000FF"/>
                </a:solidFill>
              </a:rPr>
              <a:t>--Mooren-Ulkus </a:t>
            </a:r>
            <a:r>
              <a:rPr lang="en-US" sz="1200" dirty="0">
                <a:solidFill>
                  <a:srgbClr val="0000FF"/>
                </a:solidFill>
              </a:rPr>
              <a:t>betrifft niemals die…</a:t>
            </a:r>
            <a:r>
              <a:rPr lang="en-US" sz="1200" b="1" i="1" dirty="0">
                <a:solidFill>
                  <a:srgbClr val="0000FF"/>
                </a:solidFill>
              </a:rPr>
              <a:t>?</a:t>
            </a:r>
          </a:p>
        </p:txBody>
      </p:sp>
    </p:spTree>
    <p:extLst>
      <p:ext uri="{BB962C8B-B14F-4D97-AF65-F5344CB8AC3E}">
        <p14:creationId xmlns:p14="http://schemas.microsoft.com/office/powerpoint/2010/main" val="49141223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504D7-EA33-ED88-3226-F38A41F514F8}"/>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5DEC60AD-83A4-7E7A-E3A3-B3B421D222F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2665BA5E-809A-55DF-0E6D-9C1C391373C8}"/>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D8166150-91F1-7691-02F8-8A1F284733C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9F5D058E-FFA0-83AF-3944-61AD1CECBF9F}"/>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5F935CF3-8502-CA70-EDEA-FF1ED2F01A6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134</a:t>
            </a:fld>
            <a:endParaRPr lang="en-US" altLang="en-US" sz="1000"/>
          </a:p>
        </p:txBody>
      </p:sp>
      <p:sp>
        <p:nvSpPr>
          <p:cNvPr id="7" name="TextBox 6">
            <a:extLst>
              <a:ext uri="{FF2B5EF4-FFF2-40B4-BE49-F238E27FC236}">
                <a16:creationId xmlns:a16="http://schemas.microsoft.com/office/drawing/2014/main" id="{31FCB172-4283-C92C-2423-62DDB6B8EDF5}"/>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D7110832-4777-0BE3-5104-1A33CECCF659}"/>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500D816-9414-7374-2CC3-487AD6EF9B1B}"/>
              </a:ext>
            </a:extLst>
          </p:cNvPr>
          <p:cNvSpPr txBox="1"/>
          <p:nvPr/>
        </p:nvSpPr>
        <p:spPr>
          <a:xfrm>
            <a:off x="2469775" y="2076651"/>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6B5ACE57-769A-1797-352C-6E80A5798EEE}"/>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9560B4C-28FD-612E-43E0-2B75CC14AD5F}"/>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Ulkus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8A89A3FA-9FA3-6A26-400D-C0AF4D54D8DD}"/>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Anaphylaxie</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5816FB40-BFFB-B0C7-1027-8D8E287ADAB0}"/>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C7338A6-C766-6C93-0A83-9FB8CD244654}"/>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zwischen ihnen und dem Limbus. Die Läsionen können sich in Umfangsrichtung ausbreiten, wobei sie kaum dazu neigen, zentral oder peripher zu wachsen. Sie können miteinander verschmelzen. </a:t>
            </a:r>
            <a:endParaRPr lang="en-US" sz="1400" dirty="0">
              <a:solidFill>
                <a:schemeClr val="bg1">
                  <a:lumMod val="75000"/>
                </a:schemeClr>
              </a:solidFill>
              <a:latin typeface="+mn-lt"/>
            </a:endParaRPr>
          </a:p>
        </p:txBody>
      </p:sp>
      <p:sp>
        <p:nvSpPr>
          <p:cNvPr id="9" name="TextBox 8">
            <a:extLst>
              <a:ext uri="{FF2B5EF4-FFF2-40B4-BE49-F238E27FC236}">
                <a16:creationId xmlns:a16="http://schemas.microsoft.com/office/drawing/2014/main" id="{C776A465-8E3F-2961-39F7-81DE67A38D7C}"/>
              </a:ext>
            </a:extLst>
          </p:cNvPr>
          <p:cNvSpPr txBox="1"/>
          <p:nvPr/>
        </p:nvSpPr>
        <p:spPr>
          <a:xfrm>
            <a:off x="154735" y="3036943"/>
            <a:ext cx="5522165" cy="1384995"/>
          </a:xfrm>
          <a:prstGeom prst="rect">
            <a:avLst/>
          </a:prstGeom>
          <a:solidFill>
            <a:srgbClr val="99FF99"/>
          </a:solidFill>
        </p:spPr>
        <p:txBody>
          <a:bodyPr wrap="square" lIns="25400" tIns="12700" rIns="25400" bIns="12700" rtlCol="0">
            <a:spAutoFit/>
          </a:bodyPr>
          <a:lstStyle/>
          <a:p>
            <a:r>
              <a:rPr lang="en-US" sz="1200" i="1" dirty="0">
                <a:solidFill>
                  <a:schemeClr val="bg1">
                    <a:lumMod val="65000"/>
                  </a:schemeClr>
                </a:solidFill>
              </a:rPr>
              <a:t>Wenn eine marginale Keratitis vorliegt, müssen vier Erkrankungen (außer der staphylokokkenbedingten marginalen Keratitis) in Betracht gezogen werden. Welche sind das? </a:t>
            </a:r>
          </a:p>
          <a:p>
            <a:r>
              <a:rPr lang="en-US" sz="1200" dirty="0">
                <a:solidFill>
                  <a:schemeClr val="bg1">
                    <a:lumMod val="65000"/>
                  </a:schemeClr>
                </a:solidFill>
              </a:rPr>
              <a:t>--Bakterielles (infektiöses) Ulkus</a:t>
            </a:r>
          </a:p>
          <a:p>
            <a:r>
              <a:rPr lang="en-US" sz="1200" dirty="0">
                <a:solidFill>
                  <a:schemeClr val="bg1">
                    <a:lumMod val="65000"/>
                  </a:schemeClr>
                </a:solidFill>
              </a:rPr>
              <a:t>--Herpetische stromale Keratitis</a:t>
            </a:r>
          </a:p>
          <a:p>
            <a:r>
              <a:rPr lang="en-US" sz="1200" dirty="0">
                <a:solidFill>
                  <a:schemeClr val="bg1">
                    <a:lumMod val="65000"/>
                  </a:schemeClr>
                </a:solidFill>
              </a:rPr>
              <a:t>--Periphere ulzerative Keratitis (PUK)</a:t>
            </a:r>
          </a:p>
          <a:p>
            <a:r>
              <a:rPr lang="en-US" sz="1200" b="1" dirty="0" err="1"/>
              <a:t>--Mooren</a:t>
            </a:r>
            <a:r>
              <a:rPr lang="en-US" sz="1200" b="1" dirty="0"/>
              <a:t>-Ulkus</a:t>
            </a:r>
          </a:p>
        </p:txBody>
      </p:sp>
      <p:sp>
        <p:nvSpPr>
          <p:cNvPr id="10" name="TextBox 9">
            <a:extLst>
              <a:ext uri="{FF2B5EF4-FFF2-40B4-BE49-F238E27FC236}">
                <a16:creationId xmlns:a16="http://schemas.microsoft.com/office/drawing/2014/main" id="{CC79079F-B36E-2DC8-5149-C33C8B244139}"/>
              </a:ext>
            </a:extLst>
          </p:cNvPr>
          <p:cNvSpPr txBox="1"/>
          <p:nvPr/>
        </p:nvSpPr>
        <p:spPr>
          <a:xfrm>
            <a:off x="1751107" y="3950094"/>
            <a:ext cx="5620538" cy="1600438"/>
          </a:xfrm>
          <a:prstGeom prst="rect">
            <a:avLst/>
          </a:prstGeom>
          <a:solidFill>
            <a:srgbClr val="00FFFF"/>
          </a:solidFill>
        </p:spPr>
        <p:txBody>
          <a:bodyPr wrap="square" lIns="25400" tIns="12700" rIns="25400" bIns="12700" rtlCol="0">
            <a:spAutoFit/>
          </a:bodyPr>
          <a:lstStyle/>
          <a:p>
            <a:r>
              <a:rPr lang="en-US" sz="1200" i="1" dirty="0">
                <a:solidFill>
                  <a:srgbClr val="0000FF"/>
                </a:solidFill>
              </a:rPr>
              <a:t>Das Mooren-Ulkus ähnelt stark einer der anderen in dieser Differentialdiagnose genannten Erkrankungen – welcher?</a:t>
            </a:r>
          </a:p>
          <a:p>
            <a:r>
              <a:rPr lang="en-US" sz="1200" dirty="0">
                <a:solidFill>
                  <a:srgbClr val="0000FF"/>
                </a:solidFill>
              </a:rPr>
              <a:t>PUK</a:t>
            </a:r>
          </a:p>
          <a:p>
            <a:endParaRPr lang="en-US" sz="1400" dirty="0">
              <a:solidFill>
                <a:srgbClr val="0000FF"/>
              </a:solidFill>
            </a:endParaRPr>
          </a:p>
          <a:p>
            <a:r>
              <a:rPr lang="en-US" sz="1200" i="1" dirty="0" err="1">
                <a:solidFill>
                  <a:srgbClr val="0000FF"/>
                </a:solidFill>
              </a:rPr>
              <a:t>Mooren </a:t>
            </a:r>
            <a:r>
              <a:rPr lang="en-US" sz="1200" i="1" dirty="0">
                <a:solidFill>
                  <a:srgbClr val="0000FF"/>
                </a:solidFill>
              </a:rPr>
              <a:t>unterscheidet sich in zwei wesentlichen Punkten von der PUK – welche sind das?</a:t>
            </a:r>
          </a:p>
          <a:p>
            <a:r>
              <a:rPr lang="en-US" sz="1200" dirty="0" err="1">
                <a:solidFill>
                  <a:srgbClr val="0000FF"/>
                </a:solidFill>
              </a:rPr>
              <a:t>--Das Mooren-Ulkus ist … </a:t>
            </a:r>
            <a:r>
              <a:rPr lang="en-US" sz="1200" dirty="0">
                <a:solidFill>
                  <a:srgbClr val="0000FF"/>
                </a:solidFill>
              </a:rPr>
              <a:t>idiopathisch</a:t>
            </a:r>
          </a:p>
          <a:p>
            <a:r>
              <a:rPr lang="en-US" sz="1200" dirty="0" err="1">
                <a:solidFill>
                  <a:srgbClr val="0000FF"/>
                </a:solidFill>
              </a:rPr>
              <a:t>--Mooren-Ulkus </a:t>
            </a:r>
            <a:r>
              <a:rPr lang="en-US" sz="1200" dirty="0">
                <a:solidFill>
                  <a:srgbClr val="0000FF"/>
                </a:solidFill>
              </a:rPr>
              <a:t>betrifft niemals die…Sklera</a:t>
            </a:r>
          </a:p>
        </p:txBody>
      </p:sp>
    </p:spTree>
    <p:extLst>
      <p:ext uri="{BB962C8B-B14F-4D97-AF65-F5344CB8AC3E}">
        <p14:creationId xmlns:p14="http://schemas.microsoft.com/office/powerpoint/2010/main" val="115865608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B8635-DB17-4AFC-B601-C15A6142FC7B}"/>
              </a:ext>
            </a:extLst>
          </p:cNvPr>
          <p:cNvSpPr>
            <a:spLocks noGrp="1"/>
          </p:cNvSpPr>
          <p:nvPr>
            <p:ph type="sldNum" sz="quarter" idx="12"/>
          </p:nvPr>
        </p:nvSpPr>
        <p:spPr/>
        <p:txBody>
          <a:bodyPr wrap="square" lIns="25400" tIns="12700" rIns="25400" bIns="12700"/>
          <a:lstStyle/>
          <a:p>
            <a:pPr>
              <a:defRPr/>
            </a:pPr>
            <a:fld id="{CEC7EAA0-63E1-4591-B2FA-3AF5449DF5B7}" type="slidenum">
              <a:rPr lang="en-US" altLang="en-US" smtClean="0"/>
              <a:t>135</a:t>
            </a:fld>
            <a:endParaRPr lang="en-US" altLang="en-US"/>
          </a:p>
        </p:txBody>
      </p:sp>
      <p:sp>
        <p:nvSpPr>
          <p:cNvPr id="8" name="TextBox 7">
            <a:extLst>
              <a:ext uri="{FF2B5EF4-FFF2-40B4-BE49-F238E27FC236}">
                <a16:creationId xmlns:a16="http://schemas.microsoft.com/office/drawing/2014/main" id="{5CFD3978-18E5-42FE-B9D0-4DB72D3A1DEE}"/>
              </a:ext>
            </a:extLst>
          </p:cNvPr>
          <p:cNvSpPr txBox="1"/>
          <p:nvPr/>
        </p:nvSpPr>
        <p:spPr>
          <a:xfrm>
            <a:off x="1987499" y="6031468"/>
            <a:ext cx="5169044" cy="369332"/>
          </a:xfrm>
          <a:prstGeom prst="rect">
            <a:avLst/>
          </a:prstGeom>
          <a:noFill/>
        </p:spPr>
        <p:txBody>
          <a:bodyPr wrap="square" lIns="25400" tIns="12700" rIns="25400" bIns="12700" rtlCol="0">
            <a:spAutoFit/>
          </a:bodyPr>
          <a:lstStyle/>
          <a:p>
            <a:pPr algn="ctr"/>
            <a:r>
              <a:rPr lang="en-US" sz="1200" dirty="0" err="1"/>
              <a:t>Mooren</a:t>
            </a:r>
            <a:r>
              <a:rPr lang="en-US" sz="1200" dirty="0"/>
              <a:t>-Ulkus: Beachten Sie die unauffällige, nicht betroffene Sklera</a:t>
            </a:r>
          </a:p>
        </p:txBody>
      </p:sp>
      <p:pic>
        <p:nvPicPr>
          <p:cNvPr id="6" name="Picture 5">
            <a:extLst>
              <a:ext uri="{FF2B5EF4-FFF2-40B4-BE49-F238E27FC236}">
                <a16:creationId xmlns:a16="http://schemas.microsoft.com/office/drawing/2014/main" id="{4DFF0B5F-DDE5-4480-BF40-A305AF0B78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0243" y="1503587"/>
            <a:ext cx="5262563" cy="3850826"/>
          </a:xfrm>
          <a:prstGeom prst="rect">
            <a:avLst/>
          </a:prstGeom>
        </p:spPr>
      </p:pic>
      <p:sp>
        <p:nvSpPr>
          <p:cNvPr id="3" name="Text Box 4">
            <a:extLst>
              <a:ext uri="{FF2B5EF4-FFF2-40B4-BE49-F238E27FC236}">
                <a16:creationId xmlns:a16="http://schemas.microsoft.com/office/drawing/2014/main" id="{3D26D9B8-AE90-587D-BCE8-44B571683E8B}"/>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Tree>
    <p:extLst>
      <p:ext uri="{BB962C8B-B14F-4D97-AF65-F5344CB8AC3E}">
        <p14:creationId xmlns:p14="http://schemas.microsoft.com/office/powerpoint/2010/main" val="57101063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854F91E-205E-4048-BE38-1EB829433941}"/>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9219" name="Rectangle 3">
            <a:extLst>
              <a:ext uri="{FF2B5EF4-FFF2-40B4-BE49-F238E27FC236}">
                <a16:creationId xmlns:a16="http://schemas.microsoft.com/office/drawing/2014/main" id="{EA0021B5-38E5-4840-92DE-0DE45070E648}"/>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Vorwiegend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a:t>
            </a:r>
            <a:endParaRPr lang="en-US" altLang="en-US" sz="1500">
              <a:solidFill>
                <a:srgbClr val="0000FF"/>
              </a:solidFill>
            </a:endParaRPr>
          </a:p>
        </p:txBody>
      </p:sp>
      <p:sp>
        <p:nvSpPr>
          <p:cNvPr id="9220" name="Text Box 4">
            <a:extLst>
              <a:ext uri="{FF2B5EF4-FFF2-40B4-BE49-F238E27FC236}">
                <a16:creationId xmlns:a16="http://schemas.microsoft.com/office/drawing/2014/main" id="{C88851E6-765C-4C32-BBBC-48EEFA6E6EF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9221" name="Slide Number Placeholder 1">
            <a:extLst>
              <a:ext uri="{FF2B5EF4-FFF2-40B4-BE49-F238E27FC236}">
                <a16:creationId xmlns:a16="http://schemas.microsoft.com/office/drawing/2014/main" id="{05025EA0-CD0C-4434-97D4-E0688C64B98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DA3A59E-74AA-4ECF-BB76-587489ECDC6C}" type="slidenum">
              <a:rPr lang="en-US" altLang="en-US" sz="1000"/>
              <a:t>136</a:t>
            </a:fld>
            <a:endParaRPr lang="en-US" altLang="en-US" sz="100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335337D-68D6-4497-9613-7BD40437549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10243" name="Rectangle 3">
            <a:extLst>
              <a:ext uri="{FF2B5EF4-FFF2-40B4-BE49-F238E27FC236}">
                <a16:creationId xmlns:a16="http://schemas.microsoft.com/office/drawing/2014/main" id="{F1C214B5-ACC2-43E8-BC1E-427D29A913C8}"/>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Primär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p:txBody>
      </p:sp>
      <p:sp>
        <p:nvSpPr>
          <p:cNvPr id="10244" name="Text Box 4">
            <a:extLst>
              <a:ext uri="{FF2B5EF4-FFF2-40B4-BE49-F238E27FC236}">
                <a16:creationId xmlns:a16="http://schemas.microsoft.com/office/drawing/2014/main" id="{5AB05982-41EF-4C8B-B200-265DF87498E5}"/>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0245" name="Slide Number Placeholder 1">
            <a:extLst>
              <a:ext uri="{FF2B5EF4-FFF2-40B4-BE49-F238E27FC236}">
                <a16:creationId xmlns:a16="http://schemas.microsoft.com/office/drawing/2014/main" id="{84E7D976-A256-4F08-AA25-0BACB204EC3A}"/>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822E532-F2CA-4156-AA7A-BFA89E391906}" type="slidenum">
              <a:rPr lang="en-US" altLang="en-US" sz="1000"/>
              <a:t>137</a:t>
            </a:fld>
            <a:endParaRPr lang="en-US" altLang="en-US" sz="100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122FB99C-B926-46BF-B7A6-1BAE726CC6C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11267" name="Rectangle 3">
            <a:extLst>
              <a:ext uri="{FF2B5EF4-FFF2-40B4-BE49-F238E27FC236}">
                <a16:creationId xmlns:a16="http://schemas.microsoft.com/office/drawing/2014/main" id="{C06CD4E1-B118-4A76-9DD9-B634D4D6CA7D}"/>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Vorwiegend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a:p>
            <a:pPr eaLnBrk="1" hangingPunct="1">
              <a:lnSpc>
                <a:spcPct val="85000"/>
              </a:lnSpc>
            </a:pPr>
            <a:r>
              <a:rPr lang="en-US" altLang="en-US" sz="1200"/>
              <a:t>Gekennzeichnet durch übermäßige Talgsekretion:</a:t>
            </a:r>
            <a:endParaRPr lang="en-US" altLang="en-US" sz="1500">
              <a:solidFill>
                <a:srgbClr val="0000FF"/>
              </a:solidFill>
            </a:endParaRPr>
          </a:p>
        </p:txBody>
      </p:sp>
      <p:sp>
        <p:nvSpPr>
          <p:cNvPr id="11268" name="Text Box 4">
            <a:extLst>
              <a:ext uri="{FF2B5EF4-FFF2-40B4-BE49-F238E27FC236}">
                <a16:creationId xmlns:a16="http://schemas.microsoft.com/office/drawing/2014/main" id="{FE8232E9-FD15-4D48-8B64-A5A443490C7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1269" name="Slide Number Placeholder 1">
            <a:extLst>
              <a:ext uri="{FF2B5EF4-FFF2-40B4-BE49-F238E27FC236}">
                <a16:creationId xmlns:a16="http://schemas.microsoft.com/office/drawing/2014/main" id="{55BF645C-12A4-44B1-96B4-31BB99897E2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4F460DD-520E-4006-BBBF-A9FB4D401A47}" type="slidenum">
              <a:rPr lang="en-US" altLang="en-US" sz="1000"/>
              <a:t>138</a:t>
            </a:fld>
            <a:endParaRPr lang="en-US" altLang="en-US" sz="100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F5F1BA9B-4180-41D2-96A1-E6DAA9755B5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12291" name="Rectangle 3">
            <a:extLst>
              <a:ext uri="{FF2B5EF4-FFF2-40B4-BE49-F238E27FC236}">
                <a16:creationId xmlns:a16="http://schemas.microsoft.com/office/drawing/2014/main" id="{99E27041-CB47-4D45-8F98-B42A75A82062}"/>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Primär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a:p>
            <a:pPr eaLnBrk="1" hangingPunct="1">
              <a:lnSpc>
                <a:spcPct val="85000"/>
              </a:lnSpc>
            </a:pPr>
            <a:r>
              <a:rPr lang="en-US" altLang="en-US" sz="1200"/>
              <a:t>Gekennzeichnet durch übermäßige Talgsekretion: </a:t>
            </a:r>
            <a:r>
              <a:rPr lang="en-US" altLang="en-US" sz="1200">
                <a:solidFill>
                  <a:srgbClr val="0000FF"/>
                </a:solidFill>
              </a:rPr>
              <a:t>Rosazea</a:t>
            </a:r>
          </a:p>
        </p:txBody>
      </p:sp>
      <p:sp>
        <p:nvSpPr>
          <p:cNvPr id="12292" name="Text Box 4">
            <a:extLst>
              <a:ext uri="{FF2B5EF4-FFF2-40B4-BE49-F238E27FC236}">
                <a16:creationId xmlns:a16="http://schemas.microsoft.com/office/drawing/2014/main" id="{5F0455AB-6B89-41B0-98B7-16E11A5118D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2293" name="Slide Number Placeholder 1">
            <a:extLst>
              <a:ext uri="{FF2B5EF4-FFF2-40B4-BE49-F238E27FC236}">
                <a16:creationId xmlns:a16="http://schemas.microsoft.com/office/drawing/2014/main" id="{C90910FE-6A24-46C9-93D8-6D09F4EB85B0}"/>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CCB9DE-3B8A-4C25-85B0-81736E5E8303}" type="slidenum">
              <a:rPr lang="en-US" altLang="en-US" sz="1000"/>
              <a:t>139</a:t>
            </a:fld>
            <a:endParaRPr lang="en-US" altLang="en-US" sz="1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F2AC0-F801-51F4-8F55-9C8048AF9450}"/>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9EA7D062-B5DB-02BD-5CF8-A869ED0B17A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7171" name="Rectangle 3">
            <a:extLst>
              <a:ext uri="{FF2B5EF4-FFF2-40B4-BE49-F238E27FC236}">
                <a16:creationId xmlns:a16="http://schemas.microsoft.com/office/drawing/2014/main" id="{76AFD435-242C-D364-4136-9E44CF65D58C}"/>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t>
            </a:r>
            <a:r>
              <a:rPr lang="en-US" altLang="en-US" sz="1200" b="1" i="1" dirty="0"/>
              <a:t>anteriore </a:t>
            </a:r>
            <a:r>
              <a:rPr lang="en-US" altLang="en-US" sz="1200" b="1" dirty="0"/>
              <a:t>Blepharitis</a:t>
            </a:r>
            <a:r>
              <a:rPr lang="en-US" altLang="en-US" sz="1200" dirty="0">
                <a:solidFill>
                  <a:schemeClr val="bg1">
                    <a:lumMod val="75000"/>
                  </a:schemeClr>
                </a:solidFill>
              </a:rPr>
              <a:t>: Staphylokokken; seborrhoisch</a:t>
            </a:r>
          </a:p>
          <a:p>
            <a:pPr eaLnBrk="1" hangingPunct="1">
              <a:lnSpc>
                <a:spcPct val="85000"/>
              </a:lnSpc>
            </a:pPr>
            <a:r>
              <a:rPr lang="en-US" altLang="en-US" sz="1200" dirty="0">
                <a:solidFill>
                  <a:schemeClr val="bg1">
                    <a:lumMod val="75000"/>
                  </a:schemeClr>
                </a:solidFill>
              </a:rPr>
              <a:t>Vorwiegend </a:t>
            </a:r>
            <a:r>
              <a:rPr lang="en-US" altLang="en-US" sz="1200" b="1" i="1" dirty="0"/>
              <a:t>posteriore </a:t>
            </a:r>
            <a:r>
              <a:rPr lang="en-US" altLang="en-US" sz="1200" b="1" dirty="0"/>
              <a:t>Blepharitis</a:t>
            </a:r>
            <a:r>
              <a:rPr lang="en-US" altLang="en-US" sz="1200" dirty="0">
                <a:solidFill>
                  <a:schemeClr val="bg1">
                    <a:lumMod val="75000"/>
                  </a:schemeClr>
                </a:solidFill>
              </a:rPr>
              <a:t>: MGD; Rosazea</a:t>
            </a:r>
          </a:p>
        </p:txBody>
      </p:sp>
      <p:sp>
        <p:nvSpPr>
          <p:cNvPr id="7172" name="Text Box 4">
            <a:extLst>
              <a:ext uri="{FF2B5EF4-FFF2-40B4-BE49-F238E27FC236}">
                <a16:creationId xmlns:a16="http://schemas.microsoft.com/office/drawing/2014/main" id="{1A108C25-505A-A994-D1B6-4913A5A939E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7173" name="TextBox 5">
            <a:extLst>
              <a:ext uri="{FF2B5EF4-FFF2-40B4-BE49-F238E27FC236}">
                <a16:creationId xmlns:a16="http://schemas.microsoft.com/office/drawing/2014/main" id="{7DBEF229-EA11-416D-EC77-BF69B58C8A47}"/>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7174" name="Slide Number Placeholder 1">
            <a:extLst>
              <a:ext uri="{FF2B5EF4-FFF2-40B4-BE49-F238E27FC236}">
                <a16:creationId xmlns:a16="http://schemas.microsoft.com/office/drawing/2014/main" id="{E7138C36-C3E5-84C5-A4DE-1EFC0075BE0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9C4527-26F0-4418-B0B5-028B9962B779}" type="slidenum">
              <a:rPr lang="en-US" altLang="en-US" sz="1000"/>
              <a:t>14</a:t>
            </a:fld>
            <a:endParaRPr lang="en-US" altLang="en-US" sz="1000"/>
          </a:p>
        </p:txBody>
      </p:sp>
      <p:sp>
        <p:nvSpPr>
          <p:cNvPr id="2" name="Oval 1">
            <a:extLst>
              <a:ext uri="{FF2B5EF4-FFF2-40B4-BE49-F238E27FC236}">
                <a16:creationId xmlns:a16="http://schemas.microsoft.com/office/drawing/2014/main" id="{5F4EBDD5-F3F5-7C90-58D1-152DAE604101}"/>
              </a:ext>
            </a:extLst>
          </p:cNvPr>
          <p:cNvSpPr/>
          <p:nvPr/>
        </p:nvSpPr>
        <p:spPr>
          <a:xfrm>
            <a:off x="1371600" y="1023938"/>
            <a:ext cx="2438400" cy="9572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4237AF1-4577-FFEC-0BCD-E732E3F13979}"/>
              </a:ext>
            </a:extLst>
          </p:cNvPr>
          <p:cNvSpPr txBox="1"/>
          <p:nvPr/>
        </p:nvSpPr>
        <p:spPr>
          <a:xfrm>
            <a:off x="3683983" y="2926049"/>
            <a:ext cx="3417923" cy="738664"/>
          </a:xfrm>
          <a:prstGeom prst="rect">
            <a:avLst/>
          </a:prstGeom>
          <a:noFill/>
        </p:spPr>
        <p:txBody>
          <a:bodyPr wrap="square" lIns="25400" tIns="12700" rIns="25400" bIns="12700" rtlCol="0">
            <a:spAutoFit/>
          </a:bodyPr>
          <a:lstStyle/>
          <a:p>
            <a:r>
              <a:rPr lang="en-US" sz="1200" i="1" dirty="0">
                <a:solidFill>
                  <a:srgbClr val="0000FF"/>
                </a:solidFill>
              </a:rPr>
              <a:t>Welche Strukturen sind bei… betroffen?</a:t>
            </a:r>
          </a:p>
          <a:p>
            <a:r>
              <a:rPr lang="en-US" sz="1200" i="1" dirty="0">
                <a:solidFill>
                  <a:srgbClr val="0000FF"/>
                </a:solidFill>
              </a:rPr>
              <a:t>der vorderen Blepharitis? </a:t>
            </a:r>
            <a:r>
              <a:rPr lang="en-US" sz="1200" dirty="0">
                <a:solidFill>
                  <a:srgbClr val="0000FF"/>
                </a:solidFill>
              </a:rPr>
              <a:t>Die Haut und die Wimpern</a:t>
            </a:r>
          </a:p>
          <a:p>
            <a:r>
              <a:rPr lang="en-US" sz="1200" i="1" dirty="0">
                <a:solidFill>
                  <a:srgbClr val="0000FF"/>
                </a:solidFill>
              </a:rPr>
              <a:t>Bei der hinteren Blepharitis? </a:t>
            </a:r>
            <a:endParaRPr lang="en-US" sz="1400" b="1" dirty="0">
              <a:solidFill>
                <a:srgbClr val="0000FF"/>
              </a:solidFill>
            </a:endParaRPr>
          </a:p>
        </p:txBody>
      </p:sp>
      <p:sp>
        <p:nvSpPr>
          <p:cNvPr id="5" name="TextBox 4">
            <a:extLst>
              <a:ext uri="{FF2B5EF4-FFF2-40B4-BE49-F238E27FC236}">
                <a16:creationId xmlns:a16="http://schemas.microsoft.com/office/drawing/2014/main" id="{9235BED5-22B7-F4A1-9425-97133C8EDD43}"/>
              </a:ext>
            </a:extLst>
          </p:cNvPr>
          <p:cNvSpPr txBox="1"/>
          <p:nvPr/>
        </p:nvSpPr>
        <p:spPr>
          <a:xfrm>
            <a:off x="1212088" y="2146012"/>
            <a:ext cx="6194324" cy="584775"/>
          </a:xfrm>
          <a:prstGeom prst="rect">
            <a:avLst/>
          </a:prstGeom>
          <a:noFill/>
        </p:spPr>
        <p:txBody>
          <a:bodyPr wrap="square" lIns="25400" tIns="12700" rIns="25400" bIns="12700" rtlCol="0">
            <a:spAutoFit/>
          </a:bodyPr>
          <a:lstStyle/>
          <a:p>
            <a:r>
              <a:rPr lang="en-US" sz="1200" i="1" dirty="0">
                <a:solidFill>
                  <a:schemeClr val="bg1">
                    <a:lumMod val="75000"/>
                  </a:schemeClr>
                </a:solidFill>
              </a:rPr>
              <a:t>Worauf beziehen sich in diesem Zusammenhang die Begriffe </a:t>
            </a:r>
            <a:r>
              <a:rPr lang="en-US" sz="1200" b="1" dirty="0">
                <a:solidFill>
                  <a:srgbClr val="0000FF"/>
                </a:solidFill>
              </a:rPr>
              <a:t>„anterior“ </a:t>
            </a:r>
            <a:r>
              <a:rPr lang="en-US" sz="1200" i="1" dirty="0">
                <a:solidFill>
                  <a:srgbClr val="0000FF"/>
                </a:solidFill>
              </a:rPr>
              <a:t>und </a:t>
            </a:r>
            <a:r>
              <a:rPr lang="en-US" sz="1200" b="1" dirty="0">
                <a:solidFill>
                  <a:srgbClr val="0000FF"/>
                </a:solidFill>
              </a:rPr>
              <a:t>„posterior“</a:t>
            </a:r>
            <a:r>
              <a:rPr lang="en-US" sz="1200" i="1" dirty="0">
                <a:solidFill>
                  <a:schemeClr val="bg1">
                    <a:lumMod val="75000"/>
                  </a:schemeClr>
                </a:solidFill>
              </a:rPr>
              <a:t>?</a:t>
            </a:r>
          </a:p>
          <a:p>
            <a:r>
              <a:rPr lang="en-US" sz="1200" dirty="0">
                <a:solidFill>
                  <a:schemeClr val="bg1">
                    <a:lumMod val="75000"/>
                  </a:schemeClr>
                </a:solidFill>
              </a:rPr>
              <a:t>Auf den primär betroffenen Abschnitt des Lidrandes</a:t>
            </a:r>
          </a:p>
        </p:txBody>
      </p:sp>
    </p:spTree>
    <p:extLst>
      <p:ext uri="{BB962C8B-B14F-4D97-AF65-F5344CB8AC3E}">
        <p14:creationId xmlns:p14="http://schemas.microsoft.com/office/powerpoint/2010/main" val="111354267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F5F1BA9B-4180-41D2-96A1-E6DAA9755B5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12291" name="Rectangle 3">
            <a:extLst>
              <a:ext uri="{FF2B5EF4-FFF2-40B4-BE49-F238E27FC236}">
                <a16:creationId xmlns:a16="http://schemas.microsoft.com/office/drawing/2014/main" id="{99E27041-CB47-4D45-8F98-B42A75A82062}"/>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Vorwiegend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p:txBody>
      </p:sp>
      <p:sp>
        <p:nvSpPr>
          <p:cNvPr id="12292" name="Text Box 4">
            <a:extLst>
              <a:ext uri="{FF2B5EF4-FFF2-40B4-BE49-F238E27FC236}">
                <a16:creationId xmlns:a16="http://schemas.microsoft.com/office/drawing/2014/main" id="{5F0455AB-6B89-41B0-98B7-16E11A5118D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2293" name="Slide Number Placeholder 1">
            <a:extLst>
              <a:ext uri="{FF2B5EF4-FFF2-40B4-BE49-F238E27FC236}">
                <a16:creationId xmlns:a16="http://schemas.microsoft.com/office/drawing/2014/main" id="{C90910FE-6A24-46C9-93D8-6D09F4EB85B0}"/>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CCB9DE-3B8A-4C25-85B0-81736E5E8303}" type="slidenum">
              <a:rPr lang="en-US" altLang="en-US" sz="1000"/>
              <a:t>140</a:t>
            </a:fld>
            <a:endParaRPr lang="en-US" altLang="en-US" sz="1000"/>
          </a:p>
        </p:txBody>
      </p:sp>
      <p:sp>
        <p:nvSpPr>
          <p:cNvPr id="3" name="TextBox 2">
            <a:extLst>
              <a:ext uri="{FF2B5EF4-FFF2-40B4-BE49-F238E27FC236}">
                <a16:creationId xmlns:a16="http://schemas.microsoft.com/office/drawing/2014/main" id="{A3D56529-6F87-4BAF-A36F-9C601D5F1282}"/>
              </a:ext>
            </a:extLst>
          </p:cNvPr>
          <p:cNvSpPr txBox="1"/>
          <p:nvPr/>
        </p:nvSpPr>
        <p:spPr>
          <a:xfrm>
            <a:off x="5260139" y="1930569"/>
            <a:ext cx="1944763" cy="338554"/>
          </a:xfrm>
          <a:prstGeom prst="rect">
            <a:avLst/>
          </a:prstGeom>
          <a:noFill/>
        </p:spPr>
        <p:txBody>
          <a:bodyPr wrap="square" lIns="25400" tIns="12700" rIns="25400" bIns="12700" rtlCol="0">
            <a:spAutoFit/>
          </a:bodyPr>
          <a:lstStyle/>
          <a:p>
            <a:r>
              <a:rPr lang="en-US" sz="1200" dirty="0">
                <a:solidFill>
                  <a:srgbClr val="0000FF"/>
                </a:solidFill>
                <a:latin typeface="Segoe Script" panose="020B0504020000000003" pitchFamily="34" charset="0"/>
              </a:rPr>
              <a:t>und seborrhoisch?</a:t>
            </a:r>
          </a:p>
        </p:txBody>
      </p:sp>
      <p:sp>
        <p:nvSpPr>
          <p:cNvPr id="4" name="TextBox 3">
            <a:extLst>
              <a:ext uri="{FF2B5EF4-FFF2-40B4-BE49-F238E27FC236}">
                <a16:creationId xmlns:a16="http://schemas.microsoft.com/office/drawing/2014/main" id="{B1AF5418-F590-441E-A7F7-32B19B61F22B}"/>
              </a:ext>
            </a:extLst>
          </p:cNvPr>
          <p:cNvSpPr txBox="1"/>
          <p:nvPr/>
        </p:nvSpPr>
        <p:spPr>
          <a:xfrm>
            <a:off x="4137021" y="2351782"/>
            <a:ext cx="4191000" cy="584775"/>
          </a:xfrm>
          <a:prstGeom prst="rect">
            <a:avLst/>
          </a:prstGeom>
          <a:noFill/>
        </p:spPr>
        <p:txBody>
          <a:bodyPr wrap="square" lIns="25400" tIns="12700" rIns="25400" bIns="12700" rtlCol="0">
            <a:spAutoFit/>
          </a:bodyPr>
          <a:lstStyle/>
          <a:p>
            <a:r>
              <a:rPr lang="en-US" sz="1200" i="1" dirty="0">
                <a:solidFill>
                  <a:srgbClr val="0000FF"/>
                </a:solidFill>
              </a:rPr>
              <a:t>Ist die </a:t>
            </a:r>
            <a:r>
              <a:rPr lang="en-US" sz="1200" b="1" i="1" dirty="0">
                <a:solidFill>
                  <a:srgbClr val="0000FF"/>
                </a:solidFill>
              </a:rPr>
              <a:t>seborrhoische </a:t>
            </a:r>
            <a:r>
              <a:rPr lang="en-US" sz="1200" i="1" dirty="0">
                <a:solidFill>
                  <a:srgbClr val="0000FF"/>
                </a:solidFill>
              </a:rPr>
              <a:t>Blepharitis nicht auch durch eine übermäßige Talgproduktion gekennzeichnet?</a:t>
            </a:r>
          </a:p>
        </p:txBody>
      </p:sp>
    </p:spTree>
    <p:extLst>
      <p:ext uri="{BB962C8B-B14F-4D97-AF65-F5344CB8AC3E}">
        <p14:creationId xmlns:p14="http://schemas.microsoft.com/office/powerpoint/2010/main" val="390793549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F5F1BA9B-4180-41D2-96A1-E6DAA9755B5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12291" name="Rectangle 3">
            <a:extLst>
              <a:ext uri="{FF2B5EF4-FFF2-40B4-BE49-F238E27FC236}">
                <a16:creationId xmlns:a16="http://schemas.microsoft.com/office/drawing/2014/main" id="{99E27041-CB47-4D45-8F98-B42A75A82062}"/>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Primär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p:txBody>
      </p:sp>
      <p:sp>
        <p:nvSpPr>
          <p:cNvPr id="12292" name="Text Box 4">
            <a:extLst>
              <a:ext uri="{FF2B5EF4-FFF2-40B4-BE49-F238E27FC236}">
                <a16:creationId xmlns:a16="http://schemas.microsoft.com/office/drawing/2014/main" id="{5F0455AB-6B89-41B0-98B7-16E11A5118D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2293" name="Slide Number Placeholder 1">
            <a:extLst>
              <a:ext uri="{FF2B5EF4-FFF2-40B4-BE49-F238E27FC236}">
                <a16:creationId xmlns:a16="http://schemas.microsoft.com/office/drawing/2014/main" id="{C90910FE-6A24-46C9-93D8-6D09F4EB85B0}"/>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CCB9DE-3B8A-4C25-85B0-81736E5E8303}" type="slidenum">
              <a:rPr lang="en-US" altLang="en-US" sz="1000"/>
              <a:t>141</a:t>
            </a:fld>
            <a:endParaRPr lang="en-US" altLang="en-US" sz="1000"/>
          </a:p>
        </p:txBody>
      </p:sp>
      <p:sp>
        <p:nvSpPr>
          <p:cNvPr id="4" name="TextBox 3">
            <a:extLst>
              <a:ext uri="{FF2B5EF4-FFF2-40B4-BE49-F238E27FC236}">
                <a16:creationId xmlns:a16="http://schemas.microsoft.com/office/drawing/2014/main" id="{B1AF5418-F590-441E-A7F7-32B19B61F22B}"/>
              </a:ext>
            </a:extLst>
          </p:cNvPr>
          <p:cNvSpPr txBox="1"/>
          <p:nvPr/>
        </p:nvSpPr>
        <p:spPr>
          <a:xfrm>
            <a:off x="4137021" y="2351782"/>
            <a:ext cx="4191000" cy="1077218"/>
          </a:xfrm>
          <a:prstGeom prst="rect">
            <a:avLst/>
          </a:prstGeom>
          <a:noFill/>
        </p:spPr>
        <p:txBody>
          <a:bodyPr wrap="square" lIns="25400" tIns="12700" rIns="25400" bIns="12700" rtlCol="0">
            <a:spAutoFit/>
          </a:bodyPr>
          <a:lstStyle/>
          <a:p>
            <a:r>
              <a:rPr lang="en-US" sz="1200" i="1" dirty="0">
                <a:solidFill>
                  <a:srgbClr val="0000FF"/>
                </a:solidFill>
              </a:rPr>
              <a:t>Ist die </a:t>
            </a:r>
            <a:r>
              <a:rPr lang="en-US" sz="1200" b="1" i="1" dirty="0">
                <a:solidFill>
                  <a:srgbClr val="0000FF"/>
                </a:solidFill>
              </a:rPr>
              <a:t>seborrhoische </a:t>
            </a:r>
            <a:r>
              <a:rPr lang="en-US" sz="1200" i="1" dirty="0">
                <a:solidFill>
                  <a:srgbClr val="0000FF"/>
                </a:solidFill>
              </a:rPr>
              <a:t>Blepharitis nicht sicherlich auch durch eine übermäßige Talgproduktion gekennzeichnet?</a:t>
            </a:r>
          </a:p>
          <a:p>
            <a:r>
              <a:rPr lang="en-US" sz="1200" dirty="0">
                <a:solidFill>
                  <a:srgbClr val="0000FF"/>
                </a:solidFill>
              </a:rPr>
              <a:t>Das könnte man meinen, aber nein. Wenn überhaupt, geht es um eine übermäßige Meibumproduktion</a:t>
            </a:r>
          </a:p>
        </p:txBody>
      </p:sp>
      <p:sp>
        <p:nvSpPr>
          <p:cNvPr id="8" name="TextBox 7">
            <a:extLst>
              <a:ext uri="{FF2B5EF4-FFF2-40B4-BE49-F238E27FC236}">
                <a16:creationId xmlns:a16="http://schemas.microsoft.com/office/drawing/2014/main" id="{A3D56529-6F87-4BAF-A36F-9C601D5F1282}"/>
              </a:ext>
            </a:extLst>
          </p:cNvPr>
          <p:cNvSpPr txBox="1"/>
          <p:nvPr/>
        </p:nvSpPr>
        <p:spPr>
          <a:xfrm>
            <a:off x="5260139" y="1930569"/>
            <a:ext cx="2430474" cy="338554"/>
          </a:xfrm>
          <a:prstGeom prst="rect">
            <a:avLst/>
          </a:prstGeom>
          <a:noFill/>
        </p:spPr>
        <p:txBody>
          <a:bodyPr wrap="square" lIns="25400" tIns="12700" rIns="25400" bIns="12700" rtlCol="0">
            <a:spAutoFit/>
          </a:bodyPr>
          <a:lstStyle/>
          <a:p>
            <a:r>
              <a:rPr lang="en-US" sz="1200" dirty="0">
                <a:solidFill>
                  <a:srgbClr val="0000FF"/>
                </a:solidFill>
                <a:latin typeface="Segoe Script" panose="020B0504020000000003" pitchFamily="34" charset="0"/>
              </a:rPr>
              <a:t>und seborrhoisch? </a:t>
            </a:r>
            <a:r>
              <a:rPr lang="en-US" sz="1200" b="1" dirty="0">
                <a:solidFill>
                  <a:srgbClr val="0000FF"/>
                </a:solidFill>
                <a:latin typeface="Segoe Script" panose="020B0504020000000003" pitchFamily="34" charset="0"/>
              </a:rPr>
              <a:t>NEIN!</a:t>
            </a:r>
          </a:p>
        </p:txBody>
      </p:sp>
    </p:spTree>
    <p:extLst>
      <p:ext uri="{BB962C8B-B14F-4D97-AF65-F5344CB8AC3E}">
        <p14:creationId xmlns:p14="http://schemas.microsoft.com/office/powerpoint/2010/main" val="200854945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200B5D0E-6053-4FE3-B49D-19D86927F75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13315" name="Rectangle 3">
            <a:extLst>
              <a:ext uri="{FF2B5EF4-FFF2-40B4-BE49-F238E27FC236}">
                <a16:creationId xmlns:a16="http://schemas.microsoft.com/office/drawing/2014/main" id="{41F32D89-B079-44E8-9901-9CFB3AAF6A05}"/>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Vorwiegend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a:p>
            <a:pPr eaLnBrk="1" hangingPunct="1">
              <a:lnSpc>
                <a:spcPct val="85000"/>
              </a:lnSpc>
            </a:pPr>
            <a:r>
              <a:rPr lang="en-US" altLang="en-US" sz="1200"/>
              <a:t>Gekennzeichnet durch übermäßige Talgsekretion: </a:t>
            </a:r>
            <a:r>
              <a:rPr lang="en-US" altLang="en-US" sz="1200">
                <a:solidFill>
                  <a:srgbClr val="0000FF"/>
                </a:solidFill>
              </a:rPr>
              <a:t>Rosazea</a:t>
            </a:r>
          </a:p>
          <a:p>
            <a:pPr eaLnBrk="1" hangingPunct="1">
              <a:lnSpc>
                <a:spcPct val="85000"/>
              </a:lnSpc>
            </a:pPr>
            <a:r>
              <a:rPr lang="en-US" altLang="en-US" sz="1200"/>
              <a:t>Behandeln Sie begleitende Erkrankungen der Kopfhaut:</a:t>
            </a:r>
            <a:endParaRPr lang="en-US" altLang="en-US" sz="1500">
              <a:solidFill>
                <a:srgbClr val="0000FF"/>
              </a:solidFill>
            </a:endParaRPr>
          </a:p>
        </p:txBody>
      </p:sp>
      <p:sp>
        <p:nvSpPr>
          <p:cNvPr id="13316" name="Text Box 4">
            <a:extLst>
              <a:ext uri="{FF2B5EF4-FFF2-40B4-BE49-F238E27FC236}">
                <a16:creationId xmlns:a16="http://schemas.microsoft.com/office/drawing/2014/main" id="{ADC6C6AB-1819-4BA7-89AE-0F81602ED0F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Erkrankung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3317" name="Slide Number Placeholder 1">
            <a:extLst>
              <a:ext uri="{FF2B5EF4-FFF2-40B4-BE49-F238E27FC236}">
                <a16:creationId xmlns:a16="http://schemas.microsoft.com/office/drawing/2014/main" id="{DB50EC90-403B-4BE9-98FD-7DBD8FF40E24}"/>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6743153-C36C-40FA-BEF8-79355BAF2E39}" type="slidenum">
              <a:rPr lang="en-US" altLang="en-US" sz="1000"/>
              <a:t>142</a:t>
            </a:fld>
            <a:endParaRPr lang="en-US" altLang="en-US" sz="100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559700E5-904A-4743-ADE4-90E8883B118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14339" name="Rectangle 3">
            <a:extLst>
              <a:ext uri="{FF2B5EF4-FFF2-40B4-BE49-F238E27FC236}">
                <a16:creationId xmlns:a16="http://schemas.microsoft.com/office/drawing/2014/main" id="{A10548BA-C085-416E-BB4E-A23AED501C15}"/>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Primär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a:p>
            <a:pPr eaLnBrk="1" hangingPunct="1">
              <a:lnSpc>
                <a:spcPct val="85000"/>
              </a:lnSpc>
            </a:pPr>
            <a:r>
              <a:rPr lang="en-US" altLang="en-US" sz="1200"/>
              <a:t>Gekennzeichnet durch übermäßige Talgsekretion: </a:t>
            </a:r>
            <a:r>
              <a:rPr lang="en-US" altLang="en-US" sz="1200">
                <a:solidFill>
                  <a:srgbClr val="0000FF"/>
                </a:solidFill>
              </a:rPr>
              <a:t>Rosazea</a:t>
            </a:r>
          </a:p>
          <a:p>
            <a:pPr eaLnBrk="1" hangingPunct="1">
              <a:lnSpc>
                <a:spcPct val="85000"/>
              </a:lnSpc>
            </a:pPr>
            <a:r>
              <a:rPr lang="en-US" altLang="en-US" sz="1200"/>
              <a:t>Begleitende Kopfhauterkrankung behandeln: </a:t>
            </a:r>
            <a:r>
              <a:rPr lang="en-US" altLang="en-US" sz="1200">
                <a:solidFill>
                  <a:srgbClr val="0000FF"/>
                </a:solidFill>
              </a:rPr>
              <a:t>seborrhoisch</a:t>
            </a:r>
          </a:p>
        </p:txBody>
      </p:sp>
      <p:sp>
        <p:nvSpPr>
          <p:cNvPr id="14340" name="Text Box 4">
            <a:extLst>
              <a:ext uri="{FF2B5EF4-FFF2-40B4-BE49-F238E27FC236}">
                <a16:creationId xmlns:a16="http://schemas.microsoft.com/office/drawing/2014/main" id="{1CC0B6D9-9070-4B9E-AAB3-3C074784357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4341" name="Slide Number Placeholder 1">
            <a:extLst>
              <a:ext uri="{FF2B5EF4-FFF2-40B4-BE49-F238E27FC236}">
                <a16:creationId xmlns:a16="http://schemas.microsoft.com/office/drawing/2014/main" id="{47885855-D4E2-4CE1-97DA-6B2B850985F8}"/>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30CE003-B289-4CBB-B4EB-63D4C80CD723}" type="slidenum">
              <a:rPr lang="en-US" altLang="en-US" sz="1000"/>
              <a:t>143</a:t>
            </a:fld>
            <a:endParaRPr lang="en-US" altLang="en-US" sz="100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2037664-0DE0-4CA5-B93E-BEDD7AAAC50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15363" name="Rectangle 3">
            <a:extLst>
              <a:ext uri="{FF2B5EF4-FFF2-40B4-BE49-F238E27FC236}">
                <a16:creationId xmlns:a16="http://schemas.microsoft.com/office/drawing/2014/main" id="{770989E9-C0DF-4FD2-9D9F-6D32E6D0116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Vorwiegend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a:p>
            <a:pPr eaLnBrk="1" hangingPunct="1">
              <a:lnSpc>
                <a:spcPct val="85000"/>
              </a:lnSpc>
            </a:pPr>
            <a:r>
              <a:rPr lang="en-US" altLang="en-US" sz="1200"/>
              <a:t>Gekennzeichnet durch übermäßige Talgsekretion: </a:t>
            </a:r>
            <a:r>
              <a:rPr lang="en-US" altLang="en-US" sz="1200">
                <a:solidFill>
                  <a:srgbClr val="0000FF"/>
                </a:solidFill>
              </a:rPr>
              <a:t>Rosazea</a:t>
            </a:r>
          </a:p>
          <a:p>
            <a:pPr eaLnBrk="1" hangingPunct="1">
              <a:lnSpc>
                <a:spcPct val="85000"/>
              </a:lnSpc>
            </a:pPr>
            <a:r>
              <a:rPr lang="en-US" altLang="en-US" sz="1200"/>
              <a:t>Begleitende Kopfhauterkrankung behandeln: </a:t>
            </a:r>
            <a:r>
              <a:rPr lang="en-US" altLang="en-US" sz="1200">
                <a:solidFill>
                  <a:srgbClr val="0000FF"/>
                </a:solidFill>
              </a:rPr>
              <a:t>seborrhoisch</a:t>
            </a:r>
          </a:p>
          <a:p>
            <a:pPr eaLnBrk="1" hangingPunct="1">
              <a:lnSpc>
                <a:spcPct val="85000"/>
              </a:lnSpc>
            </a:pPr>
            <a:r>
              <a:rPr lang="en-US" altLang="en-US" sz="1200"/>
              <a:t>Schuppen sind </a:t>
            </a:r>
            <a:r>
              <a:rPr lang="en-US" altLang="en-US" sz="1200" i="1"/>
              <a:t>hart</a:t>
            </a:r>
            <a:r>
              <a:rPr lang="en-US" altLang="en-US" sz="1200"/>
              <a:t>:</a:t>
            </a:r>
            <a:endParaRPr lang="en-US" altLang="en-US" sz="1500">
              <a:solidFill>
                <a:srgbClr val="0000FF"/>
              </a:solidFill>
            </a:endParaRPr>
          </a:p>
        </p:txBody>
      </p:sp>
      <p:sp>
        <p:nvSpPr>
          <p:cNvPr id="15364" name="Text Box 4">
            <a:extLst>
              <a:ext uri="{FF2B5EF4-FFF2-40B4-BE49-F238E27FC236}">
                <a16:creationId xmlns:a16="http://schemas.microsoft.com/office/drawing/2014/main" id="{B633630C-3447-4942-89EC-7BE4997F58B0}"/>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5365" name="Slide Number Placeholder 1">
            <a:extLst>
              <a:ext uri="{FF2B5EF4-FFF2-40B4-BE49-F238E27FC236}">
                <a16:creationId xmlns:a16="http://schemas.microsoft.com/office/drawing/2014/main" id="{177F707B-82F0-49AD-9C68-3E298836B66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CB8AB19-AE18-4985-B5FC-CDF2478FD773}" type="slidenum">
              <a:rPr lang="en-US" altLang="en-US" sz="1000"/>
              <a:t>144</a:t>
            </a:fld>
            <a:endParaRPr lang="en-US" altLang="en-US" sz="100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2E4294DF-8E90-4D07-8D93-AE8B72B23CC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16387" name="Rectangle 3">
            <a:extLst>
              <a:ext uri="{FF2B5EF4-FFF2-40B4-BE49-F238E27FC236}">
                <a16:creationId xmlns:a16="http://schemas.microsoft.com/office/drawing/2014/main" id="{2E59C1EB-6B54-4B9F-B95E-C4E98CC18F2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Primär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a:p>
            <a:pPr eaLnBrk="1" hangingPunct="1">
              <a:lnSpc>
                <a:spcPct val="85000"/>
              </a:lnSpc>
            </a:pPr>
            <a:r>
              <a:rPr lang="en-US" altLang="en-US" sz="1200"/>
              <a:t>Gekennzeichnet durch übermäßige Talgsekretion: </a:t>
            </a:r>
            <a:r>
              <a:rPr lang="en-US" altLang="en-US" sz="1200">
                <a:solidFill>
                  <a:srgbClr val="0000FF"/>
                </a:solidFill>
              </a:rPr>
              <a:t>Rosazea</a:t>
            </a:r>
          </a:p>
          <a:p>
            <a:pPr eaLnBrk="1" hangingPunct="1">
              <a:lnSpc>
                <a:spcPct val="85000"/>
              </a:lnSpc>
            </a:pPr>
            <a:r>
              <a:rPr lang="en-US" altLang="en-US" sz="1200"/>
              <a:t>Begleitende Kopfhauterkrankung behandeln: </a:t>
            </a:r>
            <a:r>
              <a:rPr lang="en-US" altLang="en-US" sz="1200">
                <a:solidFill>
                  <a:srgbClr val="0000FF"/>
                </a:solidFill>
              </a:rPr>
              <a:t>seborrhoisch</a:t>
            </a:r>
          </a:p>
          <a:p>
            <a:pPr eaLnBrk="1" hangingPunct="1">
              <a:lnSpc>
                <a:spcPct val="85000"/>
              </a:lnSpc>
            </a:pPr>
            <a:r>
              <a:rPr lang="en-US" altLang="en-US" sz="1200"/>
              <a:t>Schuppen sind </a:t>
            </a:r>
            <a:r>
              <a:rPr lang="en-US" altLang="en-US" sz="1200" i="1"/>
              <a:t>hart</a:t>
            </a:r>
            <a:r>
              <a:rPr lang="en-US" altLang="en-US" sz="1200"/>
              <a:t>: </a:t>
            </a:r>
            <a:r>
              <a:rPr lang="en-US" altLang="en-US" sz="1200">
                <a:solidFill>
                  <a:srgbClr val="0000FF"/>
                </a:solidFill>
              </a:rPr>
              <a:t>Staphylokokken</a:t>
            </a:r>
          </a:p>
        </p:txBody>
      </p:sp>
      <p:sp>
        <p:nvSpPr>
          <p:cNvPr id="16388" name="Text Box 4">
            <a:extLst>
              <a:ext uri="{FF2B5EF4-FFF2-40B4-BE49-F238E27FC236}">
                <a16:creationId xmlns:a16="http://schemas.microsoft.com/office/drawing/2014/main" id="{BA666616-6893-4D04-85A9-10B1EE56479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6389" name="Slide Number Placeholder 1">
            <a:extLst>
              <a:ext uri="{FF2B5EF4-FFF2-40B4-BE49-F238E27FC236}">
                <a16:creationId xmlns:a16="http://schemas.microsoft.com/office/drawing/2014/main" id="{196BA30A-A860-421C-A8C8-B0D230DFC9E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6D33498-23A2-4322-9756-69F01411E51A}" type="slidenum">
              <a:rPr lang="en-US" altLang="en-US" sz="1000"/>
              <a:t>145</a:t>
            </a:fld>
            <a:endParaRPr lang="en-US" altLang="en-US" sz="100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B56A814-C5FB-4582-8D45-5C68F80762D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15363" name="Rectangle 3">
            <a:extLst>
              <a:ext uri="{FF2B5EF4-FFF2-40B4-BE49-F238E27FC236}">
                <a16:creationId xmlns:a16="http://schemas.microsoft.com/office/drawing/2014/main" id="{EE28A5F4-FAC5-41D7-9310-16C43A42CD8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altLang="en-US" sz="1200" dirty="0">
                <a:solidFill>
                  <a:schemeClr val="bg1">
                    <a:lumMod val="75000"/>
                  </a:schemeClr>
                </a:solidFill>
              </a:rPr>
              <a:t>Vorwiegend anteriore Blepharitis: Staphylokokken; seborrhoisch</a:t>
            </a:r>
          </a:p>
          <a:p>
            <a:pPr eaLnBrk="1" hangingPunct="1">
              <a:lnSpc>
                <a:spcPct val="85000"/>
              </a:lnSpc>
              <a:defRPr/>
            </a:pPr>
            <a:r>
              <a:rPr lang="en-US" altLang="en-US" sz="1200" dirty="0">
                <a:solidFill>
                  <a:schemeClr val="bg1">
                    <a:lumMod val="75000"/>
                  </a:schemeClr>
                </a:solidFill>
              </a:rPr>
              <a:t>Vorwiegend posteriore Blepharitis: MGD; Rosazea</a:t>
            </a:r>
          </a:p>
          <a:p>
            <a:pPr eaLnBrk="1" hangingPunct="1">
              <a:lnSpc>
                <a:spcPct val="85000"/>
              </a:lnSpc>
              <a:defRPr/>
            </a:pPr>
            <a:r>
              <a:rPr lang="en-US" altLang="en-US" sz="1200" dirty="0">
                <a:solidFill>
                  <a:schemeClr val="bg1">
                    <a:lumMod val="75000"/>
                  </a:schemeClr>
                </a:solidFill>
              </a:rPr>
              <a:t>Kann obstruktiv oder nicht-obstruktiv sein: MGD</a:t>
            </a:r>
          </a:p>
          <a:p>
            <a:pPr eaLnBrk="1" hangingPunct="1">
              <a:lnSpc>
                <a:spcPct val="85000"/>
              </a:lnSpc>
              <a:defRPr/>
            </a:pPr>
            <a:r>
              <a:rPr lang="en-US" altLang="en-US" sz="1200" dirty="0">
                <a:solidFill>
                  <a:schemeClr val="bg1">
                    <a:lumMod val="75000"/>
                  </a:schemeClr>
                </a:solidFill>
              </a:rPr>
              <a:t>Gekennzeichnet durch übermäßige Talgsekretion: Rosazea</a:t>
            </a:r>
          </a:p>
          <a:p>
            <a:pPr eaLnBrk="1" hangingPunct="1">
              <a:lnSpc>
                <a:spcPct val="85000"/>
              </a:lnSpc>
              <a:defRPr/>
            </a:pPr>
            <a:r>
              <a:rPr lang="en-US" altLang="en-US" sz="1200" dirty="0">
                <a:solidFill>
                  <a:schemeClr val="bg1">
                    <a:lumMod val="75000"/>
                  </a:schemeClr>
                </a:solidFill>
              </a:rPr>
              <a:t>Begleitende Kopfhauterkrankung behandeln: seborrhoisch</a:t>
            </a:r>
          </a:p>
          <a:p>
            <a:pPr eaLnBrk="1" hangingPunct="1">
              <a:lnSpc>
                <a:spcPct val="85000"/>
              </a:lnSpc>
              <a:defRPr/>
            </a:pPr>
            <a:r>
              <a:rPr lang="en-US" altLang="en-US" sz="1200" b="1" dirty="0"/>
              <a:t>Schuppen </a:t>
            </a:r>
            <a:r>
              <a:rPr lang="en-US" altLang="en-US" sz="1200" dirty="0">
                <a:solidFill>
                  <a:schemeClr val="bg1">
                    <a:lumMod val="75000"/>
                  </a:schemeClr>
                </a:solidFill>
              </a:rPr>
              <a:t>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p:txBody>
      </p:sp>
      <p:sp>
        <p:nvSpPr>
          <p:cNvPr id="17412" name="Text Box 4">
            <a:extLst>
              <a:ext uri="{FF2B5EF4-FFF2-40B4-BE49-F238E27FC236}">
                <a16:creationId xmlns:a16="http://schemas.microsoft.com/office/drawing/2014/main" id="{051E6C9F-5F9E-4C11-A830-124484F719A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7413" name="Slide Number Placeholder 1">
            <a:extLst>
              <a:ext uri="{FF2B5EF4-FFF2-40B4-BE49-F238E27FC236}">
                <a16:creationId xmlns:a16="http://schemas.microsoft.com/office/drawing/2014/main" id="{71F945C5-EFD5-4ADB-A040-5DD73A59B62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8A19E47-98DF-41A7-AD7C-6B4220597894}" type="slidenum">
              <a:rPr lang="en-US" altLang="en-US" sz="1000"/>
              <a:t>146</a:t>
            </a:fld>
            <a:endParaRPr lang="en-US" altLang="en-US" sz="1000"/>
          </a:p>
        </p:txBody>
      </p:sp>
      <p:sp>
        <p:nvSpPr>
          <p:cNvPr id="2" name="Oval 1">
            <a:extLst>
              <a:ext uri="{FF2B5EF4-FFF2-40B4-BE49-F238E27FC236}">
                <a16:creationId xmlns:a16="http://schemas.microsoft.com/office/drawing/2014/main" id="{85AD9FCC-FB68-4B0A-A496-98837633C03F}"/>
              </a:ext>
            </a:extLst>
          </p:cNvPr>
          <p:cNvSpPr/>
          <p:nvPr/>
        </p:nvSpPr>
        <p:spPr>
          <a:xfrm>
            <a:off x="762000" y="2100262"/>
            <a:ext cx="762000" cy="381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 name="TextBox 3">
            <a:extLst>
              <a:ext uri="{FF2B5EF4-FFF2-40B4-BE49-F238E27FC236}">
                <a16:creationId xmlns:a16="http://schemas.microsoft.com/office/drawing/2014/main" id="{932D29E8-D98C-481E-4934-65E44DC833CE}"/>
              </a:ext>
            </a:extLst>
          </p:cNvPr>
          <p:cNvSpPr txBox="1"/>
          <p:nvPr/>
        </p:nvSpPr>
        <p:spPr>
          <a:xfrm>
            <a:off x="762000" y="2938462"/>
            <a:ext cx="3886199" cy="338554"/>
          </a:xfrm>
          <a:prstGeom prst="rect">
            <a:avLst/>
          </a:prstGeom>
          <a:noFill/>
        </p:spPr>
        <p:txBody>
          <a:bodyPr wrap="square" lIns="25400" tIns="12700" rIns="25400" bIns="12700">
            <a:spAutoFit/>
          </a:bodyPr>
          <a:lstStyle/>
          <a:p>
            <a:pPr eaLnBrk="1" hangingPunct="1">
              <a:defRPr/>
            </a:pPr>
            <a:r>
              <a:rPr lang="en-US" sz="1200" i="1" dirty="0">
                <a:solidFill>
                  <a:srgbClr val="0000FF"/>
                </a:solidFill>
              </a:rPr>
              <a:t>Was ist </a:t>
            </a:r>
            <a:r>
              <a:rPr lang="en-US" sz="1200" dirty="0">
                <a:solidFill>
                  <a:srgbClr val="0000FF"/>
                </a:solidFill>
              </a:rPr>
              <a:t>Schuppenbildung?</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B56A814-C5FB-4582-8D45-5C68F80762D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15363" name="Rectangle 3">
            <a:extLst>
              <a:ext uri="{FF2B5EF4-FFF2-40B4-BE49-F238E27FC236}">
                <a16:creationId xmlns:a16="http://schemas.microsoft.com/office/drawing/2014/main" id="{EE28A5F4-FAC5-41D7-9310-16C43A42CD8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altLang="en-US" sz="1200" dirty="0">
                <a:solidFill>
                  <a:schemeClr val="bg1">
                    <a:lumMod val="75000"/>
                  </a:schemeClr>
                </a:solidFill>
              </a:rPr>
              <a:t>Vorwiegend anteriore Blepharitis: Staphylokokken; seborrhoisch</a:t>
            </a:r>
          </a:p>
          <a:p>
            <a:pPr eaLnBrk="1" hangingPunct="1">
              <a:lnSpc>
                <a:spcPct val="85000"/>
              </a:lnSpc>
              <a:defRPr/>
            </a:pPr>
            <a:r>
              <a:rPr lang="en-US" altLang="en-US" sz="1200" dirty="0">
                <a:solidFill>
                  <a:schemeClr val="bg1">
                    <a:lumMod val="75000"/>
                  </a:schemeClr>
                </a:solidFill>
              </a:rPr>
              <a:t>Primär posteriore Blepharitis: MGD; Rosazea</a:t>
            </a:r>
          </a:p>
          <a:p>
            <a:pPr eaLnBrk="1" hangingPunct="1">
              <a:lnSpc>
                <a:spcPct val="85000"/>
              </a:lnSpc>
              <a:defRPr/>
            </a:pPr>
            <a:r>
              <a:rPr lang="en-US" altLang="en-US" sz="1200" dirty="0">
                <a:solidFill>
                  <a:schemeClr val="bg1">
                    <a:lumMod val="75000"/>
                  </a:schemeClr>
                </a:solidFill>
              </a:rPr>
              <a:t>Kann obstruktiv oder nicht-obstruktiv sein: MGD</a:t>
            </a:r>
          </a:p>
          <a:p>
            <a:pPr eaLnBrk="1" hangingPunct="1">
              <a:lnSpc>
                <a:spcPct val="85000"/>
              </a:lnSpc>
              <a:defRPr/>
            </a:pPr>
            <a:r>
              <a:rPr lang="en-US" altLang="en-US" sz="1200" dirty="0">
                <a:solidFill>
                  <a:schemeClr val="bg1">
                    <a:lumMod val="75000"/>
                  </a:schemeClr>
                </a:solidFill>
              </a:rPr>
              <a:t>Gekennzeichnet durch übermäßige Talgsekretion: Rosazea</a:t>
            </a:r>
          </a:p>
          <a:p>
            <a:pPr eaLnBrk="1" hangingPunct="1">
              <a:lnSpc>
                <a:spcPct val="85000"/>
              </a:lnSpc>
              <a:defRPr/>
            </a:pPr>
            <a:r>
              <a:rPr lang="en-US" altLang="en-US" sz="1200" dirty="0">
                <a:solidFill>
                  <a:schemeClr val="bg1">
                    <a:lumMod val="75000"/>
                  </a:schemeClr>
                </a:solidFill>
              </a:rPr>
              <a:t>Begleitende Kopfhauterkrankung behandeln: seborrhoisch</a:t>
            </a:r>
          </a:p>
          <a:p>
            <a:pPr eaLnBrk="1" hangingPunct="1">
              <a:lnSpc>
                <a:spcPct val="85000"/>
              </a:lnSpc>
              <a:defRPr/>
            </a:pPr>
            <a:r>
              <a:rPr lang="en-US" altLang="en-US" sz="1200" b="1" dirty="0"/>
              <a:t>Schuppen </a:t>
            </a:r>
            <a:r>
              <a:rPr lang="en-US" altLang="en-US" sz="1200" dirty="0">
                <a:solidFill>
                  <a:schemeClr val="bg1">
                    <a:lumMod val="75000"/>
                  </a:schemeClr>
                </a:solidFill>
              </a:rPr>
              <a:t>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p:txBody>
      </p:sp>
      <p:sp>
        <p:nvSpPr>
          <p:cNvPr id="17412" name="Text Box 4">
            <a:extLst>
              <a:ext uri="{FF2B5EF4-FFF2-40B4-BE49-F238E27FC236}">
                <a16:creationId xmlns:a16="http://schemas.microsoft.com/office/drawing/2014/main" id="{051E6C9F-5F9E-4C11-A830-124484F719A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7413" name="Slide Number Placeholder 1">
            <a:extLst>
              <a:ext uri="{FF2B5EF4-FFF2-40B4-BE49-F238E27FC236}">
                <a16:creationId xmlns:a16="http://schemas.microsoft.com/office/drawing/2014/main" id="{71F945C5-EFD5-4ADB-A040-5DD73A59B62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8A19E47-98DF-41A7-AD7C-6B4220597894}" type="slidenum">
              <a:rPr lang="en-US" altLang="en-US" sz="1000"/>
              <a:t>147</a:t>
            </a:fld>
            <a:endParaRPr lang="en-US" altLang="en-US" sz="1000"/>
          </a:p>
        </p:txBody>
      </p:sp>
      <p:sp>
        <p:nvSpPr>
          <p:cNvPr id="2" name="Oval 1">
            <a:extLst>
              <a:ext uri="{FF2B5EF4-FFF2-40B4-BE49-F238E27FC236}">
                <a16:creationId xmlns:a16="http://schemas.microsoft.com/office/drawing/2014/main" id="{85AD9FCC-FB68-4B0A-A496-98837633C03F}"/>
              </a:ext>
            </a:extLst>
          </p:cNvPr>
          <p:cNvSpPr/>
          <p:nvPr/>
        </p:nvSpPr>
        <p:spPr>
          <a:xfrm>
            <a:off x="762000" y="2100262"/>
            <a:ext cx="762000" cy="381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Box 2">
            <a:extLst>
              <a:ext uri="{FF2B5EF4-FFF2-40B4-BE49-F238E27FC236}">
                <a16:creationId xmlns:a16="http://schemas.microsoft.com/office/drawing/2014/main" id="{F562E22B-498D-49F1-BF18-0F42B4B578BC}"/>
              </a:ext>
            </a:extLst>
          </p:cNvPr>
          <p:cNvSpPr txBox="1"/>
          <p:nvPr/>
        </p:nvSpPr>
        <p:spPr>
          <a:xfrm>
            <a:off x="762000" y="2938462"/>
            <a:ext cx="3886199" cy="584775"/>
          </a:xfrm>
          <a:prstGeom prst="rect">
            <a:avLst/>
          </a:prstGeom>
          <a:noFill/>
        </p:spPr>
        <p:txBody>
          <a:bodyPr wrap="square" lIns="25400" tIns="12700" rIns="25400" bIns="12700">
            <a:spAutoFit/>
          </a:bodyPr>
          <a:lstStyle/>
          <a:p>
            <a:pPr eaLnBrk="1" hangingPunct="1">
              <a:defRPr/>
            </a:pPr>
            <a:r>
              <a:rPr lang="en-US" sz="1200" i="1" dirty="0">
                <a:solidFill>
                  <a:srgbClr val="0000FF"/>
                </a:solidFill>
              </a:rPr>
              <a:t>Was ist </a:t>
            </a:r>
            <a:r>
              <a:rPr lang="en-US" sz="1200" dirty="0">
                <a:solidFill>
                  <a:srgbClr val="0000FF"/>
                </a:solidFill>
              </a:rPr>
              <a:t>Schuppenbildung?</a:t>
            </a:r>
          </a:p>
          <a:p>
            <a:pPr eaLnBrk="1" hangingPunct="1">
              <a:defRPr/>
            </a:pPr>
            <a:r>
              <a:rPr lang="en-US" sz="1200" dirty="0">
                <a:solidFill>
                  <a:srgbClr val="0000FF"/>
                </a:solidFill>
              </a:rPr>
              <a:t>Schuppige Krusten, die an den Wimpern haften</a:t>
            </a:r>
          </a:p>
        </p:txBody>
      </p:sp>
    </p:spTree>
    <p:extLst>
      <p:ext uri="{BB962C8B-B14F-4D97-AF65-F5344CB8AC3E}">
        <p14:creationId xmlns:p14="http://schemas.microsoft.com/office/powerpoint/2010/main" val="297998176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143EC-E823-C3E4-7FD6-B49803C7D2C6}"/>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A40DE6DD-9B57-B8D6-5D63-5F10D93A554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15363" name="Rectangle 3">
            <a:extLst>
              <a:ext uri="{FF2B5EF4-FFF2-40B4-BE49-F238E27FC236}">
                <a16:creationId xmlns:a16="http://schemas.microsoft.com/office/drawing/2014/main" id="{E58CF957-DCB7-ABC9-0D40-47FF0F8D12D9}"/>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altLang="en-US" sz="1200" dirty="0">
                <a:solidFill>
                  <a:schemeClr val="bg1">
                    <a:lumMod val="75000"/>
                  </a:schemeClr>
                </a:solidFill>
              </a:rPr>
              <a:t>Vorwiegend anteriore Blepharitis: Staphylokokken; seborrhoisch</a:t>
            </a:r>
          </a:p>
          <a:p>
            <a:pPr eaLnBrk="1" hangingPunct="1">
              <a:lnSpc>
                <a:spcPct val="85000"/>
              </a:lnSpc>
              <a:defRPr/>
            </a:pPr>
            <a:r>
              <a:rPr lang="en-US" altLang="en-US" sz="1200" dirty="0">
                <a:solidFill>
                  <a:schemeClr val="bg1">
                    <a:lumMod val="75000"/>
                  </a:schemeClr>
                </a:solidFill>
              </a:rPr>
              <a:t>Vorwiegend posteriore Blepharitis: MGD; Rosazea</a:t>
            </a:r>
          </a:p>
          <a:p>
            <a:pPr eaLnBrk="1" hangingPunct="1">
              <a:lnSpc>
                <a:spcPct val="85000"/>
              </a:lnSpc>
              <a:defRPr/>
            </a:pPr>
            <a:r>
              <a:rPr lang="en-US" altLang="en-US" sz="1200" dirty="0">
                <a:solidFill>
                  <a:schemeClr val="bg1">
                    <a:lumMod val="75000"/>
                  </a:schemeClr>
                </a:solidFill>
              </a:rPr>
              <a:t>Kann obstruktiv oder nicht-obstruktiv sein: MGD</a:t>
            </a:r>
          </a:p>
          <a:p>
            <a:pPr eaLnBrk="1" hangingPunct="1">
              <a:lnSpc>
                <a:spcPct val="85000"/>
              </a:lnSpc>
              <a:defRPr/>
            </a:pPr>
            <a:r>
              <a:rPr lang="en-US" altLang="en-US" sz="1200" dirty="0">
                <a:solidFill>
                  <a:schemeClr val="bg1">
                    <a:lumMod val="75000"/>
                  </a:schemeClr>
                </a:solidFill>
              </a:rPr>
              <a:t>Gekennzeichnet durch übermäßige Talgsekretion: Rosazea</a:t>
            </a:r>
          </a:p>
          <a:p>
            <a:pPr eaLnBrk="1" hangingPunct="1">
              <a:lnSpc>
                <a:spcPct val="85000"/>
              </a:lnSpc>
              <a:defRPr/>
            </a:pPr>
            <a:r>
              <a:rPr lang="en-US" altLang="en-US" sz="1200" dirty="0">
                <a:solidFill>
                  <a:schemeClr val="bg1">
                    <a:lumMod val="75000"/>
                  </a:schemeClr>
                </a:solidFill>
              </a:rPr>
              <a:t>Begleitende Kopfhauterkrankung behandeln: seborrhoisch</a:t>
            </a:r>
          </a:p>
          <a:p>
            <a:pPr eaLnBrk="1" hangingPunct="1">
              <a:lnSpc>
                <a:spcPct val="85000"/>
              </a:lnSpc>
              <a:defRPr/>
            </a:pPr>
            <a:r>
              <a:rPr lang="en-US" altLang="en-US" sz="1200" b="1" dirty="0"/>
              <a:t>Schuppen </a:t>
            </a:r>
            <a:r>
              <a:rPr lang="en-US" altLang="en-US" sz="1200" dirty="0">
                <a:solidFill>
                  <a:schemeClr val="bg1">
                    <a:lumMod val="75000"/>
                  </a:schemeClr>
                </a:solidFill>
              </a:rPr>
              <a:t>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p:txBody>
      </p:sp>
      <p:sp>
        <p:nvSpPr>
          <p:cNvPr id="17412" name="Text Box 4">
            <a:extLst>
              <a:ext uri="{FF2B5EF4-FFF2-40B4-BE49-F238E27FC236}">
                <a16:creationId xmlns:a16="http://schemas.microsoft.com/office/drawing/2014/main" id="{4652F465-C2AA-30E9-D66E-E8BDE10B65AB}"/>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7413" name="Slide Number Placeholder 1">
            <a:extLst>
              <a:ext uri="{FF2B5EF4-FFF2-40B4-BE49-F238E27FC236}">
                <a16:creationId xmlns:a16="http://schemas.microsoft.com/office/drawing/2014/main" id="{60B58C64-3FEB-E3AA-3F68-D4230ACB531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8A19E47-98DF-41A7-AD7C-6B4220597894}" type="slidenum">
              <a:rPr lang="en-US" altLang="en-US" sz="1000"/>
              <a:t>148</a:t>
            </a:fld>
            <a:endParaRPr lang="en-US" altLang="en-US" sz="1000"/>
          </a:p>
        </p:txBody>
      </p:sp>
      <p:sp>
        <p:nvSpPr>
          <p:cNvPr id="2" name="Oval 1">
            <a:extLst>
              <a:ext uri="{FF2B5EF4-FFF2-40B4-BE49-F238E27FC236}">
                <a16:creationId xmlns:a16="http://schemas.microsoft.com/office/drawing/2014/main" id="{526D2239-2081-5784-1790-78413F94EBCB}"/>
              </a:ext>
            </a:extLst>
          </p:cNvPr>
          <p:cNvSpPr/>
          <p:nvPr/>
        </p:nvSpPr>
        <p:spPr>
          <a:xfrm>
            <a:off x="772064" y="1981200"/>
            <a:ext cx="762000" cy="381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Box 2">
            <a:extLst>
              <a:ext uri="{FF2B5EF4-FFF2-40B4-BE49-F238E27FC236}">
                <a16:creationId xmlns:a16="http://schemas.microsoft.com/office/drawing/2014/main" id="{9793690C-56BC-1741-E90A-6E93B0ED892B}"/>
              </a:ext>
            </a:extLst>
          </p:cNvPr>
          <p:cNvSpPr txBox="1"/>
          <p:nvPr/>
        </p:nvSpPr>
        <p:spPr>
          <a:xfrm>
            <a:off x="762000" y="2938462"/>
            <a:ext cx="6477000" cy="1077218"/>
          </a:xfrm>
          <a:prstGeom prst="rect">
            <a:avLst/>
          </a:prstGeom>
          <a:noFill/>
        </p:spPr>
        <p:txBody>
          <a:bodyPr wrap="square" lIns="25400" tIns="12700" rIns="25400" bIns="12700">
            <a:spAutoFit/>
          </a:bodyPr>
          <a:lstStyle/>
          <a:p>
            <a:pPr eaLnBrk="1" hangingPunct="1">
              <a:defRPr/>
            </a:pPr>
            <a:r>
              <a:rPr lang="en-US" sz="1200" i="1" dirty="0">
                <a:solidFill>
                  <a:srgbClr val="0000FF"/>
                </a:solidFill>
              </a:rPr>
              <a:t>Was ist </a:t>
            </a:r>
            <a:r>
              <a:rPr lang="en-US" sz="1200" dirty="0">
                <a:solidFill>
                  <a:srgbClr val="0000FF"/>
                </a:solidFill>
              </a:rPr>
              <a:t>Schuppenbildung?</a:t>
            </a:r>
          </a:p>
          <a:p>
            <a:pPr eaLnBrk="1" hangingPunct="1">
              <a:defRPr/>
            </a:pPr>
            <a:r>
              <a:rPr lang="en-US" sz="1200" dirty="0">
                <a:solidFill>
                  <a:srgbClr val="0000FF"/>
                </a:solidFill>
              </a:rPr>
              <a:t>Schuppige Krusten, die an den Wimpern haften</a:t>
            </a:r>
          </a:p>
          <a:p>
            <a:pPr eaLnBrk="1" hangingPunct="1">
              <a:defRPr/>
            </a:pPr>
            <a:endParaRPr lang="en-US" sz="1600" i="1" dirty="0">
              <a:solidFill>
                <a:srgbClr val="0000FF"/>
              </a:solidFill>
            </a:endParaRPr>
          </a:p>
          <a:p>
            <a:pPr eaLnBrk="1" hangingPunct="1">
              <a:defRPr/>
            </a:pPr>
            <a:r>
              <a:rPr lang="en-US" sz="1200" i="1" dirty="0">
                <a:solidFill>
                  <a:srgbClr val="0000FF"/>
                </a:solidFill>
              </a:rPr>
              <a:t>Welches Muster von Schuppen ist typisch für eine Staphylokokken-Blepharitis?</a:t>
            </a:r>
            <a:endParaRPr lang="en-US" sz="1600" dirty="0">
              <a:solidFill>
                <a:srgbClr val="0000FF"/>
              </a:solidFill>
            </a:endParaRPr>
          </a:p>
        </p:txBody>
      </p:sp>
    </p:spTree>
    <p:extLst>
      <p:ext uri="{BB962C8B-B14F-4D97-AF65-F5344CB8AC3E}">
        <p14:creationId xmlns:p14="http://schemas.microsoft.com/office/powerpoint/2010/main" val="396909114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0EE6F-F23C-4E80-F3B0-93202E90070C}"/>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BEB16866-C94C-C84A-6CF4-A7C7E2A6891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Fragen und Antworten</a:t>
            </a:r>
          </a:p>
        </p:txBody>
      </p:sp>
      <p:sp>
        <p:nvSpPr>
          <p:cNvPr id="15363" name="Rectangle 3">
            <a:extLst>
              <a:ext uri="{FF2B5EF4-FFF2-40B4-BE49-F238E27FC236}">
                <a16:creationId xmlns:a16="http://schemas.microsoft.com/office/drawing/2014/main" id="{A0DAD022-BC6F-301F-454D-A3D797BE634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altLang="en-US" sz="1200" dirty="0">
                <a:solidFill>
                  <a:schemeClr val="bg1">
                    <a:lumMod val="75000"/>
                  </a:schemeClr>
                </a:solidFill>
              </a:rPr>
              <a:t>Vorwiegend anteriore Blepharitis: Staphylokokken; seborrhoisch</a:t>
            </a:r>
          </a:p>
          <a:p>
            <a:pPr eaLnBrk="1" hangingPunct="1">
              <a:lnSpc>
                <a:spcPct val="85000"/>
              </a:lnSpc>
              <a:defRPr/>
            </a:pPr>
            <a:r>
              <a:rPr lang="en-US" altLang="en-US" sz="1200" dirty="0">
                <a:solidFill>
                  <a:schemeClr val="bg1">
                    <a:lumMod val="75000"/>
                  </a:schemeClr>
                </a:solidFill>
              </a:rPr>
              <a:t>Primär posteriore Blepharitis: MGD; Rosazea</a:t>
            </a:r>
          </a:p>
          <a:p>
            <a:pPr eaLnBrk="1" hangingPunct="1">
              <a:lnSpc>
                <a:spcPct val="85000"/>
              </a:lnSpc>
              <a:defRPr/>
            </a:pPr>
            <a:r>
              <a:rPr lang="en-US" altLang="en-US" sz="1200" dirty="0">
                <a:solidFill>
                  <a:schemeClr val="bg1">
                    <a:lumMod val="75000"/>
                  </a:schemeClr>
                </a:solidFill>
              </a:rPr>
              <a:t>Kann obstruktiv oder nicht-obstruktiv sein: MGD</a:t>
            </a:r>
          </a:p>
          <a:p>
            <a:pPr eaLnBrk="1" hangingPunct="1">
              <a:lnSpc>
                <a:spcPct val="85000"/>
              </a:lnSpc>
              <a:defRPr/>
            </a:pPr>
            <a:r>
              <a:rPr lang="en-US" altLang="en-US" sz="1200" dirty="0">
                <a:solidFill>
                  <a:schemeClr val="bg1">
                    <a:lumMod val="75000"/>
                  </a:schemeClr>
                </a:solidFill>
              </a:rPr>
              <a:t>Gekennzeichnet durch übermäßige Talgsekretion: Rosazea</a:t>
            </a:r>
          </a:p>
          <a:p>
            <a:pPr eaLnBrk="1" hangingPunct="1">
              <a:lnSpc>
                <a:spcPct val="85000"/>
              </a:lnSpc>
              <a:defRPr/>
            </a:pPr>
            <a:r>
              <a:rPr lang="en-US" altLang="en-US" sz="1200" dirty="0">
                <a:solidFill>
                  <a:schemeClr val="bg1">
                    <a:lumMod val="75000"/>
                  </a:schemeClr>
                </a:solidFill>
              </a:rPr>
              <a:t>Begleitende Kopfhauterkrankung behandeln: seborrhoisch</a:t>
            </a:r>
          </a:p>
          <a:p>
            <a:pPr eaLnBrk="1" hangingPunct="1">
              <a:lnSpc>
                <a:spcPct val="85000"/>
              </a:lnSpc>
              <a:defRPr/>
            </a:pPr>
            <a:r>
              <a:rPr lang="en-US" altLang="en-US" sz="1200" b="1" dirty="0"/>
              <a:t>Schuppen </a:t>
            </a:r>
            <a:r>
              <a:rPr lang="en-US" altLang="en-US" sz="1200" dirty="0">
                <a:solidFill>
                  <a:schemeClr val="bg1">
                    <a:lumMod val="75000"/>
                  </a:schemeClr>
                </a:solidFill>
              </a:rPr>
              <a:t>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p:txBody>
      </p:sp>
      <p:sp>
        <p:nvSpPr>
          <p:cNvPr id="17412" name="Text Box 4">
            <a:extLst>
              <a:ext uri="{FF2B5EF4-FFF2-40B4-BE49-F238E27FC236}">
                <a16:creationId xmlns:a16="http://schemas.microsoft.com/office/drawing/2014/main" id="{A8586FFD-51C5-C95C-482F-AFB6CAEAB3A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7413" name="Slide Number Placeholder 1">
            <a:extLst>
              <a:ext uri="{FF2B5EF4-FFF2-40B4-BE49-F238E27FC236}">
                <a16:creationId xmlns:a16="http://schemas.microsoft.com/office/drawing/2014/main" id="{08EB03E7-4AAC-F29E-6974-85BE47E0B2F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8A19E47-98DF-41A7-AD7C-6B4220597894}" type="slidenum">
              <a:rPr lang="en-US" altLang="en-US" sz="1000"/>
              <a:t>149</a:t>
            </a:fld>
            <a:endParaRPr lang="en-US" altLang="en-US" sz="1000"/>
          </a:p>
        </p:txBody>
      </p:sp>
      <p:sp>
        <p:nvSpPr>
          <p:cNvPr id="2" name="Oval 1">
            <a:extLst>
              <a:ext uri="{FF2B5EF4-FFF2-40B4-BE49-F238E27FC236}">
                <a16:creationId xmlns:a16="http://schemas.microsoft.com/office/drawing/2014/main" id="{D0FD75B2-9BE7-5AA4-F619-82C9AA8059C0}"/>
              </a:ext>
            </a:extLst>
          </p:cNvPr>
          <p:cNvSpPr/>
          <p:nvPr/>
        </p:nvSpPr>
        <p:spPr>
          <a:xfrm>
            <a:off x="762000" y="2084447"/>
            <a:ext cx="762000" cy="381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Box 2">
            <a:extLst>
              <a:ext uri="{FF2B5EF4-FFF2-40B4-BE49-F238E27FC236}">
                <a16:creationId xmlns:a16="http://schemas.microsoft.com/office/drawing/2014/main" id="{FA048EE1-F39A-DBDD-AE58-A9E51B2DEF1F}"/>
              </a:ext>
            </a:extLst>
          </p:cNvPr>
          <p:cNvSpPr txBox="1"/>
          <p:nvPr/>
        </p:nvSpPr>
        <p:spPr>
          <a:xfrm>
            <a:off x="762000" y="2938462"/>
            <a:ext cx="6477000" cy="1569660"/>
          </a:xfrm>
          <a:prstGeom prst="rect">
            <a:avLst/>
          </a:prstGeom>
          <a:noFill/>
        </p:spPr>
        <p:txBody>
          <a:bodyPr wrap="square" lIns="25400" tIns="12700" rIns="25400" bIns="12700">
            <a:spAutoFit/>
          </a:bodyPr>
          <a:lstStyle/>
          <a:p>
            <a:pPr eaLnBrk="1" hangingPunct="1">
              <a:defRPr/>
            </a:pPr>
            <a:r>
              <a:rPr lang="en-US" sz="1200" i="1" dirty="0">
                <a:solidFill>
                  <a:srgbClr val="0000FF"/>
                </a:solidFill>
              </a:rPr>
              <a:t>Was ist </a:t>
            </a:r>
            <a:r>
              <a:rPr lang="en-US" sz="1200" dirty="0">
                <a:solidFill>
                  <a:srgbClr val="0000FF"/>
                </a:solidFill>
              </a:rPr>
              <a:t>Schuppenbildung?</a:t>
            </a:r>
          </a:p>
          <a:p>
            <a:pPr eaLnBrk="1" hangingPunct="1">
              <a:defRPr/>
            </a:pPr>
            <a:r>
              <a:rPr lang="en-US" sz="1200" dirty="0">
                <a:solidFill>
                  <a:srgbClr val="0000FF"/>
                </a:solidFill>
              </a:rPr>
              <a:t>Schuppige Krusten, die an den Wimpern haften</a:t>
            </a:r>
          </a:p>
          <a:p>
            <a:pPr eaLnBrk="1" hangingPunct="1">
              <a:defRPr/>
            </a:pPr>
            <a:endParaRPr lang="en-US" sz="1600" i="1" dirty="0">
              <a:solidFill>
                <a:srgbClr val="0000FF"/>
              </a:solidFill>
            </a:endParaRPr>
          </a:p>
          <a:p>
            <a:pPr eaLnBrk="1" hangingPunct="1">
              <a:defRPr/>
            </a:pPr>
            <a:r>
              <a:rPr lang="en-US" sz="1200" i="1" dirty="0">
                <a:solidFill>
                  <a:srgbClr val="0000FF"/>
                </a:solidFill>
              </a:rPr>
              <a:t>Welches Muster von Schuppen ist typisch für eine Staphylokokken-Blepharitis?</a:t>
            </a:r>
          </a:p>
          <a:p>
            <a:pPr eaLnBrk="1" hangingPunct="1">
              <a:defRPr/>
            </a:pPr>
            <a:r>
              <a:rPr lang="en-US" sz="1200" dirty="0">
                <a:solidFill>
                  <a:srgbClr val="0000FF"/>
                </a:solidFill>
              </a:rPr>
              <a:t>Die Schuppen sammeln sich ringförmig am Wimpernansatz. Während die Wimper wächst, löst sich der Ring von der Haut und wandert weiter, um einen </a:t>
            </a:r>
            <a:r>
              <a:rPr lang="en-US" sz="1200" i="1" dirty="0">
                <a:solidFill>
                  <a:srgbClr val="0000FF"/>
                </a:solidFill>
              </a:rPr>
              <a:t>Kragen</a:t>
            </a:r>
            <a:r>
              <a:rPr lang="en-US" sz="1200" dirty="0">
                <a:solidFill>
                  <a:srgbClr val="0000FF"/>
                </a:solidFill>
              </a:rPr>
              <a:t> zu bilden.  </a:t>
            </a:r>
          </a:p>
        </p:txBody>
      </p:sp>
      <p:sp>
        <p:nvSpPr>
          <p:cNvPr id="4" name="Rectangle 3">
            <a:extLst>
              <a:ext uri="{FF2B5EF4-FFF2-40B4-BE49-F238E27FC236}">
                <a16:creationId xmlns:a16="http://schemas.microsoft.com/office/drawing/2014/main" id="{3D825AB6-D109-E6FA-8795-2981507888FD}"/>
              </a:ext>
            </a:extLst>
          </p:cNvPr>
          <p:cNvSpPr/>
          <p:nvPr/>
        </p:nvSpPr>
        <p:spPr>
          <a:xfrm>
            <a:off x="4648200" y="3886200"/>
            <a:ext cx="1219200" cy="228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9226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1A37B-94E1-7B9F-3298-C287E4AF991D}"/>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C5F53087-E09B-5DCC-DB12-18991CDA59C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7171" name="Rectangle 3">
            <a:extLst>
              <a:ext uri="{FF2B5EF4-FFF2-40B4-BE49-F238E27FC236}">
                <a16:creationId xmlns:a16="http://schemas.microsoft.com/office/drawing/2014/main" id="{E59C002E-25A3-2861-C870-80159EEF64E4}"/>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t>
            </a:r>
            <a:r>
              <a:rPr lang="en-US" altLang="en-US" sz="1200" b="1" i="1" dirty="0"/>
              <a:t>anteriore </a:t>
            </a:r>
            <a:r>
              <a:rPr lang="en-US" altLang="en-US" sz="1200" b="1" dirty="0"/>
              <a:t>Blepharitis</a:t>
            </a:r>
            <a:r>
              <a:rPr lang="en-US" altLang="en-US" sz="1200" dirty="0">
                <a:solidFill>
                  <a:schemeClr val="bg1">
                    <a:lumMod val="75000"/>
                  </a:schemeClr>
                </a:solidFill>
              </a:rPr>
              <a:t>: Staphylokokken; seborrhoisch</a:t>
            </a:r>
          </a:p>
          <a:p>
            <a:pPr eaLnBrk="1" hangingPunct="1">
              <a:lnSpc>
                <a:spcPct val="85000"/>
              </a:lnSpc>
            </a:pPr>
            <a:r>
              <a:rPr lang="en-US" altLang="en-US" sz="1200" dirty="0">
                <a:solidFill>
                  <a:schemeClr val="bg1">
                    <a:lumMod val="75000"/>
                  </a:schemeClr>
                </a:solidFill>
              </a:rPr>
              <a:t>Primär </a:t>
            </a:r>
            <a:r>
              <a:rPr lang="en-US" altLang="en-US" sz="1200" b="1" i="1" dirty="0"/>
              <a:t>posteriore </a:t>
            </a:r>
            <a:r>
              <a:rPr lang="en-US" altLang="en-US" sz="1200" b="1" dirty="0"/>
              <a:t>Blepharitis</a:t>
            </a:r>
            <a:r>
              <a:rPr lang="en-US" altLang="en-US" sz="1200" dirty="0">
                <a:solidFill>
                  <a:schemeClr val="bg1">
                    <a:lumMod val="75000"/>
                  </a:schemeClr>
                </a:solidFill>
              </a:rPr>
              <a:t>: MGD; Rosazea</a:t>
            </a:r>
          </a:p>
        </p:txBody>
      </p:sp>
      <p:sp>
        <p:nvSpPr>
          <p:cNvPr id="7172" name="Text Box 4">
            <a:extLst>
              <a:ext uri="{FF2B5EF4-FFF2-40B4-BE49-F238E27FC236}">
                <a16:creationId xmlns:a16="http://schemas.microsoft.com/office/drawing/2014/main" id="{748FAF6B-C9BC-59A6-758A-8B2FAB310CEB}"/>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7173" name="TextBox 5">
            <a:extLst>
              <a:ext uri="{FF2B5EF4-FFF2-40B4-BE49-F238E27FC236}">
                <a16:creationId xmlns:a16="http://schemas.microsoft.com/office/drawing/2014/main" id="{600EAC89-60C1-7A8C-3FAF-8C9B3017A2D0}"/>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7174" name="Slide Number Placeholder 1">
            <a:extLst>
              <a:ext uri="{FF2B5EF4-FFF2-40B4-BE49-F238E27FC236}">
                <a16:creationId xmlns:a16="http://schemas.microsoft.com/office/drawing/2014/main" id="{58E43F50-F6F7-D0B8-0CBA-CF580E8C644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9C4527-26F0-4418-B0B5-028B9962B779}" type="slidenum">
              <a:rPr lang="en-US" altLang="en-US" sz="1000"/>
              <a:t>15</a:t>
            </a:fld>
            <a:endParaRPr lang="en-US" altLang="en-US" sz="1000"/>
          </a:p>
        </p:txBody>
      </p:sp>
      <p:sp>
        <p:nvSpPr>
          <p:cNvPr id="2" name="Oval 1">
            <a:extLst>
              <a:ext uri="{FF2B5EF4-FFF2-40B4-BE49-F238E27FC236}">
                <a16:creationId xmlns:a16="http://schemas.microsoft.com/office/drawing/2014/main" id="{3899CEE0-EC3A-A39E-C845-A22F9F525C80}"/>
              </a:ext>
            </a:extLst>
          </p:cNvPr>
          <p:cNvSpPr/>
          <p:nvPr/>
        </p:nvSpPr>
        <p:spPr>
          <a:xfrm>
            <a:off x="1371600" y="1023938"/>
            <a:ext cx="2438400" cy="9572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3AC9DF9-5504-AD0E-B690-4E926C91744B}"/>
              </a:ext>
            </a:extLst>
          </p:cNvPr>
          <p:cNvSpPr txBox="1"/>
          <p:nvPr/>
        </p:nvSpPr>
        <p:spPr>
          <a:xfrm>
            <a:off x="3683983" y="2926049"/>
            <a:ext cx="3853940" cy="738664"/>
          </a:xfrm>
          <a:prstGeom prst="rect">
            <a:avLst/>
          </a:prstGeom>
          <a:noFill/>
        </p:spPr>
        <p:txBody>
          <a:bodyPr wrap="square" lIns="25400" tIns="12700" rIns="25400" bIns="12700" rtlCol="0">
            <a:spAutoFit/>
          </a:bodyPr>
          <a:lstStyle/>
          <a:p>
            <a:r>
              <a:rPr lang="en-US" sz="1200" i="1" dirty="0">
                <a:solidFill>
                  <a:srgbClr val="0000FF"/>
                </a:solidFill>
              </a:rPr>
              <a:t>Welche Strukturen sind bei… betroffen</a:t>
            </a:r>
          </a:p>
          <a:p>
            <a:r>
              <a:rPr lang="en-US" sz="1200" i="1" dirty="0">
                <a:solidFill>
                  <a:srgbClr val="0000FF"/>
                </a:solidFill>
              </a:rPr>
              <a:t>der vorderen Blepharitis? </a:t>
            </a:r>
            <a:r>
              <a:rPr lang="en-US" sz="1200" dirty="0">
                <a:solidFill>
                  <a:srgbClr val="0000FF"/>
                </a:solidFill>
              </a:rPr>
              <a:t>Die Haut und die Wimpern</a:t>
            </a:r>
          </a:p>
          <a:p>
            <a:r>
              <a:rPr lang="en-US" sz="1200" i="1" dirty="0">
                <a:solidFill>
                  <a:srgbClr val="0000FF"/>
                </a:solidFill>
              </a:rPr>
              <a:t>Bei der hinteren Blepharitis? </a:t>
            </a:r>
            <a:r>
              <a:rPr lang="en-US" sz="1200" dirty="0">
                <a:solidFill>
                  <a:srgbClr val="0000FF"/>
                </a:solidFill>
              </a:rPr>
              <a:t>Die Meibom-Drüsen</a:t>
            </a:r>
          </a:p>
        </p:txBody>
      </p:sp>
      <p:sp>
        <p:nvSpPr>
          <p:cNvPr id="5" name="TextBox 4">
            <a:extLst>
              <a:ext uri="{FF2B5EF4-FFF2-40B4-BE49-F238E27FC236}">
                <a16:creationId xmlns:a16="http://schemas.microsoft.com/office/drawing/2014/main" id="{E34E1194-85F9-07D3-0FB8-1397EC01E787}"/>
              </a:ext>
            </a:extLst>
          </p:cNvPr>
          <p:cNvSpPr txBox="1"/>
          <p:nvPr/>
        </p:nvSpPr>
        <p:spPr>
          <a:xfrm>
            <a:off x="1212088" y="2146012"/>
            <a:ext cx="6194324" cy="584775"/>
          </a:xfrm>
          <a:prstGeom prst="rect">
            <a:avLst/>
          </a:prstGeom>
          <a:noFill/>
        </p:spPr>
        <p:txBody>
          <a:bodyPr wrap="square" lIns="25400" tIns="12700" rIns="25400" bIns="12700" rtlCol="0">
            <a:spAutoFit/>
          </a:bodyPr>
          <a:lstStyle/>
          <a:p>
            <a:r>
              <a:rPr lang="en-US" sz="1200" i="1" dirty="0">
                <a:solidFill>
                  <a:schemeClr val="bg1">
                    <a:lumMod val="75000"/>
                  </a:schemeClr>
                </a:solidFill>
              </a:rPr>
              <a:t>Worauf beziehen sich in diesem Zusammenhang die Begriffe </a:t>
            </a:r>
            <a:r>
              <a:rPr lang="en-US" sz="1200" b="1" dirty="0">
                <a:solidFill>
                  <a:srgbClr val="0000FF"/>
                </a:solidFill>
              </a:rPr>
              <a:t>„anterior“ </a:t>
            </a:r>
            <a:r>
              <a:rPr lang="en-US" sz="1200" i="1" dirty="0">
                <a:solidFill>
                  <a:srgbClr val="0000FF"/>
                </a:solidFill>
              </a:rPr>
              <a:t>und </a:t>
            </a:r>
            <a:r>
              <a:rPr lang="en-US" sz="1200" b="1" dirty="0">
                <a:solidFill>
                  <a:srgbClr val="0000FF"/>
                </a:solidFill>
              </a:rPr>
              <a:t>„posterior“</a:t>
            </a:r>
            <a:r>
              <a:rPr lang="en-US" sz="1200" i="1" dirty="0">
                <a:solidFill>
                  <a:schemeClr val="bg1">
                    <a:lumMod val="75000"/>
                  </a:schemeClr>
                </a:solidFill>
              </a:rPr>
              <a:t>?</a:t>
            </a:r>
          </a:p>
          <a:p>
            <a:r>
              <a:rPr lang="en-US" sz="1200" dirty="0">
                <a:solidFill>
                  <a:schemeClr val="bg1">
                    <a:lumMod val="75000"/>
                  </a:schemeClr>
                </a:solidFill>
              </a:rPr>
              <a:t>Auf den primär betroffenen Abschnitt des Lidrandes</a:t>
            </a:r>
          </a:p>
        </p:txBody>
      </p:sp>
    </p:spTree>
    <p:extLst>
      <p:ext uri="{BB962C8B-B14F-4D97-AF65-F5344CB8AC3E}">
        <p14:creationId xmlns:p14="http://schemas.microsoft.com/office/powerpoint/2010/main" val="348709931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28611-CF81-01C1-79E3-214A7DAFD46E}"/>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C45BFE71-D5F0-24C3-D7E1-559CC138ABF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15363" name="Rectangle 3">
            <a:extLst>
              <a:ext uri="{FF2B5EF4-FFF2-40B4-BE49-F238E27FC236}">
                <a16:creationId xmlns:a16="http://schemas.microsoft.com/office/drawing/2014/main" id="{164EB8D1-AAC0-E498-42A4-C594CA6A840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altLang="en-US" sz="1200" dirty="0">
                <a:solidFill>
                  <a:schemeClr val="bg1">
                    <a:lumMod val="75000"/>
                  </a:schemeClr>
                </a:solidFill>
              </a:rPr>
              <a:t>Vorwiegend anteriore Blepharitis: Staphylokokken; seborrhoisch</a:t>
            </a:r>
          </a:p>
          <a:p>
            <a:pPr eaLnBrk="1" hangingPunct="1">
              <a:lnSpc>
                <a:spcPct val="85000"/>
              </a:lnSpc>
              <a:defRPr/>
            </a:pPr>
            <a:r>
              <a:rPr lang="en-US" altLang="en-US" sz="1200" dirty="0">
                <a:solidFill>
                  <a:schemeClr val="bg1">
                    <a:lumMod val="75000"/>
                  </a:schemeClr>
                </a:solidFill>
              </a:rPr>
              <a:t>Primär posteriore Blepharitis: MGD; Rosazea</a:t>
            </a:r>
          </a:p>
          <a:p>
            <a:pPr eaLnBrk="1" hangingPunct="1">
              <a:lnSpc>
                <a:spcPct val="85000"/>
              </a:lnSpc>
              <a:defRPr/>
            </a:pPr>
            <a:r>
              <a:rPr lang="en-US" altLang="en-US" sz="1200" dirty="0">
                <a:solidFill>
                  <a:schemeClr val="bg1">
                    <a:lumMod val="75000"/>
                  </a:schemeClr>
                </a:solidFill>
              </a:rPr>
              <a:t>Kann obstruktiv oder nicht-obstruktiv sein: MGD</a:t>
            </a:r>
          </a:p>
          <a:p>
            <a:pPr eaLnBrk="1" hangingPunct="1">
              <a:lnSpc>
                <a:spcPct val="85000"/>
              </a:lnSpc>
              <a:defRPr/>
            </a:pPr>
            <a:r>
              <a:rPr lang="en-US" altLang="en-US" sz="1200" dirty="0">
                <a:solidFill>
                  <a:schemeClr val="bg1">
                    <a:lumMod val="75000"/>
                  </a:schemeClr>
                </a:solidFill>
              </a:rPr>
              <a:t>Gekennzeichnet durch übermäßige Talgsekretion: Rosazea</a:t>
            </a:r>
          </a:p>
          <a:p>
            <a:pPr eaLnBrk="1" hangingPunct="1">
              <a:lnSpc>
                <a:spcPct val="85000"/>
              </a:lnSpc>
              <a:defRPr/>
            </a:pPr>
            <a:r>
              <a:rPr lang="en-US" altLang="en-US" sz="1200" dirty="0">
                <a:solidFill>
                  <a:schemeClr val="bg1">
                    <a:lumMod val="75000"/>
                  </a:schemeClr>
                </a:solidFill>
              </a:rPr>
              <a:t>Begleitende Kopfhauterkrankung behandeln: seborrhoisch</a:t>
            </a:r>
          </a:p>
          <a:p>
            <a:pPr eaLnBrk="1" hangingPunct="1">
              <a:lnSpc>
                <a:spcPct val="85000"/>
              </a:lnSpc>
              <a:defRPr/>
            </a:pPr>
            <a:r>
              <a:rPr lang="en-US" altLang="en-US" sz="1200" b="1" dirty="0"/>
              <a:t>Schuppen </a:t>
            </a:r>
            <a:r>
              <a:rPr lang="en-US" altLang="en-US" sz="1200" dirty="0">
                <a:solidFill>
                  <a:schemeClr val="bg1">
                    <a:lumMod val="75000"/>
                  </a:schemeClr>
                </a:solidFill>
              </a:rPr>
              <a:t>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p:txBody>
      </p:sp>
      <p:sp>
        <p:nvSpPr>
          <p:cNvPr id="17412" name="Text Box 4">
            <a:extLst>
              <a:ext uri="{FF2B5EF4-FFF2-40B4-BE49-F238E27FC236}">
                <a16:creationId xmlns:a16="http://schemas.microsoft.com/office/drawing/2014/main" id="{00997F14-6E23-2730-4078-EAE4CBE2491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7413" name="Slide Number Placeholder 1">
            <a:extLst>
              <a:ext uri="{FF2B5EF4-FFF2-40B4-BE49-F238E27FC236}">
                <a16:creationId xmlns:a16="http://schemas.microsoft.com/office/drawing/2014/main" id="{07DEAC73-3DDC-6F7E-571C-05F12FB0250A}"/>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8A19E47-98DF-41A7-AD7C-6B4220597894}" type="slidenum">
              <a:rPr lang="en-US" altLang="en-US" sz="1000"/>
              <a:t>150</a:t>
            </a:fld>
            <a:endParaRPr lang="en-US" altLang="en-US" sz="1000"/>
          </a:p>
        </p:txBody>
      </p:sp>
      <p:sp>
        <p:nvSpPr>
          <p:cNvPr id="2" name="Oval 1">
            <a:extLst>
              <a:ext uri="{FF2B5EF4-FFF2-40B4-BE49-F238E27FC236}">
                <a16:creationId xmlns:a16="http://schemas.microsoft.com/office/drawing/2014/main" id="{165950FA-B806-0EED-A931-4B307E8FE28C}"/>
              </a:ext>
            </a:extLst>
          </p:cNvPr>
          <p:cNvSpPr/>
          <p:nvPr/>
        </p:nvSpPr>
        <p:spPr>
          <a:xfrm>
            <a:off x="762000" y="2100262"/>
            <a:ext cx="762000" cy="381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Box 2">
            <a:extLst>
              <a:ext uri="{FF2B5EF4-FFF2-40B4-BE49-F238E27FC236}">
                <a16:creationId xmlns:a16="http://schemas.microsoft.com/office/drawing/2014/main" id="{2B3DE872-783B-8C5A-57FE-ACE6BF42A417}"/>
              </a:ext>
            </a:extLst>
          </p:cNvPr>
          <p:cNvSpPr txBox="1"/>
          <p:nvPr/>
        </p:nvSpPr>
        <p:spPr>
          <a:xfrm>
            <a:off x="762000" y="2938462"/>
            <a:ext cx="6477000" cy="1569660"/>
          </a:xfrm>
          <a:prstGeom prst="rect">
            <a:avLst/>
          </a:prstGeom>
          <a:noFill/>
        </p:spPr>
        <p:txBody>
          <a:bodyPr wrap="square" lIns="25400" tIns="12700" rIns="25400" bIns="12700">
            <a:spAutoFit/>
          </a:bodyPr>
          <a:lstStyle/>
          <a:p>
            <a:pPr eaLnBrk="1" hangingPunct="1">
              <a:defRPr/>
            </a:pPr>
            <a:r>
              <a:rPr lang="en-US" sz="1200" i="1" dirty="0">
                <a:solidFill>
                  <a:srgbClr val="0000FF"/>
                </a:solidFill>
              </a:rPr>
              <a:t>Was ist </a:t>
            </a:r>
            <a:r>
              <a:rPr lang="en-US" sz="1200" dirty="0">
                <a:solidFill>
                  <a:srgbClr val="0000FF"/>
                </a:solidFill>
              </a:rPr>
              <a:t>Schuppenbildung?</a:t>
            </a:r>
          </a:p>
          <a:p>
            <a:pPr eaLnBrk="1" hangingPunct="1">
              <a:defRPr/>
            </a:pPr>
            <a:r>
              <a:rPr lang="en-US" sz="1200" dirty="0">
                <a:solidFill>
                  <a:srgbClr val="0000FF"/>
                </a:solidFill>
              </a:rPr>
              <a:t>Schuppige Krusten, die an den Wimpern haften</a:t>
            </a:r>
          </a:p>
          <a:p>
            <a:pPr eaLnBrk="1" hangingPunct="1">
              <a:defRPr/>
            </a:pPr>
            <a:endParaRPr lang="en-US" sz="1600" i="1" dirty="0">
              <a:solidFill>
                <a:srgbClr val="0000FF"/>
              </a:solidFill>
            </a:endParaRPr>
          </a:p>
          <a:p>
            <a:pPr eaLnBrk="1" hangingPunct="1">
              <a:defRPr/>
            </a:pPr>
            <a:r>
              <a:rPr lang="en-US" sz="1200" i="1" dirty="0">
                <a:solidFill>
                  <a:srgbClr val="0000FF"/>
                </a:solidFill>
              </a:rPr>
              <a:t>Welches Muster von Schuppen ist typisch für eine Staphylokokken-Blepharitis?</a:t>
            </a:r>
          </a:p>
          <a:p>
            <a:pPr eaLnBrk="1" hangingPunct="1">
              <a:defRPr/>
            </a:pPr>
            <a:r>
              <a:rPr lang="en-US" sz="1200" dirty="0">
                <a:solidFill>
                  <a:srgbClr val="0000FF"/>
                </a:solidFill>
              </a:rPr>
              <a:t>Die Schuppen sammeln sich ringförmig am Wimpernansatz. Während die Wimper wächst, löst sich der Ring von der Haut und wandert weiter, um einen </a:t>
            </a:r>
            <a:r>
              <a:rPr lang="en-US" sz="1200" i="1" dirty="0">
                <a:solidFill>
                  <a:srgbClr val="0000FF"/>
                </a:solidFill>
              </a:rPr>
              <a:t>Kragen</a:t>
            </a:r>
            <a:r>
              <a:rPr lang="en-US" sz="1200" dirty="0">
                <a:solidFill>
                  <a:srgbClr val="0000FF"/>
                </a:solidFill>
              </a:rPr>
              <a:t> zu bilden.  </a:t>
            </a:r>
          </a:p>
        </p:txBody>
      </p:sp>
    </p:spTree>
    <p:extLst>
      <p:ext uri="{BB962C8B-B14F-4D97-AF65-F5344CB8AC3E}">
        <p14:creationId xmlns:p14="http://schemas.microsoft.com/office/powerpoint/2010/main" val="55988983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1B8138-7149-F3AE-3D75-3140E455BC42}"/>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151</a:t>
            </a:fld>
            <a:endParaRPr lang="en-US" altLang="en-US"/>
          </a:p>
        </p:txBody>
      </p:sp>
      <p:pic>
        <p:nvPicPr>
          <p:cNvPr id="2050" name="Picture 2" descr="Blepharitis and Inflammation of the Eyelids | Ento Key">
            <a:extLst>
              <a:ext uri="{FF2B5EF4-FFF2-40B4-BE49-F238E27FC236}">
                <a16:creationId xmlns:a16="http://schemas.microsoft.com/office/drawing/2014/main" id="{21F03C84-2ED7-0949-8BA6-0EB6CEB1E9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975" y="1605572"/>
            <a:ext cx="5734050" cy="36468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3D7E1CB-11F5-749C-0BD1-6B623A123796}"/>
              </a:ext>
            </a:extLst>
          </p:cNvPr>
          <p:cNvSpPr txBox="1"/>
          <p:nvPr/>
        </p:nvSpPr>
        <p:spPr>
          <a:xfrm>
            <a:off x="3620457" y="6089738"/>
            <a:ext cx="1903086" cy="369332"/>
          </a:xfrm>
          <a:prstGeom prst="rect">
            <a:avLst/>
          </a:prstGeom>
          <a:noFill/>
        </p:spPr>
        <p:txBody>
          <a:bodyPr wrap="square" lIns="25400" tIns="12700" rIns="25400" bIns="12700" rtlCol="0">
            <a:spAutoFit/>
          </a:bodyPr>
          <a:lstStyle/>
          <a:p>
            <a:pPr algn="ctr"/>
            <a:r>
              <a:rPr lang="en-US" sz="1200" dirty="0"/>
              <a:t>Staphylokokken-Kragen</a:t>
            </a:r>
          </a:p>
        </p:txBody>
      </p:sp>
      <p:sp>
        <p:nvSpPr>
          <p:cNvPr id="4" name="Text Box 4">
            <a:extLst>
              <a:ext uri="{FF2B5EF4-FFF2-40B4-BE49-F238E27FC236}">
                <a16:creationId xmlns:a16="http://schemas.microsoft.com/office/drawing/2014/main" id="{C26AE942-E653-D087-E0F0-BB508C4112F5}"/>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6" name="Arrow: Left 5">
            <a:extLst>
              <a:ext uri="{FF2B5EF4-FFF2-40B4-BE49-F238E27FC236}">
                <a16:creationId xmlns:a16="http://schemas.microsoft.com/office/drawing/2014/main" id="{F9193ED4-6813-C792-2F57-0BC9B9E557EA}"/>
              </a:ext>
            </a:extLst>
          </p:cNvPr>
          <p:cNvSpPr/>
          <p:nvPr/>
        </p:nvSpPr>
        <p:spPr>
          <a:xfrm>
            <a:off x="5275730" y="3493102"/>
            <a:ext cx="1887070" cy="697897"/>
          </a:xfrm>
          <a:prstGeom prst="leftArrow">
            <a:avLst/>
          </a:prstGeom>
        </p:spPr>
        <p:style>
          <a:lnRef idx="2">
            <a:schemeClr val="accent5">
              <a:shade val="15000"/>
            </a:schemeClr>
          </a:lnRef>
          <a:fillRef idx="1">
            <a:schemeClr val="accent5"/>
          </a:fillRef>
          <a:effectRef idx="0">
            <a:schemeClr val="accent5"/>
          </a:effectRef>
          <a:fontRef idx="minor">
            <a:schemeClr val="lt1"/>
          </a:fontRef>
        </p:style>
        <p:txBody>
          <a:bodyPr wrap="square" lIns="25400" tIns="12700" rIns="25400" bIns="12700" rtlCol="0" anchor="ctr"/>
          <a:lstStyle/>
          <a:p>
            <a:pPr algn="ctr"/>
            <a:r>
              <a:rPr lang="en-US" sz="1200" i="1" dirty="0" err="1">
                <a:solidFill>
                  <a:schemeClr val="tx1"/>
                </a:solidFill>
              </a:rPr>
              <a:t>Beispiel</a:t>
            </a:r>
            <a:endParaRPr lang="en-US" sz="1200" i="1" dirty="0">
              <a:solidFill>
                <a:schemeClr val="tx1"/>
              </a:solidFill>
            </a:endParaRPr>
          </a:p>
        </p:txBody>
      </p:sp>
    </p:spTree>
    <p:extLst>
      <p:ext uri="{BB962C8B-B14F-4D97-AF65-F5344CB8AC3E}">
        <p14:creationId xmlns:p14="http://schemas.microsoft.com/office/powerpoint/2010/main" val="311276248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709BA9B-0BDB-4EE5-B0CF-0E02A647D73D}"/>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18435" name="Rectangle 3">
            <a:extLst>
              <a:ext uri="{FF2B5EF4-FFF2-40B4-BE49-F238E27FC236}">
                <a16:creationId xmlns:a16="http://schemas.microsoft.com/office/drawing/2014/main" id="{CB79B993-E91F-4C33-B75A-74F6D531AB99}"/>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err="1"/>
              <a:t>Vorwiegend</a:t>
            </a:r>
            <a:r>
              <a:rPr lang="en-US" altLang="en-US" sz="1200" dirty="0"/>
              <a:t> </a:t>
            </a:r>
            <a:r>
              <a:rPr lang="en-US" altLang="en-US" sz="1200" dirty="0" err="1"/>
              <a:t>anteriore</a:t>
            </a:r>
            <a:r>
              <a:rPr lang="en-US" altLang="en-US" sz="1200" dirty="0"/>
              <a:t> Blepharitis: </a:t>
            </a:r>
            <a:r>
              <a:rPr lang="en-US" altLang="en-US" sz="1200" dirty="0" err="1">
                <a:solidFill>
                  <a:srgbClr val="0000FF"/>
                </a:solidFill>
              </a:rPr>
              <a:t>Staphylokokken</a:t>
            </a:r>
            <a:r>
              <a:rPr lang="en-US" altLang="en-US" sz="1200" dirty="0">
                <a:solidFill>
                  <a:srgbClr val="0000FF"/>
                </a:solidFill>
              </a:rPr>
              <a:t>; </a:t>
            </a:r>
            <a:r>
              <a:rPr lang="en-US" altLang="en-US" sz="1200" dirty="0" err="1">
                <a:solidFill>
                  <a:srgbClr val="0000FF"/>
                </a:solidFill>
              </a:rPr>
              <a:t>seborrhoisch</a:t>
            </a:r>
            <a:endParaRPr lang="en-US" altLang="en-US" sz="1200" dirty="0">
              <a:solidFill>
                <a:srgbClr val="0000FF"/>
              </a:solidFill>
            </a:endParaRPr>
          </a:p>
          <a:p>
            <a:pPr eaLnBrk="1" hangingPunct="1">
              <a:lnSpc>
                <a:spcPct val="85000"/>
              </a:lnSpc>
            </a:pPr>
            <a:r>
              <a:rPr lang="en-US" altLang="en-US" sz="1200" dirty="0" err="1"/>
              <a:t>Vorwiegend</a:t>
            </a:r>
            <a:r>
              <a:rPr lang="en-US" altLang="en-US" sz="1200" dirty="0"/>
              <a:t> </a:t>
            </a:r>
            <a:r>
              <a:rPr lang="en-US" altLang="en-US" sz="1200" dirty="0" err="1"/>
              <a:t>posteriore</a:t>
            </a:r>
            <a:r>
              <a:rPr lang="en-US" altLang="en-US" sz="1200" dirty="0"/>
              <a:t> Blepharitis: </a:t>
            </a:r>
            <a:r>
              <a:rPr lang="en-US" altLang="en-US" sz="1200" dirty="0">
                <a:solidFill>
                  <a:srgbClr val="0000FF"/>
                </a:solidFill>
              </a:rPr>
              <a:t>MGD; </a:t>
            </a:r>
            <a:r>
              <a:rPr lang="en-US" altLang="en-US" sz="1200" dirty="0" err="1">
                <a:solidFill>
                  <a:srgbClr val="0000FF"/>
                </a:solidFill>
              </a:rPr>
              <a:t>Rosazea</a:t>
            </a:r>
            <a:endParaRPr lang="en-US" altLang="en-US" sz="1200" dirty="0">
              <a:solidFill>
                <a:srgbClr val="0000FF"/>
              </a:solidFill>
            </a:endParaRPr>
          </a:p>
          <a:p>
            <a:pPr eaLnBrk="1" hangingPunct="1">
              <a:lnSpc>
                <a:spcPct val="85000"/>
              </a:lnSpc>
            </a:pPr>
            <a:r>
              <a:rPr lang="en-US" altLang="en-US" sz="1200" dirty="0"/>
              <a:t>Kann </a:t>
            </a:r>
            <a:r>
              <a:rPr lang="en-US" altLang="en-US" sz="1200" dirty="0" err="1"/>
              <a:t>obstruktiv</a:t>
            </a:r>
            <a:r>
              <a:rPr lang="en-US" altLang="en-US" sz="1200" dirty="0"/>
              <a:t> </a:t>
            </a:r>
            <a:r>
              <a:rPr lang="en-US" altLang="en-US" sz="1200" dirty="0" err="1"/>
              <a:t>oder</a:t>
            </a:r>
            <a:r>
              <a:rPr lang="en-US" altLang="en-US" sz="1200" dirty="0"/>
              <a:t> nicht-</a:t>
            </a:r>
            <a:r>
              <a:rPr lang="en-US" altLang="en-US" sz="1200" dirty="0" err="1"/>
              <a:t>obstruktiv</a:t>
            </a:r>
            <a:r>
              <a:rPr lang="en-US" altLang="en-US" sz="1200" dirty="0"/>
              <a:t> sein: </a:t>
            </a:r>
            <a:r>
              <a:rPr lang="en-US" altLang="en-US" sz="1200" dirty="0">
                <a:solidFill>
                  <a:srgbClr val="0000FF"/>
                </a:solidFill>
              </a:rPr>
              <a:t>MGD</a:t>
            </a:r>
          </a:p>
          <a:p>
            <a:pPr eaLnBrk="1" hangingPunct="1">
              <a:lnSpc>
                <a:spcPct val="85000"/>
              </a:lnSpc>
            </a:pPr>
            <a:r>
              <a:rPr lang="en-US" altLang="en-US" sz="1200" dirty="0" err="1"/>
              <a:t>Gekennzeichnet</a:t>
            </a:r>
            <a:r>
              <a:rPr lang="en-US" altLang="en-US" sz="1200" dirty="0"/>
              <a:t> </a:t>
            </a:r>
            <a:r>
              <a:rPr lang="en-US" altLang="en-US" sz="1200" dirty="0" err="1"/>
              <a:t>durch</a:t>
            </a:r>
            <a:r>
              <a:rPr lang="en-US" altLang="en-US" sz="1200" dirty="0"/>
              <a:t> </a:t>
            </a:r>
            <a:r>
              <a:rPr lang="en-US" altLang="en-US" sz="1200" dirty="0" err="1"/>
              <a:t>übermäßige</a:t>
            </a:r>
            <a:r>
              <a:rPr lang="en-US" altLang="en-US" sz="1200" dirty="0"/>
              <a:t> </a:t>
            </a:r>
            <a:r>
              <a:rPr lang="en-US" altLang="en-US" sz="1200" dirty="0" err="1"/>
              <a:t>Talgsekretion</a:t>
            </a:r>
            <a:r>
              <a:rPr lang="en-US" altLang="en-US" sz="1200" dirty="0"/>
              <a:t>: </a:t>
            </a:r>
            <a:r>
              <a:rPr lang="en-US" altLang="en-US" sz="1200" dirty="0" err="1">
                <a:solidFill>
                  <a:srgbClr val="0000FF"/>
                </a:solidFill>
              </a:rPr>
              <a:t>Rosazea</a:t>
            </a:r>
            <a:endParaRPr lang="en-US" altLang="en-US" sz="1200" dirty="0">
              <a:solidFill>
                <a:srgbClr val="0000FF"/>
              </a:solidFill>
            </a:endParaRPr>
          </a:p>
          <a:p>
            <a:pPr eaLnBrk="1" hangingPunct="1">
              <a:lnSpc>
                <a:spcPct val="85000"/>
              </a:lnSpc>
            </a:pPr>
            <a:r>
              <a:rPr lang="en-US" altLang="en-US" sz="1200" dirty="0" err="1"/>
              <a:t>Begleitende</a:t>
            </a:r>
            <a:r>
              <a:rPr lang="en-US" altLang="en-US" sz="1200" dirty="0"/>
              <a:t> </a:t>
            </a:r>
            <a:r>
              <a:rPr lang="en-US" altLang="en-US" sz="1200" dirty="0" err="1"/>
              <a:t>Kopfhauterkrankung</a:t>
            </a:r>
            <a:r>
              <a:rPr lang="en-US" altLang="en-US" sz="1200" dirty="0"/>
              <a:t> </a:t>
            </a:r>
            <a:r>
              <a:rPr lang="en-US" altLang="en-US" sz="1200" dirty="0" err="1"/>
              <a:t>behandeln</a:t>
            </a:r>
            <a:r>
              <a:rPr lang="en-US" altLang="en-US" sz="1200" dirty="0"/>
              <a:t>: </a:t>
            </a:r>
            <a:r>
              <a:rPr lang="en-US" altLang="en-US" sz="1200" dirty="0" err="1">
                <a:solidFill>
                  <a:srgbClr val="0000FF"/>
                </a:solidFill>
              </a:rPr>
              <a:t>seborrhoisch</a:t>
            </a:r>
            <a:endParaRPr lang="en-US" altLang="en-US" sz="1200" dirty="0">
              <a:solidFill>
                <a:srgbClr val="0000FF"/>
              </a:solidFill>
            </a:endParaRPr>
          </a:p>
          <a:p>
            <a:pPr eaLnBrk="1" hangingPunct="1">
              <a:lnSpc>
                <a:spcPct val="85000"/>
              </a:lnSpc>
            </a:pPr>
            <a:r>
              <a:rPr lang="en-US" altLang="en-US" sz="1200" dirty="0" err="1"/>
              <a:t>Schuppen</a:t>
            </a:r>
            <a:r>
              <a:rPr lang="en-US" altLang="en-US" sz="1200" dirty="0"/>
              <a:t> </a:t>
            </a:r>
            <a:r>
              <a:rPr lang="en-US" altLang="en-US" sz="1200" dirty="0" err="1"/>
              <a:t>sind</a:t>
            </a:r>
            <a:r>
              <a:rPr lang="en-US" altLang="en-US" sz="1200" dirty="0"/>
              <a:t> </a:t>
            </a:r>
            <a:r>
              <a:rPr lang="en-US" altLang="en-US" sz="1200" i="1" dirty="0"/>
              <a:t>hart</a:t>
            </a:r>
            <a:r>
              <a:rPr lang="en-US" altLang="en-US" sz="1200" dirty="0"/>
              <a:t>: </a:t>
            </a:r>
            <a:r>
              <a:rPr lang="en-US" altLang="en-US" sz="1200" dirty="0" err="1">
                <a:solidFill>
                  <a:srgbClr val="0000FF"/>
                </a:solidFill>
              </a:rPr>
              <a:t>Staphylokokken</a:t>
            </a:r>
            <a:endParaRPr lang="en-US" altLang="en-US" sz="1200" dirty="0">
              <a:solidFill>
                <a:srgbClr val="0000FF"/>
              </a:solidFill>
            </a:endParaRPr>
          </a:p>
          <a:p>
            <a:pPr eaLnBrk="1" hangingPunct="1">
              <a:lnSpc>
                <a:spcPct val="85000"/>
              </a:lnSpc>
            </a:pPr>
            <a:r>
              <a:rPr lang="en-US" altLang="en-US" sz="1200" dirty="0" err="1"/>
              <a:t>Stichwort</a:t>
            </a:r>
            <a:r>
              <a:rPr lang="en-US" altLang="en-US" sz="1200" dirty="0"/>
              <a:t>: </a:t>
            </a:r>
            <a:r>
              <a:rPr lang="en-US" altLang="en-US" sz="1200" b="1" dirty="0"/>
              <a:t>Sleeves</a:t>
            </a:r>
            <a:r>
              <a:rPr lang="en-US" altLang="en-US" sz="1200" dirty="0"/>
              <a:t>:</a:t>
            </a:r>
            <a:endParaRPr lang="en-US" altLang="en-US" sz="1500" dirty="0">
              <a:solidFill>
                <a:srgbClr val="0000FF"/>
              </a:solidFill>
            </a:endParaRPr>
          </a:p>
        </p:txBody>
      </p:sp>
      <p:sp>
        <p:nvSpPr>
          <p:cNvPr id="18436" name="Text Box 4">
            <a:extLst>
              <a:ext uri="{FF2B5EF4-FFF2-40B4-BE49-F238E27FC236}">
                <a16:creationId xmlns:a16="http://schemas.microsoft.com/office/drawing/2014/main" id="{54168EE0-4FDF-4652-A89E-93449D5B10E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8437" name="Slide Number Placeholder 1">
            <a:extLst>
              <a:ext uri="{FF2B5EF4-FFF2-40B4-BE49-F238E27FC236}">
                <a16:creationId xmlns:a16="http://schemas.microsoft.com/office/drawing/2014/main" id="{F18E04F7-5DBB-44C5-B584-B51BEC86D70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DA9222B-A093-446B-BDC1-23BF6B6C6F84}" type="slidenum">
              <a:rPr lang="en-US" altLang="en-US" sz="1000"/>
              <a:t>152</a:t>
            </a:fld>
            <a:endParaRPr lang="en-US" altLang="en-US" sz="100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BB28ACE1-FF74-4581-B53C-17DB8E7108B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19459" name="Rectangle 3">
            <a:extLst>
              <a:ext uri="{FF2B5EF4-FFF2-40B4-BE49-F238E27FC236}">
                <a16:creationId xmlns:a16="http://schemas.microsoft.com/office/drawing/2014/main" id="{13839753-3770-48CE-859E-E8BD49370FA2}"/>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Primär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a:p>
            <a:pPr eaLnBrk="1" hangingPunct="1">
              <a:lnSpc>
                <a:spcPct val="85000"/>
              </a:lnSpc>
            </a:pPr>
            <a:r>
              <a:rPr lang="en-US" altLang="en-US" sz="1200"/>
              <a:t>Gekennzeichnet durch übermäßige Talgsekretion: </a:t>
            </a:r>
            <a:r>
              <a:rPr lang="en-US" altLang="en-US" sz="1200">
                <a:solidFill>
                  <a:srgbClr val="0000FF"/>
                </a:solidFill>
              </a:rPr>
              <a:t>Rosazea</a:t>
            </a:r>
          </a:p>
          <a:p>
            <a:pPr eaLnBrk="1" hangingPunct="1">
              <a:lnSpc>
                <a:spcPct val="85000"/>
              </a:lnSpc>
            </a:pPr>
            <a:r>
              <a:rPr lang="en-US" altLang="en-US" sz="1200"/>
              <a:t>Begleitende Kopfhauterkrankung behandeln: </a:t>
            </a:r>
            <a:r>
              <a:rPr lang="en-US" altLang="en-US" sz="1200">
                <a:solidFill>
                  <a:srgbClr val="0000FF"/>
                </a:solidFill>
              </a:rPr>
              <a:t>seborrhoisch</a:t>
            </a:r>
          </a:p>
          <a:p>
            <a:pPr eaLnBrk="1" hangingPunct="1">
              <a:lnSpc>
                <a:spcPct val="85000"/>
              </a:lnSpc>
            </a:pPr>
            <a:r>
              <a:rPr lang="en-US" altLang="en-US" sz="1200"/>
              <a:t>Schuppen sind </a:t>
            </a:r>
            <a:r>
              <a:rPr lang="en-US" altLang="en-US" sz="1200" i="1"/>
              <a:t>hart</a:t>
            </a:r>
            <a:r>
              <a:rPr lang="en-US" altLang="en-US" sz="1200"/>
              <a:t>: </a:t>
            </a:r>
            <a:r>
              <a:rPr lang="en-US" altLang="en-US" sz="1200">
                <a:solidFill>
                  <a:srgbClr val="0000FF"/>
                </a:solidFill>
              </a:rPr>
              <a:t>Staphylokokken</a:t>
            </a:r>
          </a:p>
          <a:p>
            <a:pPr eaLnBrk="1" hangingPunct="1">
              <a:lnSpc>
                <a:spcPct val="85000"/>
              </a:lnSpc>
            </a:pPr>
            <a:r>
              <a:rPr lang="en-US" altLang="en-US" sz="1200"/>
              <a:t>Schlagwort: </a:t>
            </a:r>
            <a:r>
              <a:rPr lang="en-US" altLang="en-US" sz="1200" b="1"/>
              <a:t>„Sleeves</a:t>
            </a:r>
            <a:r>
              <a:rPr lang="en-US" altLang="en-US" sz="1200"/>
              <a:t>“: </a:t>
            </a:r>
            <a:r>
              <a:rPr lang="en-US" altLang="en-US" sz="1200">
                <a:solidFill>
                  <a:srgbClr val="0000FF"/>
                </a:solidFill>
              </a:rPr>
              <a:t>Demodex</a:t>
            </a:r>
          </a:p>
        </p:txBody>
      </p:sp>
      <p:sp>
        <p:nvSpPr>
          <p:cNvPr id="19460" name="Text Box 4">
            <a:extLst>
              <a:ext uri="{FF2B5EF4-FFF2-40B4-BE49-F238E27FC236}">
                <a16:creationId xmlns:a16="http://schemas.microsoft.com/office/drawing/2014/main" id="{58F22472-E8E9-4C23-93EB-FCBD32E1CAF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Erkrankung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19461" name="Slide Number Placeholder 1">
            <a:extLst>
              <a:ext uri="{FF2B5EF4-FFF2-40B4-BE49-F238E27FC236}">
                <a16:creationId xmlns:a16="http://schemas.microsoft.com/office/drawing/2014/main" id="{C21AA6A8-4253-431C-9E71-DF78E61948A9}"/>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4F5DB64-D1A1-4188-8657-C1E75346EFA1}" type="slidenum">
              <a:rPr lang="en-US" altLang="en-US" sz="1000"/>
              <a:t>153</a:t>
            </a:fld>
            <a:endParaRPr lang="en-US" altLang="en-US" sz="100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6A1B018-F42E-4A22-917F-77664E093F3D}"/>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17411" name="Rectangle 3">
            <a:extLst>
              <a:ext uri="{FF2B5EF4-FFF2-40B4-BE49-F238E27FC236}">
                <a16:creationId xmlns:a16="http://schemas.microsoft.com/office/drawing/2014/main" id="{1C611250-F490-457C-975F-CD485AF03B8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altLang="en-US" sz="1200" dirty="0">
                <a:solidFill>
                  <a:schemeClr val="bg1">
                    <a:lumMod val="75000"/>
                  </a:schemeClr>
                </a:solidFill>
              </a:rPr>
              <a:t>Vorwiegend anteriore Blepharitis: Staphylokokken; seborrhoisch</a:t>
            </a:r>
          </a:p>
          <a:p>
            <a:pPr eaLnBrk="1" hangingPunct="1">
              <a:lnSpc>
                <a:spcPct val="85000"/>
              </a:lnSpc>
              <a:defRPr/>
            </a:pPr>
            <a:r>
              <a:rPr lang="en-US" altLang="en-US" sz="1200" dirty="0">
                <a:solidFill>
                  <a:schemeClr val="bg1">
                    <a:lumMod val="75000"/>
                  </a:schemeClr>
                </a:solidFill>
              </a:rPr>
              <a:t>Vorwiegend posteriore Blepharitis: MGD; Rosazea</a:t>
            </a:r>
          </a:p>
          <a:p>
            <a:pPr eaLnBrk="1" hangingPunct="1">
              <a:lnSpc>
                <a:spcPct val="85000"/>
              </a:lnSpc>
              <a:defRPr/>
            </a:pPr>
            <a:r>
              <a:rPr lang="en-US" altLang="en-US" sz="1200" dirty="0">
                <a:solidFill>
                  <a:schemeClr val="bg1">
                    <a:lumMod val="75000"/>
                  </a:schemeClr>
                </a:solidFill>
              </a:rPr>
              <a:t>Kann obstruktiv oder nicht-obstruktiv sein: MGD</a:t>
            </a:r>
          </a:p>
          <a:p>
            <a:pPr eaLnBrk="1" hangingPunct="1">
              <a:lnSpc>
                <a:spcPct val="85000"/>
              </a:lnSpc>
              <a:defRPr/>
            </a:pPr>
            <a:r>
              <a:rPr lang="en-US" altLang="en-US" sz="1200" dirty="0">
                <a:solidFill>
                  <a:schemeClr val="bg1">
                    <a:lumMod val="75000"/>
                  </a:schemeClr>
                </a:solidFill>
              </a:rPr>
              <a:t>Gekennzeichnet durch übermäßige Talgsekretion: Rosazea</a:t>
            </a:r>
          </a:p>
          <a:p>
            <a:pPr eaLnBrk="1" hangingPunct="1">
              <a:lnSpc>
                <a:spcPct val="85000"/>
              </a:lnSpc>
              <a:defRPr/>
            </a:pPr>
            <a:r>
              <a:rPr lang="en-US" altLang="en-US" sz="1200" dirty="0">
                <a:solidFill>
                  <a:schemeClr val="bg1">
                    <a:lumMod val="75000"/>
                  </a:schemeClr>
                </a:solidFill>
              </a:rPr>
              <a:t>Begleitende Kopfhauterkrankung behandeln: seborrhoisch</a:t>
            </a:r>
          </a:p>
          <a:p>
            <a:pPr eaLnBrk="1" hangingPunct="1">
              <a:lnSpc>
                <a:spcPct val="85000"/>
              </a:lnSpc>
              <a:defRPr/>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defRPr/>
            </a:pPr>
            <a:r>
              <a:rPr lang="en-US" altLang="en-US" sz="1200" dirty="0">
                <a:solidFill>
                  <a:schemeClr val="bg1">
                    <a:lumMod val="75000"/>
                  </a:schemeClr>
                </a:solidFill>
              </a:rPr>
              <a:t>Schlagwort: </a:t>
            </a:r>
            <a:r>
              <a:rPr lang="en-US" altLang="en-US" sz="1200" b="1" dirty="0"/>
              <a:t>„Sleeves</a:t>
            </a:r>
            <a:r>
              <a:rPr lang="en-US" altLang="en-US" sz="1200" dirty="0">
                <a:solidFill>
                  <a:schemeClr val="bg1">
                    <a:lumMod val="75000"/>
                  </a:schemeClr>
                </a:solidFill>
              </a:rPr>
              <a:t>“: Demodex</a:t>
            </a:r>
          </a:p>
        </p:txBody>
      </p:sp>
      <p:sp>
        <p:nvSpPr>
          <p:cNvPr id="23556" name="Text Box 4">
            <a:extLst>
              <a:ext uri="{FF2B5EF4-FFF2-40B4-BE49-F238E27FC236}">
                <a16:creationId xmlns:a16="http://schemas.microsoft.com/office/drawing/2014/main" id="{9078895A-74AD-4881-B989-44B107E713D5}"/>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Erkrankung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23557" name="Slide Number Placeholder 1">
            <a:extLst>
              <a:ext uri="{FF2B5EF4-FFF2-40B4-BE49-F238E27FC236}">
                <a16:creationId xmlns:a16="http://schemas.microsoft.com/office/drawing/2014/main" id="{889E73FF-FF83-4637-B1EE-08A75B050EC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838A349-E50B-4757-A08D-B084112BDDC3}" type="slidenum">
              <a:rPr lang="en-US" altLang="en-US" sz="1000"/>
              <a:t>154</a:t>
            </a:fld>
            <a:endParaRPr lang="en-US" altLang="en-US" sz="1000"/>
          </a:p>
        </p:txBody>
      </p:sp>
      <p:sp>
        <p:nvSpPr>
          <p:cNvPr id="2" name="TextBox 1">
            <a:extLst>
              <a:ext uri="{FF2B5EF4-FFF2-40B4-BE49-F238E27FC236}">
                <a16:creationId xmlns:a16="http://schemas.microsoft.com/office/drawing/2014/main" id="{FD8D8251-B7F1-45F5-BD76-FAD66A07018B}"/>
              </a:ext>
            </a:extLst>
          </p:cNvPr>
          <p:cNvSpPr txBox="1"/>
          <p:nvPr/>
        </p:nvSpPr>
        <p:spPr>
          <a:xfrm>
            <a:off x="457200" y="3170238"/>
            <a:ext cx="5410200" cy="338554"/>
          </a:xfrm>
          <a:prstGeom prst="rect">
            <a:avLst/>
          </a:prstGeom>
          <a:noFill/>
        </p:spPr>
        <p:txBody>
          <a:bodyPr wrap="square" lIns="25400" tIns="12700" rIns="25400" bIns="12700">
            <a:spAutoFit/>
          </a:bodyPr>
          <a:lstStyle/>
          <a:p>
            <a:pPr eaLnBrk="1" hangingPunct="1">
              <a:defRPr/>
            </a:pPr>
            <a:r>
              <a:rPr lang="en-US" sz="1200" i="1" dirty="0">
                <a:solidFill>
                  <a:srgbClr val="0000FF"/>
                </a:solidFill>
              </a:rPr>
              <a:t>Was sind in diesem Zusammenhang </a:t>
            </a:r>
            <a:r>
              <a:rPr lang="en-US" sz="1200" dirty="0">
                <a:solidFill>
                  <a:srgbClr val="0000FF"/>
                </a:solidFill>
              </a:rPr>
              <a:t>„Sleeves“</a:t>
            </a:r>
            <a:r>
              <a:rPr lang="en-US" sz="1200" i="1" dirty="0">
                <a:solidFill>
                  <a:srgbClr val="0000FF"/>
                </a:solidFill>
              </a:rPr>
              <a:t>?</a:t>
            </a:r>
            <a:endParaRPr lang="en-US" sz="1600" dirty="0">
              <a:solidFill>
                <a:schemeClr val="accent1">
                  <a:lumMod val="40000"/>
                  <a:lumOff val="60000"/>
                </a:schemeClr>
              </a:solidFill>
            </a:endParaRPr>
          </a:p>
        </p:txBody>
      </p:sp>
      <p:sp>
        <p:nvSpPr>
          <p:cNvPr id="7" name="Oval 6">
            <a:extLst>
              <a:ext uri="{FF2B5EF4-FFF2-40B4-BE49-F238E27FC236}">
                <a16:creationId xmlns:a16="http://schemas.microsoft.com/office/drawing/2014/main" id="{EA4581AF-D81D-42E3-81FB-5765F1E47676}"/>
              </a:ext>
            </a:extLst>
          </p:cNvPr>
          <p:cNvSpPr/>
          <p:nvPr/>
        </p:nvSpPr>
        <p:spPr>
          <a:xfrm>
            <a:off x="1524000" y="2300288"/>
            <a:ext cx="990600" cy="4127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6A1B018-F42E-4A22-917F-77664E093F3D}"/>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17411" name="Rectangle 3">
            <a:extLst>
              <a:ext uri="{FF2B5EF4-FFF2-40B4-BE49-F238E27FC236}">
                <a16:creationId xmlns:a16="http://schemas.microsoft.com/office/drawing/2014/main" id="{1C611250-F490-457C-975F-CD485AF03B8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altLang="en-US" sz="1200" dirty="0">
                <a:solidFill>
                  <a:schemeClr val="bg1">
                    <a:lumMod val="75000"/>
                  </a:schemeClr>
                </a:solidFill>
              </a:rPr>
              <a:t>Vorwiegend anteriore Blepharitis: Staphylokokken; seborrhoisch</a:t>
            </a:r>
          </a:p>
          <a:p>
            <a:pPr eaLnBrk="1" hangingPunct="1">
              <a:lnSpc>
                <a:spcPct val="85000"/>
              </a:lnSpc>
              <a:defRPr/>
            </a:pPr>
            <a:r>
              <a:rPr lang="en-US" altLang="en-US" sz="1200" dirty="0">
                <a:solidFill>
                  <a:schemeClr val="bg1">
                    <a:lumMod val="75000"/>
                  </a:schemeClr>
                </a:solidFill>
              </a:rPr>
              <a:t>Primär posteriore Blepharitis: MGD; Rosazea</a:t>
            </a:r>
          </a:p>
          <a:p>
            <a:pPr eaLnBrk="1" hangingPunct="1">
              <a:lnSpc>
                <a:spcPct val="85000"/>
              </a:lnSpc>
              <a:defRPr/>
            </a:pPr>
            <a:r>
              <a:rPr lang="en-US" altLang="en-US" sz="1200" dirty="0">
                <a:solidFill>
                  <a:schemeClr val="bg1">
                    <a:lumMod val="75000"/>
                  </a:schemeClr>
                </a:solidFill>
              </a:rPr>
              <a:t>Kann obstruktiv oder nicht-obstruktiv sein: MGD</a:t>
            </a:r>
          </a:p>
          <a:p>
            <a:pPr eaLnBrk="1" hangingPunct="1">
              <a:lnSpc>
                <a:spcPct val="85000"/>
              </a:lnSpc>
              <a:defRPr/>
            </a:pPr>
            <a:r>
              <a:rPr lang="en-US" altLang="en-US" sz="1200" dirty="0">
                <a:solidFill>
                  <a:schemeClr val="bg1">
                    <a:lumMod val="75000"/>
                  </a:schemeClr>
                </a:solidFill>
              </a:rPr>
              <a:t>Gekennzeichnet durch übermäßige Talgsekretion: Rosazea</a:t>
            </a:r>
          </a:p>
          <a:p>
            <a:pPr eaLnBrk="1" hangingPunct="1">
              <a:lnSpc>
                <a:spcPct val="85000"/>
              </a:lnSpc>
              <a:defRPr/>
            </a:pPr>
            <a:r>
              <a:rPr lang="en-US" altLang="en-US" sz="1200" dirty="0">
                <a:solidFill>
                  <a:schemeClr val="bg1">
                    <a:lumMod val="75000"/>
                  </a:schemeClr>
                </a:solidFill>
              </a:rPr>
              <a:t>Begleitende Kopfhauterkrankung behandeln: seborrhoisch</a:t>
            </a:r>
          </a:p>
          <a:p>
            <a:pPr eaLnBrk="1" hangingPunct="1">
              <a:lnSpc>
                <a:spcPct val="85000"/>
              </a:lnSpc>
              <a:defRPr/>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defRPr/>
            </a:pPr>
            <a:r>
              <a:rPr lang="en-US" altLang="en-US" sz="1200" dirty="0">
                <a:solidFill>
                  <a:schemeClr val="bg1">
                    <a:lumMod val="75000"/>
                  </a:schemeClr>
                </a:solidFill>
              </a:rPr>
              <a:t>Schlagwort: </a:t>
            </a:r>
            <a:r>
              <a:rPr lang="en-US" altLang="en-US" sz="1200" b="1" dirty="0"/>
              <a:t>„Sleeves</a:t>
            </a:r>
            <a:r>
              <a:rPr lang="en-US" altLang="en-US" sz="1200" dirty="0">
                <a:solidFill>
                  <a:schemeClr val="bg1">
                    <a:lumMod val="75000"/>
                  </a:schemeClr>
                </a:solidFill>
              </a:rPr>
              <a:t>“: Demodex</a:t>
            </a:r>
          </a:p>
        </p:txBody>
      </p:sp>
      <p:sp>
        <p:nvSpPr>
          <p:cNvPr id="23556" name="Text Box 4">
            <a:extLst>
              <a:ext uri="{FF2B5EF4-FFF2-40B4-BE49-F238E27FC236}">
                <a16:creationId xmlns:a16="http://schemas.microsoft.com/office/drawing/2014/main" id="{9078895A-74AD-4881-B989-44B107E713D5}"/>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Erkrankung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23557" name="Slide Number Placeholder 1">
            <a:extLst>
              <a:ext uri="{FF2B5EF4-FFF2-40B4-BE49-F238E27FC236}">
                <a16:creationId xmlns:a16="http://schemas.microsoft.com/office/drawing/2014/main" id="{889E73FF-FF83-4637-B1EE-08A75B050EC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838A349-E50B-4757-A08D-B084112BDDC3}" type="slidenum">
              <a:rPr lang="en-US" altLang="en-US" sz="1000"/>
              <a:t>155</a:t>
            </a:fld>
            <a:endParaRPr lang="en-US" altLang="en-US" sz="1000"/>
          </a:p>
        </p:txBody>
      </p:sp>
      <p:sp>
        <p:nvSpPr>
          <p:cNvPr id="2" name="TextBox 1">
            <a:extLst>
              <a:ext uri="{FF2B5EF4-FFF2-40B4-BE49-F238E27FC236}">
                <a16:creationId xmlns:a16="http://schemas.microsoft.com/office/drawing/2014/main" id="{FD8D8251-B7F1-45F5-BD76-FAD66A07018B}"/>
              </a:ext>
            </a:extLst>
          </p:cNvPr>
          <p:cNvSpPr txBox="1"/>
          <p:nvPr/>
        </p:nvSpPr>
        <p:spPr>
          <a:xfrm>
            <a:off x="457200" y="3170238"/>
            <a:ext cx="5410200" cy="830262"/>
          </a:xfrm>
          <a:prstGeom prst="rect">
            <a:avLst/>
          </a:prstGeom>
          <a:noFill/>
        </p:spPr>
        <p:txBody>
          <a:bodyPr wrap="square" lIns="25400" tIns="12700" rIns="25400" bIns="12700">
            <a:spAutoFit/>
          </a:bodyPr>
          <a:lstStyle/>
          <a:p>
            <a:pPr eaLnBrk="1" hangingPunct="1">
              <a:defRPr/>
            </a:pPr>
            <a:r>
              <a:rPr lang="en-US" sz="1200" i="1" dirty="0">
                <a:solidFill>
                  <a:srgbClr val="0000FF"/>
                </a:solidFill>
              </a:rPr>
              <a:t>Was sind in diesem Zusammenhang </a:t>
            </a:r>
            <a:r>
              <a:rPr lang="en-US" sz="1200" dirty="0">
                <a:solidFill>
                  <a:srgbClr val="0000FF"/>
                </a:solidFill>
              </a:rPr>
              <a:t>„Sleeves“</a:t>
            </a:r>
            <a:r>
              <a:rPr lang="en-US" sz="1200" i="1" dirty="0">
                <a:solidFill>
                  <a:srgbClr val="0000FF"/>
                </a:solidFill>
              </a:rPr>
              <a:t>?</a:t>
            </a:r>
          </a:p>
          <a:p>
            <a:pPr eaLnBrk="1" hangingPunct="1">
              <a:defRPr/>
            </a:pPr>
            <a:r>
              <a:rPr lang="en-US" altLang="en-US" sz="1200" dirty="0">
                <a:solidFill>
                  <a:srgbClr val="0000FF"/>
                </a:solidFill>
              </a:rPr>
              <a:t>Zylindrische Ansammlungen von wachsartigem Material, die bei mit </a:t>
            </a:r>
            <a:r>
              <a:rPr lang="en-US" altLang="en-US" sz="1200" i="1" dirty="0">
                <a:solidFill>
                  <a:srgbClr val="0000FF"/>
                </a:solidFill>
              </a:rPr>
              <a:t>Demodex</a:t>
            </a:r>
            <a:r>
              <a:rPr lang="en-US" altLang="en-US" sz="1200" dirty="0">
                <a:solidFill>
                  <a:srgbClr val="0000FF"/>
                </a:solidFill>
              </a:rPr>
              <a:t> befallenen Personen an den Wimpernansätzen haften</a:t>
            </a:r>
            <a:endParaRPr lang="en-US" sz="1600" dirty="0">
              <a:solidFill>
                <a:srgbClr val="0000FF"/>
              </a:solidFill>
            </a:endParaRPr>
          </a:p>
        </p:txBody>
      </p:sp>
      <p:sp>
        <p:nvSpPr>
          <p:cNvPr id="7" name="Oval 6">
            <a:extLst>
              <a:ext uri="{FF2B5EF4-FFF2-40B4-BE49-F238E27FC236}">
                <a16:creationId xmlns:a16="http://schemas.microsoft.com/office/drawing/2014/main" id="{EA4581AF-D81D-42E3-81FB-5765F1E47676}"/>
              </a:ext>
            </a:extLst>
          </p:cNvPr>
          <p:cNvSpPr/>
          <p:nvPr/>
        </p:nvSpPr>
        <p:spPr>
          <a:xfrm>
            <a:off x="1524000" y="2271533"/>
            <a:ext cx="990600" cy="4127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40815651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EC973E-1713-562C-3E73-F949ABC44A59}"/>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156</a:t>
            </a:fld>
            <a:endParaRPr lang="en-US" altLang="en-US"/>
          </a:p>
        </p:txBody>
      </p:sp>
      <p:sp>
        <p:nvSpPr>
          <p:cNvPr id="3" name="AutoShape 2" descr="Slit lamp image of cylindrical eyelash dandruff.">
            <a:extLst>
              <a:ext uri="{FF2B5EF4-FFF2-40B4-BE49-F238E27FC236}">
                <a16:creationId xmlns:a16="http://schemas.microsoft.com/office/drawing/2014/main" id="{3DD84784-09E3-C2D1-E3CE-59401C51E38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6" name="Picture 4" descr="Slit lamp image of cylindrical eyelash dandruff. | Download Scientific  Diagram">
            <a:extLst>
              <a:ext uri="{FF2B5EF4-FFF2-40B4-BE49-F238E27FC236}">
                <a16:creationId xmlns:a16="http://schemas.microsoft.com/office/drawing/2014/main" id="{3332A0B1-46B9-1A97-3005-577314203E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498372"/>
            <a:ext cx="3810000" cy="3861256"/>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4">
            <a:extLst>
              <a:ext uri="{FF2B5EF4-FFF2-40B4-BE49-F238E27FC236}">
                <a16:creationId xmlns:a16="http://schemas.microsoft.com/office/drawing/2014/main" id="{0E30E3E4-1DCA-335A-418A-86EF6C2B056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Fällen gibt es mehr als eine Antwort)</a:t>
            </a:r>
            <a:endParaRPr lang="en-US" altLang="en-US" sz="1800" i="1"/>
          </a:p>
        </p:txBody>
      </p:sp>
      <p:sp>
        <p:nvSpPr>
          <p:cNvPr id="5" name="TextBox 4">
            <a:extLst>
              <a:ext uri="{FF2B5EF4-FFF2-40B4-BE49-F238E27FC236}">
                <a16:creationId xmlns:a16="http://schemas.microsoft.com/office/drawing/2014/main" id="{D1F3D2E9-646C-D47D-DB0C-C460B63BF464}"/>
              </a:ext>
            </a:extLst>
          </p:cNvPr>
          <p:cNvSpPr txBox="1"/>
          <p:nvPr/>
        </p:nvSpPr>
        <p:spPr>
          <a:xfrm>
            <a:off x="2816851" y="6096000"/>
            <a:ext cx="3510321" cy="369332"/>
          </a:xfrm>
          <a:prstGeom prst="rect">
            <a:avLst/>
          </a:prstGeom>
          <a:noFill/>
        </p:spPr>
        <p:txBody>
          <a:bodyPr wrap="square" lIns="25400" tIns="12700" rIns="25400" bIns="12700" rtlCol="0">
            <a:spAutoFit/>
          </a:bodyPr>
          <a:lstStyle/>
          <a:p>
            <a:pPr algn="ctr"/>
            <a:r>
              <a:rPr lang="en-US" sz="1200" dirty="0"/>
              <a:t>„Sleeves“ bei der </a:t>
            </a:r>
            <a:r>
              <a:rPr lang="en-US" sz="1200" i="1" dirty="0"/>
              <a:t>Demodex</a:t>
            </a:r>
            <a:r>
              <a:rPr lang="en-US" sz="1200" dirty="0"/>
              <a:t>-Blepharitis</a:t>
            </a:r>
          </a:p>
        </p:txBody>
      </p:sp>
    </p:spTree>
    <p:extLst>
      <p:ext uri="{BB962C8B-B14F-4D97-AF65-F5344CB8AC3E}">
        <p14:creationId xmlns:p14="http://schemas.microsoft.com/office/powerpoint/2010/main" val="328928207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5A43D9-EAF8-939A-F99B-6C08CB8529DA}"/>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157</a:t>
            </a:fld>
            <a:endParaRPr lang="en-US" altLang="en-US"/>
          </a:p>
        </p:txBody>
      </p:sp>
      <p:pic>
        <p:nvPicPr>
          <p:cNvPr id="4" name="Picture 3">
            <a:extLst>
              <a:ext uri="{FF2B5EF4-FFF2-40B4-BE49-F238E27FC236}">
                <a16:creationId xmlns:a16="http://schemas.microsoft.com/office/drawing/2014/main" id="{144A5B1C-94B1-6D36-CF21-8908FA996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752" y="1566133"/>
            <a:ext cx="7174495" cy="3725734"/>
          </a:xfrm>
          <a:prstGeom prst="rect">
            <a:avLst/>
          </a:prstGeom>
        </p:spPr>
      </p:pic>
      <p:sp>
        <p:nvSpPr>
          <p:cNvPr id="5" name="Text Box 4">
            <a:extLst>
              <a:ext uri="{FF2B5EF4-FFF2-40B4-BE49-F238E27FC236}">
                <a16:creationId xmlns:a16="http://schemas.microsoft.com/office/drawing/2014/main" id="{01967DBE-A7C0-47D5-3C73-5EBC603F9EB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Fällen gibt es mehr als eine Antwort)</a:t>
            </a:r>
            <a:endParaRPr lang="en-US" altLang="en-US" sz="1800" i="1"/>
          </a:p>
        </p:txBody>
      </p:sp>
      <p:sp>
        <p:nvSpPr>
          <p:cNvPr id="6" name="TextBox 5">
            <a:extLst>
              <a:ext uri="{FF2B5EF4-FFF2-40B4-BE49-F238E27FC236}">
                <a16:creationId xmlns:a16="http://schemas.microsoft.com/office/drawing/2014/main" id="{FA4EEF6B-222C-03D3-E5C5-14927A37F642}"/>
              </a:ext>
            </a:extLst>
          </p:cNvPr>
          <p:cNvSpPr txBox="1"/>
          <p:nvPr/>
        </p:nvSpPr>
        <p:spPr>
          <a:xfrm>
            <a:off x="2915136" y="6098705"/>
            <a:ext cx="3313728" cy="369332"/>
          </a:xfrm>
          <a:prstGeom prst="rect">
            <a:avLst/>
          </a:prstGeom>
          <a:noFill/>
        </p:spPr>
        <p:txBody>
          <a:bodyPr wrap="square" lIns="25400" tIns="12700" rIns="25400" bIns="12700" rtlCol="0">
            <a:spAutoFit/>
          </a:bodyPr>
          <a:lstStyle/>
          <a:p>
            <a:pPr algn="ctr"/>
            <a:r>
              <a:rPr lang="en-US" sz="1200" dirty="0"/>
              <a:t>Die klinischen Anzeichen einer Blepharitis</a:t>
            </a:r>
          </a:p>
        </p:txBody>
      </p:sp>
    </p:spTree>
    <p:extLst>
      <p:ext uri="{BB962C8B-B14F-4D97-AF65-F5344CB8AC3E}">
        <p14:creationId xmlns:p14="http://schemas.microsoft.com/office/powerpoint/2010/main" val="6962572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8489841D-4B7A-41F6-B743-2E5FB2A6240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25603" name="Rectangle 3">
            <a:extLst>
              <a:ext uri="{FF2B5EF4-FFF2-40B4-BE49-F238E27FC236}">
                <a16:creationId xmlns:a16="http://schemas.microsoft.com/office/drawing/2014/main" id="{8017AE22-A69F-49BD-A3F6-00A38D72273A}"/>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Vorwiegend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a:p>
            <a:pPr eaLnBrk="1" hangingPunct="1">
              <a:lnSpc>
                <a:spcPct val="85000"/>
              </a:lnSpc>
            </a:pPr>
            <a:r>
              <a:rPr lang="en-US" altLang="en-US" sz="1200"/>
              <a:t>Gekennzeichnet durch übermäßige Talgsekretion: </a:t>
            </a:r>
            <a:r>
              <a:rPr lang="en-US" altLang="en-US" sz="1200">
                <a:solidFill>
                  <a:srgbClr val="0000FF"/>
                </a:solidFill>
              </a:rPr>
              <a:t>Rosazea</a:t>
            </a:r>
          </a:p>
          <a:p>
            <a:pPr eaLnBrk="1" hangingPunct="1">
              <a:lnSpc>
                <a:spcPct val="85000"/>
              </a:lnSpc>
            </a:pPr>
            <a:r>
              <a:rPr lang="en-US" altLang="en-US" sz="1200"/>
              <a:t>Begleitende Kopfhauterkrankung behandeln: </a:t>
            </a:r>
            <a:r>
              <a:rPr lang="en-US" altLang="en-US" sz="1200">
                <a:solidFill>
                  <a:srgbClr val="0000FF"/>
                </a:solidFill>
              </a:rPr>
              <a:t>seborrhoisch</a:t>
            </a:r>
          </a:p>
          <a:p>
            <a:pPr eaLnBrk="1" hangingPunct="1">
              <a:lnSpc>
                <a:spcPct val="85000"/>
              </a:lnSpc>
            </a:pPr>
            <a:r>
              <a:rPr lang="en-US" altLang="en-US" sz="1200"/>
              <a:t>Schuppen sind </a:t>
            </a:r>
            <a:r>
              <a:rPr lang="en-US" altLang="en-US" sz="1200" i="1"/>
              <a:t>hart</a:t>
            </a:r>
            <a:r>
              <a:rPr lang="en-US" altLang="en-US" sz="1200"/>
              <a:t>: </a:t>
            </a:r>
            <a:r>
              <a:rPr lang="en-US" altLang="en-US" sz="1200">
                <a:solidFill>
                  <a:srgbClr val="0000FF"/>
                </a:solidFill>
              </a:rPr>
              <a:t>Staphylokokken</a:t>
            </a:r>
          </a:p>
          <a:p>
            <a:pPr eaLnBrk="1" hangingPunct="1">
              <a:lnSpc>
                <a:spcPct val="85000"/>
              </a:lnSpc>
            </a:pPr>
            <a:r>
              <a:rPr lang="en-US" altLang="en-US" sz="1200"/>
              <a:t>Schlagwort lautet </a:t>
            </a:r>
            <a:r>
              <a:rPr lang="en-US" altLang="en-US" sz="1200" b="1"/>
              <a:t>„Sleeves</a:t>
            </a:r>
            <a:r>
              <a:rPr lang="en-US" altLang="en-US" sz="1200"/>
              <a:t>“: </a:t>
            </a:r>
            <a:r>
              <a:rPr lang="en-US" altLang="en-US" sz="1200">
                <a:solidFill>
                  <a:srgbClr val="0000FF"/>
                </a:solidFill>
              </a:rPr>
              <a:t>Demodex</a:t>
            </a:r>
          </a:p>
          <a:p>
            <a:pPr eaLnBrk="1" hangingPunct="1">
              <a:lnSpc>
                <a:spcPct val="85000"/>
              </a:lnSpc>
            </a:pPr>
            <a:r>
              <a:rPr lang="en-US" altLang="en-US" sz="1200"/>
              <a:t>Möglicherweise ist Doxycyclin oral erforderlich:</a:t>
            </a:r>
            <a:endParaRPr lang="en-US" altLang="en-US" sz="1500">
              <a:solidFill>
                <a:srgbClr val="0000FF"/>
              </a:solidFill>
            </a:endParaRPr>
          </a:p>
        </p:txBody>
      </p:sp>
      <p:sp>
        <p:nvSpPr>
          <p:cNvPr id="25604" name="Text Box 4">
            <a:extLst>
              <a:ext uri="{FF2B5EF4-FFF2-40B4-BE49-F238E27FC236}">
                <a16:creationId xmlns:a16="http://schemas.microsoft.com/office/drawing/2014/main" id="{23AE8DA1-2D71-472C-88CA-5EDC65BEB4E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25605" name="TextBox 5">
            <a:extLst>
              <a:ext uri="{FF2B5EF4-FFF2-40B4-BE49-F238E27FC236}">
                <a16:creationId xmlns:a16="http://schemas.microsoft.com/office/drawing/2014/main" id="{D5867F62-82EC-4FF7-9AC9-65F3FF1F2D17}"/>
              </a:ext>
            </a:extLst>
          </p:cNvPr>
          <p:cNvSpPr txBox="1">
            <a:spLocks noChangeArrowheads="1"/>
          </p:cNvSpPr>
          <p:nvPr/>
        </p:nvSpPr>
        <p:spPr bwMode="auto">
          <a:xfrm>
            <a:off x="206375" y="2892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(3)</a:t>
            </a:r>
          </a:p>
        </p:txBody>
      </p:sp>
      <p:sp>
        <p:nvSpPr>
          <p:cNvPr id="25606" name="Slide Number Placeholder 1">
            <a:extLst>
              <a:ext uri="{FF2B5EF4-FFF2-40B4-BE49-F238E27FC236}">
                <a16:creationId xmlns:a16="http://schemas.microsoft.com/office/drawing/2014/main" id="{02D795FD-7889-469F-9242-E8E5E1A19BD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F04F7A8-E521-4C7F-A6C9-DD7355D7760D}" type="slidenum">
              <a:rPr lang="en-US" altLang="en-US" sz="1000"/>
              <a:t>158</a:t>
            </a:fld>
            <a:endParaRPr lang="en-US" altLang="en-US" sz="1000"/>
          </a:p>
        </p:txBody>
      </p:sp>
      <p:sp>
        <p:nvSpPr>
          <p:cNvPr id="25607" name="TextBox 7">
            <a:extLst>
              <a:ext uri="{FF2B5EF4-FFF2-40B4-BE49-F238E27FC236}">
                <a16:creationId xmlns:a16="http://schemas.microsoft.com/office/drawing/2014/main" id="{66A48278-CE83-47A1-BEF7-42230AA149D4}"/>
              </a:ext>
            </a:extLst>
          </p:cNvPr>
          <p:cNvSpPr txBox="1">
            <a:spLocks noChangeArrowheads="1"/>
          </p:cNvSpPr>
          <p:nvPr/>
        </p:nvSpPr>
        <p:spPr bwMode="auto">
          <a:xfrm>
            <a:off x="1676400" y="3124200"/>
            <a:ext cx="2254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a:t>(</a:t>
            </a:r>
            <a:r>
              <a:rPr lang="en-US" altLang="en-US" sz="1200"/>
              <a:t>Doxy </a:t>
            </a:r>
            <a:r>
              <a:rPr lang="en-US" altLang="en-US" sz="1200" i="1"/>
              <a:t>= Abkürzung für „Doxycyclin“)</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310E65F-7B8A-441A-8E0C-4408614857D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26627" name="Rectangle 3">
            <a:extLst>
              <a:ext uri="{FF2B5EF4-FFF2-40B4-BE49-F238E27FC236}">
                <a16:creationId xmlns:a16="http://schemas.microsoft.com/office/drawing/2014/main" id="{55ED93CB-535F-427B-8AB6-DD21A01F3FBA}"/>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Primär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a:p>
            <a:pPr eaLnBrk="1" hangingPunct="1">
              <a:lnSpc>
                <a:spcPct val="85000"/>
              </a:lnSpc>
            </a:pPr>
            <a:r>
              <a:rPr lang="en-US" altLang="en-US" sz="1200"/>
              <a:t>Gekennzeichnet durch übermäßige Talgsekretion: </a:t>
            </a:r>
            <a:r>
              <a:rPr lang="en-US" altLang="en-US" sz="1200">
                <a:solidFill>
                  <a:srgbClr val="0000FF"/>
                </a:solidFill>
              </a:rPr>
              <a:t>Rosazea</a:t>
            </a:r>
          </a:p>
          <a:p>
            <a:pPr eaLnBrk="1" hangingPunct="1">
              <a:lnSpc>
                <a:spcPct val="85000"/>
              </a:lnSpc>
            </a:pPr>
            <a:r>
              <a:rPr lang="en-US" altLang="en-US" sz="1200"/>
              <a:t>Begleitende Kopfhauterkrankung behandeln: </a:t>
            </a:r>
            <a:r>
              <a:rPr lang="en-US" altLang="en-US" sz="1200">
                <a:solidFill>
                  <a:srgbClr val="0000FF"/>
                </a:solidFill>
              </a:rPr>
              <a:t>seborrhoisch</a:t>
            </a:r>
          </a:p>
          <a:p>
            <a:pPr eaLnBrk="1" hangingPunct="1">
              <a:lnSpc>
                <a:spcPct val="85000"/>
              </a:lnSpc>
            </a:pPr>
            <a:r>
              <a:rPr lang="en-US" altLang="en-US" sz="1200"/>
              <a:t>Schuppen sind </a:t>
            </a:r>
            <a:r>
              <a:rPr lang="en-US" altLang="en-US" sz="1200" i="1"/>
              <a:t>hart</a:t>
            </a:r>
            <a:r>
              <a:rPr lang="en-US" altLang="en-US" sz="1200"/>
              <a:t>: </a:t>
            </a:r>
            <a:r>
              <a:rPr lang="en-US" altLang="en-US" sz="1200">
                <a:solidFill>
                  <a:srgbClr val="0000FF"/>
                </a:solidFill>
              </a:rPr>
              <a:t>Staphylokokken</a:t>
            </a:r>
          </a:p>
          <a:p>
            <a:pPr eaLnBrk="1" hangingPunct="1">
              <a:lnSpc>
                <a:spcPct val="85000"/>
              </a:lnSpc>
            </a:pPr>
            <a:r>
              <a:rPr lang="en-US" altLang="en-US" sz="1200"/>
              <a:t>Schlagwort: </a:t>
            </a:r>
            <a:r>
              <a:rPr lang="en-US" altLang="en-US" sz="1200" b="1"/>
              <a:t>„Sleeves“ (Hüllen)</a:t>
            </a:r>
            <a:r>
              <a:rPr lang="en-US" altLang="en-US" sz="1200"/>
              <a:t>: </a:t>
            </a:r>
            <a:r>
              <a:rPr lang="en-US" altLang="en-US" sz="1200">
                <a:solidFill>
                  <a:srgbClr val="0000FF"/>
                </a:solidFill>
              </a:rPr>
              <a:t>Demodex</a:t>
            </a:r>
          </a:p>
          <a:p>
            <a:pPr eaLnBrk="1" hangingPunct="1">
              <a:lnSpc>
                <a:spcPct val="85000"/>
              </a:lnSpc>
            </a:pPr>
            <a:r>
              <a:rPr lang="en-US" altLang="en-US" sz="1200"/>
              <a:t>Möglicherweise ist eine orale Doxycyclin-Gabe erforderlich: </a:t>
            </a:r>
            <a:r>
              <a:rPr lang="en-US" altLang="en-US" sz="1200">
                <a:solidFill>
                  <a:srgbClr val="0000FF"/>
                </a:solidFill>
              </a:rPr>
              <a:t>MGD; seborrhoisch; Rosazea</a:t>
            </a:r>
          </a:p>
        </p:txBody>
      </p:sp>
      <p:sp>
        <p:nvSpPr>
          <p:cNvPr id="26628" name="Text Box 4">
            <a:extLst>
              <a:ext uri="{FF2B5EF4-FFF2-40B4-BE49-F238E27FC236}">
                <a16:creationId xmlns:a16="http://schemas.microsoft.com/office/drawing/2014/main" id="{AD88D6D7-CDE5-495B-8201-712F04A5D0E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26629" name="TextBox 5">
            <a:extLst>
              <a:ext uri="{FF2B5EF4-FFF2-40B4-BE49-F238E27FC236}">
                <a16:creationId xmlns:a16="http://schemas.microsoft.com/office/drawing/2014/main" id="{2B995C04-45F2-43DE-B787-C265C12D4A4C}"/>
              </a:ext>
            </a:extLst>
          </p:cNvPr>
          <p:cNvSpPr txBox="1">
            <a:spLocks noChangeArrowheads="1"/>
          </p:cNvSpPr>
          <p:nvPr/>
        </p:nvSpPr>
        <p:spPr bwMode="auto">
          <a:xfrm>
            <a:off x="206375" y="2892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(3)</a:t>
            </a:r>
          </a:p>
        </p:txBody>
      </p:sp>
      <p:sp>
        <p:nvSpPr>
          <p:cNvPr id="26630" name="Slide Number Placeholder 1">
            <a:extLst>
              <a:ext uri="{FF2B5EF4-FFF2-40B4-BE49-F238E27FC236}">
                <a16:creationId xmlns:a16="http://schemas.microsoft.com/office/drawing/2014/main" id="{57307819-6B93-41AD-AF2B-AB9ABF6B07F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8AC3BF9-B119-41D7-9B62-A7967A45FC53}" type="slidenum">
              <a:rPr lang="en-US" altLang="en-US" sz="1000"/>
              <a:t>159</a:t>
            </a:fld>
            <a:endParaRPr lang="en-US" altLang="en-US" sz="1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1393DCF-B834-499B-8586-AE09F3A5671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4099" name="Rectangle 3">
            <a:extLst>
              <a:ext uri="{FF2B5EF4-FFF2-40B4-BE49-F238E27FC236}">
                <a16:creationId xmlns:a16="http://schemas.microsoft.com/office/drawing/2014/main" id="{5072C8F7-C188-4AF4-9416-E9CF7BA69618}"/>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a:t>
            </a:r>
            <a:r>
              <a:rPr lang="en-US" sz="1200" b="1" dirty="0"/>
              <a:t>posteriore Blepharitis</a:t>
            </a:r>
            <a:r>
              <a:rPr lang="en-US" sz="1200" b="1" dirty="0">
                <a:solidFill>
                  <a:schemeClr val="bg1">
                    <a:lumMod val="75000"/>
                  </a:schemeClr>
                </a:solidFill>
              </a:rPr>
              <a:t>: </a:t>
            </a:r>
            <a:r>
              <a:rPr lang="en-US" sz="1200" b="1" dirty="0">
                <a:solidFill>
                  <a:srgbClr val="0000FF"/>
                </a:solidFill>
              </a:rPr>
              <a:t>MGD</a:t>
            </a:r>
            <a:r>
              <a:rPr lang="en-US" sz="1200" b="1" dirty="0">
                <a:solidFill>
                  <a:schemeClr val="bg1">
                    <a:lumMod val="75000"/>
                  </a:schemeClr>
                </a:solidFill>
              </a:rPr>
              <a:t>; </a:t>
            </a:r>
            <a:r>
              <a:rPr lang="en-US" sz="1200" dirty="0">
                <a:solidFill>
                  <a:schemeClr val="bg1">
                    <a:lumMod val="75000"/>
                  </a:schemeClr>
                </a:solidFill>
              </a:rPr>
              <a:t>Rosazea</a:t>
            </a:r>
            <a:endParaRPr lang="en-US" sz="1500" dirty="0">
              <a:solidFill>
                <a:srgbClr val="0000FF"/>
              </a:solidFill>
            </a:endParaRPr>
          </a:p>
        </p:txBody>
      </p:sp>
      <p:sp>
        <p:nvSpPr>
          <p:cNvPr id="8196" name="Text Box 4">
            <a:extLst>
              <a:ext uri="{FF2B5EF4-FFF2-40B4-BE49-F238E27FC236}">
                <a16:creationId xmlns:a16="http://schemas.microsoft.com/office/drawing/2014/main" id="{428D7E8D-BEB3-4F71-ADE9-1CCAEFEBFAB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787A5D31-D32B-490E-8C91-ABD9963F0457}"/>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198" name="Text Box 4">
            <a:extLst>
              <a:ext uri="{FF2B5EF4-FFF2-40B4-BE49-F238E27FC236}">
                <a16:creationId xmlns:a16="http://schemas.microsoft.com/office/drawing/2014/main" id="{6920D548-7891-4F5F-9DD1-3389EE25637D}"/>
              </a:ext>
            </a:extLst>
          </p:cNvPr>
          <p:cNvSpPr txBox="1">
            <a:spLocks noChangeArrowheads="1"/>
          </p:cNvSpPr>
          <p:nvPr/>
        </p:nvSpPr>
        <p:spPr bwMode="auto">
          <a:xfrm>
            <a:off x="5715000" y="2667000"/>
            <a:ext cx="2419350"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i="1"/>
              <a:t>Diese Begriffe werden oft</a:t>
            </a:r>
          </a:p>
          <a:p>
            <a:pPr eaLnBrk="1" hangingPunct="1">
              <a:lnSpc>
                <a:spcPct val="85000"/>
              </a:lnSpc>
              <a:spcBef>
                <a:spcPct val="0"/>
              </a:spcBef>
              <a:buClrTx/>
              <a:buSzTx/>
              <a:buFontTx/>
              <a:buNone/>
            </a:pPr>
            <a:r>
              <a:rPr lang="en-US" altLang="en-US" sz="1200" i="1"/>
              <a:t>synonym verwendet</a:t>
            </a:r>
          </a:p>
        </p:txBody>
      </p:sp>
      <p:sp>
        <p:nvSpPr>
          <p:cNvPr id="8199" name="Line 5">
            <a:extLst>
              <a:ext uri="{FF2B5EF4-FFF2-40B4-BE49-F238E27FC236}">
                <a16:creationId xmlns:a16="http://schemas.microsoft.com/office/drawing/2014/main" id="{2D69AAAB-5058-470B-81E3-03FCF719DA10}"/>
              </a:ext>
            </a:extLst>
          </p:cNvPr>
          <p:cNvSpPr>
            <a:spLocks noChangeShapeType="1"/>
          </p:cNvSpPr>
          <p:nvPr/>
        </p:nvSpPr>
        <p:spPr bwMode="auto">
          <a:xfrm flipH="1" flipV="1">
            <a:off x="4038600" y="1676400"/>
            <a:ext cx="1752600" cy="990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0" name="Line 6">
            <a:extLst>
              <a:ext uri="{FF2B5EF4-FFF2-40B4-BE49-F238E27FC236}">
                <a16:creationId xmlns:a16="http://schemas.microsoft.com/office/drawing/2014/main" id="{FAF476B5-0496-4E41-8589-2C17919FB5E9}"/>
              </a:ext>
            </a:extLst>
          </p:cNvPr>
          <p:cNvSpPr>
            <a:spLocks noChangeShapeType="1"/>
          </p:cNvSpPr>
          <p:nvPr/>
        </p:nvSpPr>
        <p:spPr bwMode="auto">
          <a:xfrm flipH="1" flipV="1">
            <a:off x="2640013" y="1928813"/>
            <a:ext cx="3151187" cy="7381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1" name="Slide Number Placeholder 1">
            <a:extLst>
              <a:ext uri="{FF2B5EF4-FFF2-40B4-BE49-F238E27FC236}">
                <a16:creationId xmlns:a16="http://schemas.microsoft.com/office/drawing/2014/main" id="{C5B00D40-C246-4548-B40F-4B05572F22F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16</a:t>
            </a:fld>
            <a:endParaRPr lang="en-US" altLang="en-US" sz="1000"/>
          </a:p>
        </p:txBody>
      </p:sp>
      <p:sp>
        <p:nvSpPr>
          <p:cNvPr id="2" name="Right Brace 1">
            <a:extLst>
              <a:ext uri="{FF2B5EF4-FFF2-40B4-BE49-F238E27FC236}">
                <a16:creationId xmlns:a16="http://schemas.microsoft.com/office/drawing/2014/main" id="{503CE3FB-B7EF-4753-AF53-FB3F556AC096}"/>
              </a:ext>
            </a:extLst>
          </p:cNvPr>
          <p:cNvSpPr/>
          <p:nvPr/>
        </p:nvSpPr>
        <p:spPr>
          <a:xfrm rot="5400000">
            <a:off x="2476500" y="823913"/>
            <a:ext cx="328613" cy="1881187"/>
          </a:xfrm>
          <a:prstGeom prst="rightBrace">
            <a:avLst>
              <a:gd name="adj1" fmla="val 13292"/>
              <a:gd name="adj2" fmla="val 48875"/>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6CCCEC8-D13C-43E5-B26E-310D5944F08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27651" name="Rectangle 3">
            <a:extLst>
              <a:ext uri="{FF2B5EF4-FFF2-40B4-BE49-F238E27FC236}">
                <a16:creationId xmlns:a16="http://schemas.microsoft.com/office/drawing/2014/main" id="{4D5C14F9-A0D5-4F00-835F-739881157D75}"/>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Vorwiegend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a:p>
            <a:pPr eaLnBrk="1" hangingPunct="1">
              <a:lnSpc>
                <a:spcPct val="85000"/>
              </a:lnSpc>
            </a:pPr>
            <a:r>
              <a:rPr lang="en-US" altLang="en-US" sz="1200"/>
              <a:t>Gekennzeichnet durch übermäßige Talgsekretion: </a:t>
            </a:r>
            <a:r>
              <a:rPr lang="en-US" altLang="en-US" sz="1200">
                <a:solidFill>
                  <a:srgbClr val="0000FF"/>
                </a:solidFill>
              </a:rPr>
              <a:t>Rosazea</a:t>
            </a:r>
          </a:p>
          <a:p>
            <a:pPr eaLnBrk="1" hangingPunct="1">
              <a:lnSpc>
                <a:spcPct val="85000"/>
              </a:lnSpc>
            </a:pPr>
            <a:r>
              <a:rPr lang="en-US" altLang="en-US" sz="1200"/>
              <a:t>Begleitende Kopfhauterkrankung behandeln: </a:t>
            </a:r>
            <a:r>
              <a:rPr lang="en-US" altLang="en-US" sz="1200">
                <a:solidFill>
                  <a:srgbClr val="0000FF"/>
                </a:solidFill>
              </a:rPr>
              <a:t>seborrhoisch</a:t>
            </a:r>
          </a:p>
          <a:p>
            <a:pPr eaLnBrk="1" hangingPunct="1">
              <a:lnSpc>
                <a:spcPct val="85000"/>
              </a:lnSpc>
            </a:pPr>
            <a:r>
              <a:rPr lang="en-US" altLang="en-US" sz="1200"/>
              <a:t>Schuppen sind </a:t>
            </a:r>
            <a:r>
              <a:rPr lang="en-US" altLang="en-US" sz="1200" i="1"/>
              <a:t>hart</a:t>
            </a:r>
            <a:r>
              <a:rPr lang="en-US" altLang="en-US" sz="1200"/>
              <a:t>: </a:t>
            </a:r>
            <a:r>
              <a:rPr lang="en-US" altLang="en-US" sz="1200">
                <a:solidFill>
                  <a:srgbClr val="0000FF"/>
                </a:solidFill>
              </a:rPr>
              <a:t>Staphylokokken</a:t>
            </a:r>
          </a:p>
          <a:p>
            <a:pPr eaLnBrk="1" hangingPunct="1">
              <a:lnSpc>
                <a:spcPct val="85000"/>
              </a:lnSpc>
            </a:pPr>
            <a:r>
              <a:rPr lang="en-US" altLang="en-US" sz="1200"/>
              <a:t>Schlagwort: </a:t>
            </a:r>
            <a:r>
              <a:rPr lang="en-US" altLang="en-US" sz="1200" b="1"/>
              <a:t>„Sleeves“ (Hüllen)</a:t>
            </a:r>
            <a:r>
              <a:rPr lang="en-US" altLang="en-US" sz="1200"/>
              <a:t>: </a:t>
            </a:r>
            <a:r>
              <a:rPr lang="en-US" altLang="en-US" sz="1200">
                <a:solidFill>
                  <a:srgbClr val="0000FF"/>
                </a:solidFill>
              </a:rPr>
              <a:t>Demodex</a:t>
            </a:r>
          </a:p>
          <a:p>
            <a:pPr eaLnBrk="1" hangingPunct="1">
              <a:lnSpc>
                <a:spcPct val="85000"/>
              </a:lnSpc>
            </a:pPr>
            <a:r>
              <a:rPr lang="en-US" altLang="en-US" sz="1200"/>
              <a:t>Erfordert möglicherweise Doxycyclin oral: </a:t>
            </a:r>
            <a:r>
              <a:rPr lang="en-US" altLang="en-US" sz="1200">
                <a:solidFill>
                  <a:srgbClr val="0000FF"/>
                </a:solidFill>
              </a:rPr>
              <a:t>MGD; seborrhoisch; Rosazea</a:t>
            </a:r>
          </a:p>
          <a:p>
            <a:pPr eaLnBrk="1" hangingPunct="1">
              <a:lnSpc>
                <a:spcPct val="85000"/>
              </a:lnSpc>
            </a:pPr>
            <a:r>
              <a:rPr lang="en-US" altLang="en-US" sz="1200"/>
              <a:t>Häufiger bei jüngeren Patienten:</a:t>
            </a:r>
            <a:endParaRPr lang="en-US" altLang="en-US" sz="1500">
              <a:solidFill>
                <a:srgbClr val="0000FF"/>
              </a:solidFill>
            </a:endParaRPr>
          </a:p>
        </p:txBody>
      </p:sp>
      <p:sp>
        <p:nvSpPr>
          <p:cNvPr id="27652" name="Text Box 4">
            <a:extLst>
              <a:ext uri="{FF2B5EF4-FFF2-40B4-BE49-F238E27FC236}">
                <a16:creationId xmlns:a16="http://schemas.microsoft.com/office/drawing/2014/main" id="{4803F961-A62A-450B-BB33-2B346D44DC4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27653" name="Slide Number Placeholder 1">
            <a:extLst>
              <a:ext uri="{FF2B5EF4-FFF2-40B4-BE49-F238E27FC236}">
                <a16:creationId xmlns:a16="http://schemas.microsoft.com/office/drawing/2014/main" id="{561AED1A-C0B8-4794-AFB4-4A1B22B8409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B5C7D63-AB1A-4069-8E0C-D242D44FACB1}" type="slidenum">
              <a:rPr lang="en-US" altLang="en-US" sz="1000"/>
              <a:t>160</a:t>
            </a:fld>
            <a:endParaRPr lang="en-US" altLang="en-US" sz="100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3787B59-5908-4BEE-84F2-FD0176FD50AD}"/>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28675" name="Rectangle 3">
            <a:extLst>
              <a:ext uri="{FF2B5EF4-FFF2-40B4-BE49-F238E27FC236}">
                <a16:creationId xmlns:a16="http://schemas.microsoft.com/office/drawing/2014/main" id="{02DF50F7-EC1A-4EA6-8AFE-3130346E5752}"/>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Primär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a:p>
            <a:pPr eaLnBrk="1" hangingPunct="1">
              <a:lnSpc>
                <a:spcPct val="85000"/>
              </a:lnSpc>
            </a:pPr>
            <a:r>
              <a:rPr lang="en-US" altLang="en-US" sz="1200"/>
              <a:t>Gekennzeichnet durch übermäßige Talgsekretion: </a:t>
            </a:r>
            <a:r>
              <a:rPr lang="en-US" altLang="en-US" sz="1200">
                <a:solidFill>
                  <a:srgbClr val="0000FF"/>
                </a:solidFill>
              </a:rPr>
              <a:t>Rosazea</a:t>
            </a:r>
          </a:p>
          <a:p>
            <a:pPr eaLnBrk="1" hangingPunct="1">
              <a:lnSpc>
                <a:spcPct val="85000"/>
              </a:lnSpc>
            </a:pPr>
            <a:r>
              <a:rPr lang="en-US" altLang="en-US" sz="1200"/>
              <a:t>Begleitende Kopfhauterkrankung behandeln: </a:t>
            </a:r>
            <a:r>
              <a:rPr lang="en-US" altLang="en-US" sz="1200">
                <a:solidFill>
                  <a:srgbClr val="0000FF"/>
                </a:solidFill>
              </a:rPr>
              <a:t>seborrhoisch</a:t>
            </a:r>
          </a:p>
          <a:p>
            <a:pPr eaLnBrk="1" hangingPunct="1">
              <a:lnSpc>
                <a:spcPct val="85000"/>
              </a:lnSpc>
            </a:pPr>
            <a:r>
              <a:rPr lang="en-US" altLang="en-US" sz="1200"/>
              <a:t>Schuppen sind </a:t>
            </a:r>
            <a:r>
              <a:rPr lang="en-US" altLang="en-US" sz="1200" i="1"/>
              <a:t>hart</a:t>
            </a:r>
            <a:r>
              <a:rPr lang="en-US" altLang="en-US" sz="1200"/>
              <a:t>: </a:t>
            </a:r>
            <a:r>
              <a:rPr lang="en-US" altLang="en-US" sz="1200">
                <a:solidFill>
                  <a:srgbClr val="0000FF"/>
                </a:solidFill>
              </a:rPr>
              <a:t>Staphylokokken</a:t>
            </a:r>
          </a:p>
          <a:p>
            <a:pPr eaLnBrk="1" hangingPunct="1">
              <a:lnSpc>
                <a:spcPct val="85000"/>
              </a:lnSpc>
            </a:pPr>
            <a:r>
              <a:rPr lang="en-US" altLang="en-US" sz="1200"/>
              <a:t>Schlagwort: </a:t>
            </a:r>
            <a:r>
              <a:rPr lang="en-US" altLang="en-US" sz="1200" b="1"/>
              <a:t>„Sleeves“ (Hüllen)</a:t>
            </a:r>
            <a:r>
              <a:rPr lang="en-US" altLang="en-US" sz="1200"/>
              <a:t>: </a:t>
            </a:r>
            <a:r>
              <a:rPr lang="en-US" altLang="en-US" sz="1200">
                <a:solidFill>
                  <a:srgbClr val="0000FF"/>
                </a:solidFill>
              </a:rPr>
              <a:t>Demodex</a:t>
            </a:r>
          </a:p>
          <a:p>
            <a:pPr eaLnBrk="1" hangingPunct="1">
              <a:lnSpc>
                <a:spcPct val="85000"/>
              </a:lnSpc>
            </a:pPr>
            <a:r>
              <a:rPr lang="en-US" altLang="en-US" sz="1200"/>
              <a:t>Erfordert möglicherweise Doxycyclin oral: </a:t>
            </a:r>
            <a:r>
              <a:rPr lang="en-US" altLang="en-US" sz="1200">
                <a:solidFill>
                  <a:srgbClr val="0000FF"/>
                </a:solidFill>
              </a:rPr>
              <a:t>MGD; seborrhoisch; Rosazea</a:t>
            </a:r>
          </a:p>
          <a:p>
            <a:pPr eaLnBrk="1" hangingPunct="1">
              <a:lnSpc>
                <a:spcPct val="85000"/>
              </a:lnSpc>
            </a:pPr>
            <a:r>
              <a:rPr lang="en-US" altLang="en-US" sz="1200"/>
              <a:t>Häufiger bei jüngeren Patienten: </a:t>
            </a:r>
            <a:r>
              <a:rPr lang="en-US" altLang="en-US" sz="1200">
                <a:solidFill>
                  <a:srgbClr val="0000FF"/>
                </a:solidFill>
              </a:rPr>
              <a:t>Staphylokokken</a:t>
            </a:r>
            <a:endParaRPr lang="en-US" altLang="en-US" sz="1500">
              <a:solidFill>
                <a:schemeClr val="bg1"/>
              </a:solidFill>
            </a:endParaRPr>
          </a:p>
        </p:txBody>
      </p:sp>
      <p:sp>
        <p:nvSpPr>
          <p:cNvPr id="28676" name="Text Box 4">
            <a:extLst>
              <a:ext uri="{FF2B5EF4-FFF2-40B4-BE49-F238E27FC236}">
                <a16:creationId xmlns:a16="http://schemas.microsoft.com/office/drawing/2014/main" id="{5F8C6660-D1C8-4932-A761-96BBEBF5B590}"/>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28677" name="Slide Number Placeholder 1">
            <a:extLst>
              <a:ext uri="{FF2B5EF4-FFF2-40B4-BE49-F238E27FC236}">
                <a16:creationId xmlns:a16="http://schemas.microsoft.com/office/drawing/2014/main" id="{5EC45919-9405-40A2-AA8B-0E9605E222F8}"/>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6F95FBB-0746-4DC2-977D-AF3D41E1205B}" type="slidenum">
              <a:rPr lang="en-US" altLang="en-US" sz="1000"/>
              <a:t>161</a:t>
            </a:fld>
            <a:endParaRPr lang="en-US" altLang="en-US" sz="100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9D3638D4-6BF2-4408-9069-E916EA02D95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29699" name="Rectangle 3">
            <a:extLst>
              <a:ext uri="{FF2B5EF4-FFF2-40B4-BE49-F238E27FC236}">
                <a16:creationId xmlns:a16="http://schemas.microsoft.com/office/drawing/2014/main" id="{C178FC98-550B-4303-8177-670B143F9229}"/>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Vorwiegend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a:p>
            <a:pPr eaLnBrk="1" hangingPunct="1">
              <a:lnSpc>
                <a:spcPct val="85000"/>
              </a:lnSpc>
            </a:pPr>
            <a:r>
              <a:rPr lang="en-US" altLang="en-US" sz="1200"/>
              <a:t>Gekennzeichnet durch übermäßige Talgsekretion: </a:t>
            </a:r>
            <a:r>
              <a:rPr lang="en-US" altLang="en-US" sz="1200">
                <a:solidFill>
                  <a:srgbClr val="0000FF"/>
                </a:solidFill>
              </a:rPr>
              <a:t>Rosazea</a:t>
            </a:r>
          </a:p>
          <a:p>
            <a:pPr eaLnBrk="1" hangingPunct="1">
              <a:lnSpc>
                <a:spcPct val="85000"/>
              </a:lnSpc>
            </a:pPr>
            <a:r>
              <a:rPr lang="en-US" altLang="en-US" sz="1200"/>
              <a:t>Begleitende Kopfhauterkrankung behandeln: </a:t>
            </a:r>
            <a:r>
              <a:rPr lang="en-US" altLang="en-US" sz="1200">
                <a:solidFill>
                  <a:srgbClr val="0000FF"/>
                </a:solidFill>
              </a:rPr>
              <a:t>seborrhoisch</a:t>
            </a:r>
          </a:p>
          <a:p>
            <a:pPr eaLnBrk="1" hangingPunct="1">
              <a:lnSpc>
                <a:spcPct val="85000"/>
              </a:lnSpc>
            </a:pPr>
            <a:r>
              <a:rPr lang="en-US" altLang="en-US" sz="1200"/>
              <a:t>Schuppen sind </a:t>
            </a:r>
            <a:r>
              <a:rPr lang="en-US" altLang="en-US" sz="1200" i="1"/>
              <a:t>hart</a:t>
            </a:r>
            <a:r>
              <a:rPr lang="en-US" altLang="en-US" sz="1200"/>
              <a:t>: </a:t>
            </a:r>
            <a:r>
              <a:rPr lang="en-US" altLang="en-US" sz="1200">
                <a:solidFill>
                  <a:srgbClr val="0000FF"/>
                </a:solidFill>
              </a:rPr>
              <a:t>Staphylokokken</a:t>
            </a:r>
          </a:p>
          <a:p>
            <a:pPr eaLnBrk="1" hangingPunct="1">
              <a:lnSpc>
                <a:spcPct val="85000"/>
              </a:lnSpc>
            </a:pPr>
            <a:r>
              <a:rPr lang="en-US" altLang="en-US" sz="1200"/>
              <a:t>Schlagwort: </a:t>
            </a:r>
            <a:r>
              <a:rPr lang="en-US" altLang="en-US" sz="1200" b="1"/>
              <a:t>„Sleeves“ (Hüllen)</a:t>
            </a:r>
            <a:r>
              <a:rPr lang="en-US" altLang="en-US" sz="1200"/>
              <a:t>: </a:t>
            </a:r>
            <a:r>
              <a:rPr lang="en-US" altLang="en-US" sz="1200">
                <a:solidFill>
                  <a:srgbClr val="0000FF"/>
                </a:solidFill>
              </a:rPr>
              <a:t>Demodex</a:t>
            </a:r>
          </a:p>
          <a:p>
            <a:pPr eaLnBrk="1" hangingPunct="1">
              <a:lnSpc>
                <a:spcPct val="85000"/>
              </a:lnSpc>
            </a:pPr>
            <a:r>
              <a:rPr lang="en-US" altLang="en-US" sz="1200"/>
              <a:t>Erfordert möglicherweise Doxycyclin oral: </a:t>
            </a:r>
            <a:r>
              <a:rPr lang="en-US" altLang="en-US" sz="1200">
                <a:solidFill>
                  <a:srgbClr val="0000FF"/>
                </a:solidFill>
              </a:rPr>
              <a:t>MGD; seborrhoisch; Rosazea</a:t>
            </a:r>
          </a:p>
          <a:p>
            <a:pPr eaLnBrk="1" hangingPunct="1">
              <a:lnSpc>
                <a:spcPct val="85000"/>
              </a:lnSpc>
            </a:pPr>
            <a:r>
              <a:rPr lang="en-US" altLang="en-US" sz="1200"/>
              <a:t>Häufiger bei jüngeren Patienten: </a:t>
            </a:r>
            <a:r>
              <a:rPr lang="en-US" altLang="en-US" sz="1200">
                <a:solidFill>
                  <a:srgbClr val="0000FF"/>
                </a:solidFill>
              </a:rPr>
              <a:t>Staphylokokken</a:t>
            </a:r>
          </a:p>
          <a:p>
            <a:pPr eaLnBrk="1" hangingPunct="1">
              <a:lnSpc>
                <a:spcPct val="85000"/>
              </a:lnSpc>
            </a:pPr>
            <a:r>
              <a:rPr lang="en-US" altLang="en-US" sz="1200"/>
              <a:t>Tritt bei ~100 % der Personen &gt;70 Jahren auf:</a:t>
            </a:r>
            <a:endParaRPr lang="en-US" altLang="en-US" sz="1500">
              <a:solidFill>
                <a:srgbClr val="0000FF"/>
              </a:solidFill>
            </a:endParaRPr>
          </a:p>
        </p:txBody>
      </p:sp>
      <p:sp>
        <p:nvSpPr>
          <p:cNvPr id="29700" name="Text Box 4">
            <a:extLst>
              <a:ext uri="{FF2B5EF4-FFF2-40B4-BE49-F238E27FC236}">
                <a16:creationId xmlns:a16="http://schemas.microsoft.com/office/drawing/2014/main" id="{1D37B0F1-4986-46A3-9A30-D44FE3759CF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29701" name="Slide Number Placeholder 1">
            <a:extLst>
              <a:ext uri="{FF2B5EF4-FFF2-40B4-BE49-F238E27FC236}">
                <a16:creationId xmlns:a16="http://schemas.microsoft.com/office/drawing/2014/main" id="{5FFC9064-9B90-446F-99FC-E3218BA2F2F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21ED256-C808-4969-B9C1-1E1FE5A643A6}" type="slidenum">
              <a:rPr lang="en-US" altLang="en-US" sz="1000"/>
              <a:t>162</a:t>
            </a:fld>
            <a:endParaRPr lang="en-US" altLang="en-US" sz="100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982B9B90-B986-433D-BBE5-3795084D65DA}"/>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30723" name="Rectangle 3">
            <a:extLst>
              <a:ext uri="{FF2B5EF4-FFF2-40B4-BE49-F238E27FC236}">
                <a16:creationId xmlns:a16="http://schemas.microsoft.com/office/drawing/2014/main" id="{9E25FD9D-2B2D-4719-B831-9A7C46BC5DC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Primär posteriore Blepharitis: </a:t>
            </a:r>
            <a:r>
              <a:rPr lang="en-US" altLang="en-US" sz="1200">
                <a:solidFill>
                  <a:srgbClr val="0000FF"/>
                </a:solidFill>
              </a:rPr>
              <a:t>MGD; Rosazea</a:t>
            </a:r>
          </a:p>
          <a:p>
            <a:pPr eaLnBrk="1" hangingPunct="1">
              <a:lnSpc>
                <a:spcPct val="85000"/>
              </a:lnSpc>
            </a:pPr>
            <a:r>
              <a:rPr lang="en-US" altLang="en-US" sz="1200"/>
              <a:t>Kann obstruktiv oder nicht-obstruktiv sein: </a:t>
            </a:r>
            <a:r>
              <a:rPr lang="en-US" altLang="en-US" sz="1200">
                <a:solidFill>
                  <a:srgbClr val="0000FF"/>
                </a:solidFill>
              </a:rPr>
              <a:t>MGD</a:t>
            </a:r>
          </a:p>
          <a:p>
            <a:pPr eaLnBrk="1" hangingPunct="1">
              <a:lnSpc>
                <a:spcPct val="85000"/>
              </a:lnSpc>
            </a:pPr>
            <a:r>
              <a:rPr lang="en-US" altLang="en-US" sz="1200"/>
              <a:t>Gekennzeichnet durch übermäßige Talgsekretion: </a:t>
            </a:r>
            <a:r>
              <a:rPr lang="en-US" altLang="en-US" sz="1200">
                <a:solidFill>
                  <a:srgbClr val="0000FF"/>
                </a:solidFill>
              </a:rPr>
              <a:t>Rosazea</a:t>
            </a:r>
          </a:p>
          <a:p>
            <a:pPr eaLnBrk="1" hangingPunct="1">
              <a:lnSpc>
                <a:spcPct val="85000"/>
              </a:lnSpc>
            </a:pPr>
            <a:r>
              <a:rPr lang="en-US" altLang="en-US" sz="1200"/>
              <a:t>Begleitende Kopfhauterkrankung behandeln: </a:t>
            </a:r>
            <a:r>
              <a:rPr lang="en-US" altLang="en-US" sz="1200">
                <a:solidFill>
                  <a:srgbClr val="0000FF"/>
                </a:solidFill>
              </a:rPr>
              <a:t>seborrhoisch</a:t>
            </a:r>
          </a:p>
          <a:p>
            <a:pPr eaLnBrk="1" hangingPunct="1">
              <a:lnSpc>
                <a:spcPct val="85000"/>
              </a:lnSpc>
            </a:pPr>
            <a:r>
              <a:rPr lang="en-US" altLang="en-US" sz="1200"/>
              <a:t>Schuppen sind </a:t>
            </a:r>
            <a:r>
              <a:rPr lang="en-US" altLang="en-US" sz="1200" i="1"/>
              <a:t>hart</a:t>
            </a:r>
            <a:r>
              <a:rPr lang="en-US" altLang="en-US" sz="1200"/>
              <a:t>: </a:t>
            </a:r>
            <a:r>
              <a:rPr lang="en-US" altLang="en-US" sz="1200">
                <a:solidFill>
                  <a:srgbClr val="0000FF"/>
                </a:solidFill>
              </a:rPr>
              <a:t>Staphylokokken</a:t>
            </a:r>
          </a:p>
          <a:p>
            <a:pPr eaLnBrk="1" hangingPunct="1">
              <a:lnSpc>
                <a:spcPct val="85000"/>
              </a:lnSpc>
            </a:pPr>
            <a:r>
              <a:rPr lang="en-US" altLang="en-US" sz="1200"/>
              <a:t>Schlagwort: </a:t>
            </a:r>
            <a:r>
              <a:rPr lang="en-US" altLang="en-US" sz="1200" b="1"/>
              <a:t>„Sleeves“ (Hüllen)</a:t>
            </a:r>
            <a:r>
              <a:rPr lang="en-US" altLang="en-US" sz="1200"/>
              <a:t>: </a:t>
            </a:r>
            <a:r>
              <a:rPr lang="en-US" altLang="en-US" sz="1200">
                <a:solidFill>
                  <a:srgbClr val="0000FF"/>
                </a:solidFill>
              </a:rPr>
              <a:t>Demodex</a:t>
            </a:r>
          </a:p>
          <a:p>
            <a:pPr eaLnBrk="1" hangingPunct="1">
              <a:lnSpc>
                <a:spcPct val="85000"/>
              </a:lnSpc>
            </a:pPr>
            <a:r>
              <a:rPr lang="en-US" altLang="en-US" sz="1200"/>
              <a:t>Erfordert möglicherweise Doxycyclin oral: </a:t>
            </a:r>
            <a:r>
              <a:rPr lang="en-US" altLang="en-US" sz="1200">
                <a:solidFill>
                  <a:srgbClr val="0000FF"/>
                </a:solidFill>
              </a:rPr>
              <a:t>MGD; seborrhoisch; Rosazea</a:t>
            </a:r>
          </a:p>
          <a:p>
            <a:pPr eaLnBrk="1" hangingPunct="1">
              <a:lnSpc>
                <a:spcPct val="85000"/>
              </a:lnSpc>
            </a:pPr>
            <a:r>
              <a:rPr lang="en-US" altLang="en-US" sz="1200"/>
              <a:t>Häufiger bei jüngeren Patienten: </a:t>
            </a:r>
            <a:r>
              <a:rPr lang="en-US" altLang="en-US" sz="1200">
                <a:solidFill>
                  <a:srgbClr val="0000FF"/>
                </a:solidFill>
              </a:rPr>
              <a:t>Staphylokokken</a:t>
            </a:r>
          </a:p>
          <a:p>
            <a:pPr eaLnBrk="1" hangingPunct="1">
              <a:lnSpc>
                <a:spcPct val="85000"/>
              </a:lnSpc>
            </a:pPr>
            <a:r>
              <a:rPr lang="en-US" altLang="en-US" sz="1200"/>
              <a:t>Tritt bei ~100 % der Personen &gt;70 Jahren auf: </a:t>
            </a:r>
            <a:r>
              <a:rPr lang="en-US" altLang="en-US" sz="1200">
                <a:solidFill>
                  <a:srgbClr val="0000FF"/>
                </a:solidFill>
              </a:rPr>
              <a:t>Demodex</a:t>
            </a:r>
          </a:p>
        </p:txBody>
      </p:sp>
      <p:sp>
        <p:nvSpPr>
          <p:cNvPr id="30724" name="Text Box 4">
            <a:extLst>
              <a:ext uri="{FF2B5EF4-FFF2-40B4-BE49-F238E27FC236}">
                <a16:creationId xmlns:a16="http://schemas.microsoft.com/office/drawing/2014/main" id="{CEC92B5A-DE02-4E37-A9FD-13964AAB97A9}"/>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30725" name="Slide Number Placeholder 1">
            <a:extLst>
              <a:ext uri="{FF2B5EF4-FFF2-40B4-BE49-F238E27FC236}">
                <a16:creationId xmlns:a16="http://schemas.microsoft.com/office/drawing/2014/main" id="{E17A0835-BFFD-45F1-8AA1-0DA9601F4D18}"/>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54BF315-F1AB-46BC-B523-0C1F541E34C8}" type="slidenum">
              <a:rPr lang="en-US" altLang="en-US" sz="1000"/>
              <a:t>163</a:t>
            </a:fld>
            <a:endParaRPr lang="en-US" altLang="en-US" sz="100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A2E11D30-0773-47DB-9235-BF03E394BC0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31747" name="Rectangle 3">
            <a:extLst>
              <a:ext uri="{FF2B5EF4-FFF2-40B4-BE49-F238E27FC236}">
                <a16:creationId xmlns:a16="http://schemas.microsoft.com/office/drawing/2014/main" id="{2F3361C3-0707-48E7-9720-542EDD496CDD}"/>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Vorwiegend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a:t>
            </a:r>
            <a:endParaRPr lang="en-US" altLang="en-US" sz="1500" dirty="0">
              <a:solidFill>
                <a:srgbClr val="0000FF"/>
              </a:solidFill>
            </a:endParaRPr>
          </a:p>
        </p:txBody>
      </p:sp>
      <p:sp>
        <p:nvSpPr>
          <p:cNvPr id="31748" name="Text Box 4">
            <a:extLst>
              <a:ext uri="{FF2B5EF4-FFF2-40B4-BE49-F238E27FC236}">
                <a16:creationId xmlns:a16="http://schemas.microsoft.com/office/drawing/2014/main" id="{11EC7CE5-0818-417C-AAD6-3382533CED0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31749" name="Slide Number Placeholder 1">
            <a:extLst>
              <a:ext uri="{FF2B5EF4-FFF2-40B4-BE49-F238E27FC236}">
                <a16:creationId xmlns:a16="http://schemas.microsoft.com/office/drawing/2014/main" id="{F78A1B4F-B9F8-414D-A1D7-31CAC1FE6FF8}"/>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0890504-B7ED-44DB-AE0E-92BC34B71B96}" type="slidenum">
              <a:rPr lang="en-US" altLang="en-US" sz="1000"/>
              <a:t>164</a:t>
            </a:fld>
            <a:endParaRPr lang="en-US" altLang="en-US" sz="100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F7B4CDA8-216B-41CB-978A-E81A824E8D3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32771" name="Rectangle 3">
            <a:extLst>
              <a:ext uri="{FF2B5EF4-FFF2-40B4-BE49-F238E27FC236}">
                <a16:creationId xmlns:a16="http://schemas.microsoft.com/office/drawing/2014/main" id="{4BB70CB7-CE81-44B7-9F50-5CF120341BC6}"/>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Primär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endParaRPr lang="en-US" altLang="en-US" sz="1500" dirty="0">
              <a:solidFill>
                <a:schemeClr val="bg1"/>
              </a:solidFill>
            </a:endParaRPr>
          </a:p>
        </p:txBody>
      </p:sp>
      <p:sp>
        <p:nvSpPr>
          <p:cNvPr id="32772" name="Text Box 4">
            <a:extLst>
              <a:ext uri="{FF2B5EF4-FFF2-40B4-BE49-F238E27FC236}">
                <a16:creationId xmlns:a16="http://schemas.microsoft.com/office/drawing/2014/main" id="{DAC47E04-4852-4B5F-9B50-94911724650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32773" name="Slide Number Placeholder 1">
            <a:extLst>
              <a:ext uri="{FF2B5EF4-FFF2-40B4-BE49-F238E27FC236}">
                <a16:creationId xmlns:a16="http://schemas.microsoft.com/office/drawing/2014/main" id="{0ABFD004-E1A2-4DC0-ADA1-3EBAEAEED89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CC1EE4E-AF00-42EC-BD54-15A68BC077AC}" type="slidenum">
              <a:rPr lang="en-US" altLang="en-US" sz="1000"/>
              <a:t>165</a:t>
            </a:fld>
            <a:endParaRPr lang="en-US" altLang="en-US" sz="100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A130920-F0D1-4443-A486-0A8230C04BE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33795" name="Rectangle 3">
            <a:extLst>
              <a:ext uri="{FF2B5EF4-FFF2-40B4-BE49-F238E27FC236}">
                <a16:creationId xmlns:a16="http://schemas.microsoft.com/office/drawing/2014/main" id="{A79E85B0-9CA1-4968-9403-FD6AD6952E6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Vorwiegend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a:t>
            </a:r>
            <a:endParaRPr lang="en-US" altLang="en-US" sz="1500" dirty="0">
              <a:solidFill>
                <a:srgbClr val="0000FF"/>
              </a:solidFill>
            </a:endParaRPr>
          </a:p>
        </p:txBody>
      </p:sp>
      <p:sp>
        <p:nvSpPr>
          <p:cNvPr id="33796" name="Text Box 4">
            <a:extLst>
              <a:ext uri="{FF2B5EF4-FFF2-40B4-BE49-F238E27FC236}">
                <a16:creationId xmlns:a16="http://schemas.microsoft.com/office/drawing/2014/main" id="{A78CE418-6A3B-4CA1-AC92-75BDB99E2CC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33797" name="Slide Number Placeholder 1">
            <a:extLst>
              <a:ext uri="{FF2B5EF4-FFF2-40B4-BE49-F238E27FC236}">
                <a16:creationId xmlns:a16="http://schemas.microsoft.com/office/drawing/2014/main" id="{9610600E-6411-4FAA-A7FC-3315560B528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D8E3799-7579-479C-A70B-0247CA6E448E}" type="slidenum">
              <a:rPr lang="en-US" altLang="en-US" sz="1000"/>
              <a:t>166</a:t>
            </a:fld>
            <a:endParaRPr lang="en-US" altLang="en-US" sz="100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9050D94A-22E1-468D-909A-539EE025052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34819" name="Rectangle 3">
            <a:extLst>
              <a:ext uri="{FF2B5EF4-FFF2-40B4-BE49-F238E27FC236}">
                <a16:creationId xmlns:a16="http://schemas.microsoft.com/office/drawing/2014/main" id="{CA52E4AC-FBF8-4E4F-9670-5152EFADA4D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Primär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p:txBody>
      </p:sp>
      <p:sp>
        <p:nvSpPr>
          <p:cNvPr id="34820" name="Text Box 4">
            <a:extLst>
              <a:ext uri="{FF2B5EF4-FFF2-40B4-BE49-F238E27FC236}">
                <a16:creationId xmlns:a16="http://schemas.microsoft.com/office/drawing/2014/main" id="{8779F535-8D51-482C-BB86-7C67E54BCC5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34821" name="Slide Number Placeholder 1">
            <a:extLst>
              <a:ext uri="{FF2B5EF4-FFF2-40B4-BE49-F238E27FC236}">
                <a16:creationId xmlns:a16="http://schemas.microsoft.com/office/drawing/2014/main" id="{1E1915EA-D46E-4093-B594-D6ACE9E046D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767C438-0333-435F-A37B-497B71C4B62A}" type="slidenum">
              <a:rPr lang="en-US" altLang="en-US" sz="1000"/>
              <a:t>167</a:t>
            </a:fld>
            <a:endParaRPr lang="en-US" altLang="en-US" sz="100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a:extLst>
              <a:ext uri="{FF2B5EF4-FFF2-40B4-BE49-F238E27FC236}">
                <a16:creationId xmlns:a16="http://schemas.microsoft.com/office/drawing/2014/main" id="{8EC68F2F-37B2-442F-A97B-CB47FEA56AD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altLang="en-US" sz="1200" dirty="0">
                <a:solidFill>
                  <a:schemeClr val="bg1">
                    <a:lumMod val="75000"/>
                  </a:schemeClr>
                </a:solidFill>
              </a:rPr>
              <a:t>Vorwiegend anteriore Blepharitis: Staphylokokken; seborrhoisch</a:t>
            </a:r>
          </a:p>
          <a:p>
            <a:pPr eaLnBrk="1" hangingPunct="1">
              <a:lnSpc>
                <a:spcPct val="85000"/>
              </a:lnSpc>
              <a:defRPr/>
            </a:pPr>
            <a:r>
              <a:rPr lang="en-US" altLang="en-US" sz="1200" dirty="0">
                <a:solidFill>
                  <a:schemeClr val="bg1">
                    <a:lumMod val="75000"/>
                  </a:schemeClr>
                </a:solidFill>
              </a:rPr>
              <a:t>Vorwiegend posteriore Blepharitis: MGD; Rosazea</a:t>
            </a:r>
          </a:p>
          <a:p>
            <a:pPr eaLnBrk="1" hangingPunct="1">
              <a:lnSpc>
                <a:spcPct val="85000"/>
              </a:lnSpc>
              <a:defRPr/>
            </a:pPr>
            <a:r>
              <a:rPr lang="en-US" altLang="en-US" sz="1200" dirty="0">
                <a:solidFill>
                  <a:schemeClr val="bg1">
                    <a:lumMod val="75000"/>
                  </a:schemeClr>
                </a:solidFill>
              </a:rPr>
              <a:t>Kann obstruktiv oder nicht-obstruktiv sein: MGD</a:t>
            </a:r>
          </a:p>
          <a:p>
            <a:pPr eaLnBrk="1" hangingPunct="1">
              <a:lnSpc>
                <a:spcPct val="85000"/>
              </a:lnSpc>
              <a:defRPr/>
            </a:pPr>
            <a:r>
              <a:rPr lang="en-US" altLang="en-US" sz="1200" dirty="0">
                <a:solidFill>
                  <a:schemeClr val="bg1">
                    <a:lumMod val="75000"/>
                  </a:schemeClr>
                </a:solidFill>
              </a:rPr>
              <a:t>Gekennzeichnet durch übermäßige Talgsekretion: Rosazea</a:t>
            </a:r>
          </a:p>
          <a:p>
            <a:pPr eaLnBrk="1" hangingPunct="1">
              <a:lnSpc>
                <a:spcPct val="85000"/>
              </a:lnSpc>
              <a:defRPr/>
            </a:pPr>
            <a:r>
              <a:rPr lang="en-US" altLang="en-US" sz="1200" dirty="0">
                <a:solidFill>
                  <a:schemeClr val="bg1">
                    <a:lumMod val="75000"/>
                  </a:schemeClr>
                </a:solidFill>
              </a:rPr>
              <a:t>Begleitende Kopfhauterkrankung behandeln: seborrhoisch</a:t>
            </a:r>
          </a:p>
          <a:p>
            <a:pPr eaLnBrk="1" hangingPunct="1">
              <a:lnSpc>
                <a:spcPct val="85000"/>
              </a:lnSpc>
              <a:defRPr/>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defRPr/>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defRPr/>
            </a:pPr>
            <a:r>
              <a:rPr lang="en-US" altLang="en-US" sz="1200" dirty="0">
                <a:solidFill>
                  <a:schemeClr val="bg1">
                    <a:lumMod val="75000"/>
                  </a:schemeClr>
                </a:solidFill>
              </a:rPr>
              <a:t>Erfordert möglicherweise Doxycyclin oral: MGD; seborrhoisch; Rosazea</a:t>
            </a:r>
          </a:p>
          <a:p>
            <a:pPr eaLnBrk="1" hangingPunct="1">
              <a:lnSpc>
                <a:spcPct val="85000"/>
              </a:lnSpc>
              <a:defRPr/>
            </a:pPr>
            <a:r>
              <a:rPr lang="en-US" altLang="en-US" sz="1200" dirty="0">
                <a:solidFill>
                  <a:schemeClr val="bg1">
                    <a:lumMod val="75000"/>
                  </a:schemeClr>
                </a:solidFill>
              </a:rPr>
              <a:t>Häufiger bei jüngeren Patienten: Staphylokokken</a:t>
            </a:r>
          </a:p>
          <a:p>
            <a:pPr eaLnBrk="1" hangingPunct="1">
              <a:lnSpc>
                <a:spcPct val="85000"/>
              </a:lnSpc>
              <a:defRPr/>
            </a:pPr>
            <a:r>
              <a:rPr lang="en-US" altLang="en-US" sz="1200" dirty="0">
                <a:solidFill>
                  <a:schemeClr val="bg1">
                    <a:lumMod val="75000"/>
                  </a:schemeClr>
                </a:solidFill>
              </a:rPr>
              <a:t>Tritt bei ~100 % der Personen &gt;70 Jahren auf: Demodex</a:t>
            </a:r>
          </a:p>
          <a:p>
            <a:pPr eaLnBrk="1" hangingPunct="1">
              <a:lnSpc>
                <a:spcPct val="85000"/>
              </a:lnSpc>
              <a:defRPr/>
            </a:pPr>
            <a:r>
              <a:rPr lang="en-US" altLang="en-US" sz="1200" dirty="0">
                <a:solidFill>
                  <a:schemeClr val="bg1">
                    <a:lumMod val="75000"/>
                  </a:schemeClr>
                </a:solidFill>
              </a:rPr>
              <a:t>Etwas häufiger bei Frauen: Rosazea</a:t>
            </a:r>
          </a:p>
          <a:p>
            <a:pPr eaLnBrk="1" hangingPunct="1">
              <a:lnSpc>
                <a:spcPct val="85000"/>
              </a:lnSpc>
              <a:defRPr/>
            </a:pPr>
            <a:r>
              <a:rPr lang="en-US" altLang="en-US" sz="1200" dirty="0">
                <a:solidFill>
                  <a:schemeClr val="bg1">
                    <a:lumMod val="75000"/>
                  </a:schemeClr>
                </a:solidFill>
              </a:rPr>
              <a:t>Kann mit </a:t>
            </a:r>
            <a:r>
              <a:rPr lang="en-US" altLang="en-US" sz="1200" b="1" dirty="0" err="1"/>
              <a:t>Phlyctenulose</a:t>
            </a:r>
            <a:r>
              <a:rPr lang="en-US" altLang="en-US" sz="1200" dirty="0">
                <a:solidFill>
                  <a:schemeClr val="bg1">
                    <a:lumMod val="75000"/>
                  </a:schemeClr>
                </a:solidFill>
              </a:rPr>
              <a:t> einhergehen: </a:t>
            </a:r>
            <a:r>
              <a:rPr lang="en-US" altLang="en-US" sz="1200" b="1" dirty="0">
                <a:solidFill>
                  <a:srgbClr val="0000FF"/>
                </a:solidFill>
              </a:rPr>
              <a:t>Staphylokokken</a:t>
            </a:r>
          </a:p>
        </p:txBody>
      </p:sp>
      <p:sp>
        <p:nvSpPr>
          <p:cNvPr id="36868" name="Text Box 4">
            <a:extLst>
              <a:ext uri="{FF2B5EF4-FFF2-40B4-BE49-F238E27FC236}">
                <a16:creationId xmlns:a16="http://schemas.microsoft.com/office/drawing/2014/main" id="{6DAD50FF-6256-4E6D-9BFD-15A48D1F55B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36869" name="Slide Number Placeholder 1">
            <a:extLst>
              <a:ext uri="{FF2B5EF4-FFF2-40B4-BE49-F238E27FC236}">
                <a16:creationId xmlns:a16="http://schemas.microsoft.com/office/drawing/2014/main" id="{8A85413A-1717-4CA3-9EAF-B0F9C45130D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C711693-7ADF-409F-BCD3-7F20D207F23B}" type="slidenum">
              <a:rPr lang="en-US" altLang="en-US" sz="1000"/>
              <a:t>168</a:t>
            </a:fld>
            <a:endParaRPr lang="en-US" altLang="en-US" sz="1000"/>
          </a:p>
        </p:txBody>
      </p:sp>
      <p:sp>
        <p:nvSpPr>
          <p:cNvPr id="36870" name="Rectangle 8">
            <a:extLst>
              <a:ext uri="{FF2B5EF4-FFF2-40B4-BE49-F238E27FC236}">
                <a16:creationId xmlns:a16="http://schemas.microsoft.com/office/drawing/2014/main" id="{0C75DB85-1644-42F8-9A44-C67BCF193028}"/>
              </a:ext>
            </a:extLst>
          </p:cNvPr>
          <p:cNvSpPr>
            <a:spLocks noChangeArrowheads="1"/>
          </p:cNvSpPr>
          <p:nvPr/>
        </p:nvSpPr>
        <p:spPr bwMode="auto">
          <a:xfrm>
            <a:off x="609599" y="4191000"/>
            <a:ext cx="8229599" cy="323165"/>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latin typeface="+mn-lt"/>
              </a:rPr>
              <a:t>Was ist </a:t>
            </a:r>
            <a:r>
              <a:rPr lang="en-US" altLang="en-US" sz="1200" dirty="0">
                <a:solidFill>
                  <a:srgbClr val="0000FF"/>
                </a:solidFill>
                <a:latin typeface="+mn-lt"/>
              </a:rPr>
              <a:t>Phlyktenulose</a:t>
            </a:r>
            <a:r>
              <a:rPr lang="en-US" altLang="en-US" sz="1200" i="1" dirty="0">
                <a:solidFill>
                  <a:srgbClr val="0000FF"/>
                </a:solidFill>
                <a:latin typeface="+mn-lt"/>
              </a:rPr>
              <a:t>?</a:t>
            </a:r>
            <a:endParaRPr lang="en-US" altLang="en-US" sz="1500" dirty="0">
              <a:solidFill>
                <a:srgbClr val="0000FF"/>
              </a:solidFill>
              <a:latin typeface="+mn-lt"/>
            </a:endParaRPr>
          </a:p>
        </p:txBody>
      </p:sp>
      <p:sp>
        <p:nvSpPr>
          <p:cNvPr id="3" name="Rectangle 2">
            <a:extLst>
              <a:ext uri="{FF2B5EF4-FFF2-40B4-BE49-F238E27FC236}">
                <a16:creationId xmlns:a16="http://schemas.microsoft.com/office/drawing/2014/main" id="{A5EE57CA-AC77-8D44-50C9-A7BF8FCCAF53}"/>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Tree>
    <p:extLst>
      <p:ext uri="{BB962C8B-B14F-4D97-AF65-F5344CB8AC3E}">
        <p14:creationId xmlns:p14="http://schemas.microsoft.com/office/powerpoint/2010/main" val="318216311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C314D-3027-A789-2350-7A379E132B3C}"/>
            </a:ext>
          </a:extLst>
        </p:cNvPr>
        <p:cNvGrpSpPr/>
        <p:nvPr/>
      </p:nvGrpSpPr>
      <p:grpSpPr>
        <a:xfrm>
          <a:off x="0" y="0"/>
          <a:ext cx="0" cy="0"/>
          <a:chOff x="0" y="0"/>
          <a:chExt cx="0" cy="0"/>
        </a:xfrm>
      </p:grpSpPr>
      <p:sp>
        <p:nvSpPr>
          <p:cNvPr id="27651" name="Rectangle 3">
            <a:extLst>
              <a:ext uri="{FF2B5EF4-FFF2-40B4-BE49-F238E27FC236}">
                <a16:creationId xmlns:a16="http://schemas.microsoft.com/office/drawing/2014/main" id="{4759079F-C0FF-EC87-0FF1-F94E5FB2459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altLang="en-US" sz="1200" dirty="0">
                <a:solidFill>
                  <a:schemeClr val="bg1">
                    <a:lumMod val="75000"/>
                  </a:schemeClr>
                </a:solidFill>
              </a:rPr>
              <a:t>Vorwiegend anteriore Blepharitis: Staphylokokken; seborrhoisch</a:t>
            </a:r>
          </a:p>
          <a:p>
            <a:pPr eaLnBrk="1" hangingPunct="1">
              <a:lnSpc>
                <a:spcPct val="85000"/>
              </a:lnSpc>
              <a:defRPr/>
            </a:pPr>
            <a:r>
              <a:rPr lang="en-US" altLang="en-US" sz="1200" dirty="0">
                <a:solidFill>
                  <a:schemeClr val="bg1">
                    <a:lumMod val="75000"/>
                  </a:schemeClr>
                </a:solidFill>
              </a:rPr>
              <a:t>Vorwiegend posteriore Blepharitis: MGD; Rosazea</a:t>
            </a:r>
          </a:p>
          <a:p>
            <a:pPr eaLnBrk="1" hangingPunct="1">
              <a:lnSpc>
                <a:spcPct val="85000"/>
              </a:lnSpc>
              <a:defRPr/>
            </a:pPr>
            <a:r>
              <a:rPr lang="en-US" altLang="en-US" sz="1200" dirty="0">
                <a:solidFill>
                  <a:schemeClr val="bg1">
                    <a:lumMod val="75000"/>
                  </a:schemeClr>
                </a:solidFill>
              </a:rPr>
              <a:t>Kann obstruktiv oder nicht-obstruktiv sein: MGD</a:t>
            </a:r>
          </a:p>
          <a:p>
            <a:pPr eaLnBrk="1" hangingPunct="1">
              <a:lnSpc>
                <a:spcPct val="85000"/>
              </a:lnSpc>
              <a:defRPr/>
            </a:pPr>
            <a:r>
              <a:rPr lang="en-US" altLang="en-US" sz="1200" dirty="0">
                <a:solidFill>
                  <a:schemeClr val="bg1">
                    <a:lumMod val="75000"/>
                  </a:schemeClr>
                </a:solidFill>
              </a:rPr>
              <a:t>Gekennzeichnet durch übermäßige Talgsekretion: Rosazea</a:t>
            </a:r>
          </a:p>
          <a:p>
            <a:pPr eaLnBrk="1" hangingPunct="1">
              <a:lnSpc>
                <a:spcPct val="85000"/>
              </a:lnSpc>
              <a:defRPr/>
            </a:pPr>
            <a:r>
              <a:rPr lang="en-US" altLang="en-US" sz="1200" dirty="0">
                <a:solidFill>
                  <a:schemeClr val="bg1">
                    <a:lumMod val="75000"/>
                  </a:schemeClr>
                </a:solidFill>
              </a:rPr>
              <a:t>Begleitende Kopfhauterkrankung behandeln: seborrhoisch</a:t>
            </a:r>
          </a:p>
          <a:p>
            <a:pPr eaLnBrk="1" hangingPunct="1">
              <a:lnSpc>
                <a:spcPct val="85000"/>
              </a:lnSpc>
              <a:defRPr/>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defRPr/>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defRPr/>
            </a:pPr>
            <a:r>
              <a:rPr lang="en-US" altLang="en-US" sz="1200" dirty="0">
                <a:solidFill>
                  <a:schemeClr val="bg1">
                    <a:lumMod val="75000"/>
                  </a:schemeClr>
                </a:solidFill>
              </a:rPr>
              <a:t>Erfordert möglicherweise Doxycyclin oral: MGD; seborrhoisch; Rosazea</a:t>
            </a:r>
          </a:p>
          <a:p>
            <a:pPr eaLnBrk="1" hangingPunct="1">
              <a:lnSpc>
                <a:spcPct val="85000"/>
              </a:lnSpc>
              <a:defRPr/>
            </a:pPr>
            <a:r>
              <a:rPr lang="en-US" altLang="en-US" sz="1200" dirty="0">
                <a:solidFill>
                  <a:schemeClr val="bg1">
                    <a:lumMod val="75000"/>
                  </a:schemeClr>
                </a:solidFill>
              </a:rPr>
              <a:t>Häufiger bei jüngeren Patienten: Staphylokokken</a:t>
            </a:r>
          </a:p>
          <a:p>
            <a:pPr eaLnBrk="1" hangingPunct="1">
              <a:lnSpc>
                <a:spcPct val="85000"/>
              </a:lnSpc>
              <a:defRPr/>
            </a:pPr>
            <a:r>
              <a:rPr lang="en-US" altLang="en-US" sz="1200" dirty="0">
                <a:solidFill>
                  <a:schemeClr val="bg1">
                    <a:lumMod val="75000"/>
                  </a:schemeClr>
                </a:solidFill>
              </a:rPr>
              <a:t>Tritt bei ~100 % der Personen &gt;70 Jahren auf: Demodex</a:t>
            </a:r>
          </a:p>
          <a:p>
            <a:pPr eaLnBrk="1" hangingPunct="1">
              <a:lnSpc>
                <a:spcPct val="85000"/>
              </a:lnSpc>
              <a:defRPr/>
            </a:pPr>
            <a:r>
              <a:rPr lang="en-US" altLang="en-US" sz="1200" dirty="0">
                <a:solidFill>
                  <a:schemeClr val="bg1">
                    <a:lumMod val="75000"/>
                  </a:schemeClr>
                </a:solidFill>
              </a:rPr>
              <a:t>Etwas häufiger bei Frauen: Rosazea</a:t>
            </a:r>
          </a:p>
          <a:p>
            <a:pPr eaLnBrk="1" hangingPunct="1">
              <a:lnSpc>
                <a:spcPct val="85000"/>
              </a:lnSpc>
              <a:defRPr/>
            </a:pPr>
            <a:r>
              <a:rPr lang="en-US" altLang="en-US" sz="1200" dirty="0">
                <a:solidFill>
                  <a:schemeClr val="bg1">
                    <a:lumMod val="75000"/>
                  </a:schemeClr>
                </a:solidFill>
              </a:rPr>
              <a:t>Kann mit </a:t>
            </a:r>
            <a:r>
              <a:rPr lang="en-US" altLang="en-US" sz="1200" b="1" dirty="0" err="1"/>
              <a:t>Phlyctenulose</a:t>
            </a:r>
            <a:r>
              <a:rPr lang="en-US" altLang="en-US" sz="1200" dirty="0">
                <a:solidFill>
                  <a:schemeClr val="bg1">
                    <a:lumMod val="75000"/>
                  </a:schemeClr>
                </a:solidFill>
              </a:rPr>
              <a:t> einhergehen: </a:t>
            </a:r>
            <a:r>
              <a:rPr lang="en-US" altLang="en-US" sz="1200" b="1" dirty="0">
                <a:solidFill>
                  <a:srgbClr val="0000FF"/>
                </a:solidFill>
              </a:rPr>
              <a:t>Staphylokokken</a:t>
            </a:r>
          </a:p>
        </p:txBody>
      </p:sp>
      <p:sp>
        <p:nvSpPr>
          <p:cNvPr id="36868" name="Text Box 4">
            <a:extLst>
              <a:ext uri="{FF2B5EF4-FFF2-40B4-BE49-F238E27FC236}">
                <a16:creationId xmlns:a16="http://schemas.microsoft.com/office/drawing/2014/main" id="{A53971E8-2099-E85A-2835-3A36EC7A8C9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36869" name="Slide Number Placeholder 1">
            <a:extLst>
              <a:ext uri="{FF2B5EF4-FFF2-40B4-BE49-F238E27FC236}">
                <a16:creationId xmlns:a16="http://schemas.microsoft.com/office/drawing/2014/main" id="{5A68D046-569D-0725-DB21-47868F9B828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C711693-7ADF-409F-BCD3-7F20D207F23B}" type="slidenum">
              <a:rPr lang="en-US" altLang="en-US" sz="1000"/>
              <a:t>169</a:t>
            </a:fld>
            <a:endParaRPr lang="en-US" altLang="en-US" sz="1000"/>
          </a:p>
        </p:txBody>
      </p:sp>
      <p:sp>
        <p:nvSpPr>
          <p:cNvPr id="36870" name="Rectangle 8">
            <a:extLst>
              <a:ext uri="{FF2B5EF4-FFF2-40B4-BE49-F238E27FC236}">
                <a16:creationId xmlns:a16="http://schemas.microsoft.com/office/drawing/2014/main" id="{6E96E658-E2A3-C0B4-4803-E946A6A5CB2E}"/>
              </a:ext>
            </a:extLst>
          </p:cNvPr>
          <p:cNvSpPr>
            <a:spLocks noChangeArrowheads="1"/>
          </p:cNvSpPr>
          <p:nvPr/>
        </p:nvSpPr>
        <p:spPr bwMode="auto">
          <a:xfrm>
            <a:off x="609599" y="4191000"/>
            <a:ext cx="8229599" cy="78483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latin typeface="+mn-lt"/>
              </a:rPr>
              <a:t>Was ist </a:t>
            </a:r>
            <a:r>
              <a:rPr lang="en-US" altLang="en-US" sz="1200" dirty="0">
                <a:solidFill>
                  <a:srgbClr val="0000FF"/>
                </a:solidFill>
                <a:latin typeface="+mn-lt"/>
              </a:rPr>
              <a:t>eine Phlyktenulose</a:t>
            </a:r>
            <a:r>
              <a:rPr lang="en-US" altLang="en-US" sz="1200" i="1" dirty="0">
                <a:solidFill>
                  <a:srgbClr val="0000FF"/>
                </a:solidFill>
                <a:latin typeface="+mn-lt"/>
              </a:rPr>
              <a:t>?</a:t>
            </a:r>
          </a:p>
          <a:p>
            <a:pPr eaLnBrk="1" hangingPunct="1">
              <a:spcBef>
                <a:spcPct val="0"/>
              </a:spcBef>
              <a:buClrTx/>
              <a:buSzTx/>
              <a:buFontTx/>
              <a:buNone/>
            </a:pPr>
            <a:r>
              <a:rPr lang="en-US" sz="1200" b="0" i="0" dirty="0">
                <a:solidFill>
                  <a:srgbClr val="0000FF"/>
                </a:solidFill>
                <a:effectLst/>
                <a:latin typeface="+mn-lt"/>
              </a:rPr>
              <a:t>Eine knotige Entzündung der Hornhaut oder der Bindehaut, die aus einer Überempfindlichkeitsreaktion auf ein fremdes Antigen (in diesem Fall Staphylokokken) resultiert</a:t>
            </a:r>
            <a:endParaRPr lang="en-US" altLang="en-US" sz="1500" dirty="0">
              <a:solidFill>
                <a:srgbClr val="0000FF"/>
              </a:solidFill>
              <a:latin typeface="+mn-lt"/>
            </a:endParaRPr>
          </a:p>
        </p:txBody>
      </p:sp>
      <p:sp>
        <p:nvSpPr>
          <p:cNvPr id="3" name="Rectangle 2">
            <a:extLst>
              <a:ext uri="{FF2B5EF4-FFF2-40B4-BE49-F238E27FC236}">
                <a16:creationId xmlns:a16="http://schemas.microsoft.com/office/drawing/2014/main" id="{A128F05F-2309-4BBC-ACC4-D0C9D2F9C248}"/>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Tree>
    <p:extLst>
      <p:ext uri="{BB962C8B-B14F-4D97-AF65-F5344CB8AC3E}">
        <p14:creationId xmlns:p14="http://schemas.microsoft.com/office/powerpoint/2010/main" val="701588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4550C-E351-B029-5AA5-C98E5B6A9E28}"/>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7D7C6050-7D04-6FE5-4CAE-5EE6EA0355A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B6BD7F07-B6EA-C87F-0F6F-F75303B8E095}"/>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178FBD90-4483-84C5-6A27-8DE7B464FE6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3134EACF-B288-4030-CE5C-5433EFDED73C}"/>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A7FF4A85-D2B3-3153-07A1-AE9A74DD065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17</a:t>
            </a:fld>
            <a:endParaRPr lang="en-US" altLang="en-US" sz="1000"/>
          </a:p>
        </p:txBody>
      </p:sp>
      <p:sp>
        <p:nvSpPr>
          <p:cNvPr id="7" name="TextBox 6">
            <a:extLst>
              <a:ext uri="{FF2B5EF4-FFF2-40B4-BE49-F238E27FC236}">
                <a16:creationId xmlns:a16="http://schemas.microsoft.com/office/drawing/2014/main" id="{67BE9555-2E10-5321-7097-DD8855D9CA97}"/>
              </a:ext>
            </a:extLst>
          </p:cNvPr>
          <p:cNvSpPr txBox="1"/>
          <p:nvPr/>
        </p:nvSpPr>
        <p:spPr>
          <a:xfrm>
            <a:off x="2590800" y="1883926"/>
            <a:ext cx="6172200" cy="307777"/>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p:txBody>
      </p:sp>
      <p:sp>
        <p:nvSpPr>
          <p:cNvPr id="13" name="Oval 12">
            <a:extLst>
              <a:ext uri="{FF2B5EF4-FFF2-40B4-BE49-F238E27FC236}">
                <a16:creationId xmlns:a16="http://schemas.microsoft.com/office/drawing/2014/main" id="{5AE742C0-3015-71B3-3574-3D09274AC8D9}"/>
              </a:ext>
            </a:extLst>
          </p:cNvPr>
          <p:cNvSpPr/>
          <p:nvPr/>
        </p:nvSpPr>
        <p:spPr>
          <a:xfrm>
            <a:off x="3139888" y="1290391"/>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958062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752B7-6C1C-F9A1-89A9-AAEC14DFCD63}"/>
            </a:ext>
          </a:extLst>
        </p:cNvPr>
        <p:cNvGrpSpPr/>
        <p:nvPr/>
      </p:nvGrpSpPr>
      <p:grpSpPr>
        <a:xfrm>
          <a:off x="0" y="0"/>
          <a:ext cx="0" cy="0"/>
          <a:chOff x="0" y="0"/>
          <a:chExt cx="0" cy="0"/>
        </a:xfrm>
      </p:grpSpPr>
      <p:sp>
        <p:nvSpPr>
          <p:cNvPr id="27651" name="Rectangle 3">
            <a:extLst>
              <a:ext uri="{FF2B5EF4-FFF2-40B4-BE49-F238E27FC236}">
                <a16:creationId xmlns:a16="http://schemas.microsoft.com/office/drawing/2014/main" id="{080DC36D-8996-8F20-A76D-6A2C2AABDF0C}"/>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altLang="en-US" sz="1200" dirty="0">
                <a:solidFill>
                  <a:schemeClr val="bg1">
                    <a:lumMod val="75000"/>
                  </a:schemeClr>
                </a:solidFill>
              </a:rPr>
              <a:t>Vorwiegend anteriore Blepharitis: Staphylokokken; seborrhoisch</a:t>
            </a:r>
          </a:p>
          <a:p>
            <a:pPr eaLnBrk="1" hangingPunct="1">
              <a:lnSpc>
                <a:spcPct val="85000"/>
              </a:lnSpc>
              <a:defRPr/>
            </a:pPr>
            <a:r>
              <a:rPr lang="en-US" altLang="en-US" sz="1200" dirty="0">
                <a:solidFill>
                  <a:schemeClr val="bg1">
                    <a:lumMod val="75000"/>
                  </a:schemeClr>
                </a:solidFill>
              </a:rPr>
              <a:t>Vorwiegend posteriore Blepharitis: MGD; Rosazea</a:t>
            </a:r>
          </a:p>
          <a:p>
            <a:pPr eaLnBrk="1" hangingPunct="1">
              <a:lnSpc>
                <a:spcPct val="85000"/>
              </a:lnSpc>
              <a:defRPr/>
            </a:pPr>
            <a:r>
              <a:rPr lang="en-US" altLang="en-US" sz="1200" dirty="0">
                <a:solidFill>
                  <a:schemeClr val="bg1">
                    <a:lumMod val="75000"/>
                  </a:schemeClr>
                </a:solidFill>
              </a:rPr>
              <a:t>Kann obstruktiv oder nicht-obstruktiv sein: MGD</a:t>
            </a:r>
          </a:p>
          <a:p>
            <a:pPr eaLnBrk="1" hangingPunct="1">
              <a:lnSpc>
                <a:spcPct val="85000"/>
              </a:lnSpc>
              <a:defRPr/>
            </a:pPr>
            <a:r>
              <a:rPr lang="en-US" altLang="en-US" sz="1200" dirty="0">
                <a:solidFill>
                  <a:schemeClr val="bg1">
                    <a:lumMod val="75000"/>
                  </a:schemeClr>
                </a:solidFill>
              </a:rPr>
              <a:t>Gekennzeichnet durch übermäßige Talgsekretion: Rosazea</a:t>
            </a:r>
          </a:p>
          <a:p>
            <a:pPr eaLnBrk="1" hangingPunct="1">
              <a:lnSpc>
                <a:spcPct val="85000"/>
              </a:lnSpc>
              <a:defRPr/>
            </a:pPr>
            <a:r>
              <a:rPr lang="en-US" altLang="en-US" sz="1200" dirty="0">
                <a:solidFill>
                  <a:schemeClr val="bg1">
                    <a:lumMod val="75000"/>
                  </a:schemeClr>
                </a:solidFill>
              </a:rPr>
              <a:t>Begleitende Kopfhauterkrankung behandeln: seborrhoisch</a:t>
            </a:r>
          </a:p>
          <a:p>
            <a:pPr eaLnBrk="1" hangingPunct="1">
              <a:lnSpc>
                <a:spcPct val="85000"/>
              </a:lnSpc>
              <a:defRPr/>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defRPr/>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defRPr/>
            </a:pPr>
            <a:r>
              <a:rPr lang="en-US" altLang="en-US" sz="1200" dirty="0">
                <a:solidFill>
                  <a:schemeClr val="bg1">
                    <a:lumMod val="75000"/>
                  </a:schemeClr>
                </a:solidFill>
              </a:rPr>
              <a:t>Erfordert möglicherweise Doxycyclin oral: MGD; seborrhoisch; Rosazea</a:t>
            </a:r>
          </a:p>
          <a:p>
            <a:pPr eaLnBrk="1" hangingPunct="1">
              <a:lnSpc>
                <a:spcPct val="85000"/>
              </a:lnSpc>
              <a:defRPr/>
            </a:pPr>
            <a:r>
              <a:rPr lang="en-US" altLang="en-US" sz="1200" dirty="0">
                <a:solidFill>
                  <a:schemeClr val="bg1">
                    <a:lumMod val="75000"/>
                  </a:schemeClr>
                </a:solidFill>
              </a:rPr>
              <a:t>Häufiger bei jüngeren Patienten: Staphylokokken</a:t>
            </a:r>
          </a:p>
          <a:p>
            <a:pPr eaLnBrk="1" hangingPunct="1">
              <a:lnSpc>
                <a:spcPct val="85000"/>
              </a:lnSpc>
              <a:defRPr/>
            </a:pPr>
            <a:r>
              <a:rPr lang="en-US" altLang="en-US" sz="1200" dirty="0">
                <a:solidFill>
                  <a:schemeClr val="bg1">
                    <a:lumMod val="75000"/>
                  </a:schemeClr>
                </a:solidFill>
              </a:rPr>
              <a:t>Tritt bei ~100 % der Personen &gt;70 Jahren auf: Demodex</a:t>
            </a:r>
          </a:p>
          <a:p>
            <a:pPr eaLnBrk="1" hangingPunct="1">
              <a:lnSpc>
                <a:spcPct val="85000"/>
              </a:lnSpc>
              <a:defRPr/>
            </a:pPr>
            <a:r>
              <a:rPr lang="en-US" altLang="en-US" sz="1200" dirty="0">
                <a:solidFill>
                  <a:schemeClr val="bg1">
                    <a:lumMod val="75000"/>
                  </a:schemeClr>
                </a:solidFill>
              </a:rPr>
              <a:t>Etwas häufiger bei Frauen: Rosazea</a:t>
            </a:r>
          </a:p>
          <a:p>
            <a:pPr eaLnBrk="1" hangingPunct="1">
              <a:lnSpc>
                <a:spcPct val="85000"/>
              </a:lnSpc>
              <a:defRPr/>
            </a:pPr>
            <a:r>
              <a:rPr lang="en-US" altLang="en-US" sz="1200" dirty="0">
                <a:solidFill>
                  <a:schemeClr val="bg1">
                    <a:lumMod val="75000"/>
                  </a:schemeClr>
                </a:solidFill>
              </a:rPr>
              <a:t>Kann mit </a:t>
            </a:r>
            <a:r>
              <a:rPr lang="en-US" altLang="en-US" sz="1200" b="1" dirty="0" err="1"/>
              <a:t>Phlyctenulose</a:t>
            </a:r>
            <a:r>
              <a:rPr lang="en-US" altLang="en-US" sz="1200" dirty="0">
                <a:solidFill>
                  <a:schemeClr val="bg1">
                    <a:lumMod val="75000"/>
                  </a:schemeClr>
                </a:solidFill>
              </a:rPr>
              <a:t> einhergehen: </a:t>
            </a:r>
            <a:r>
              <a:rPr lang="en-US" altLang="en-US" sz="1200" b="1" dirty="0">
                <a:solidFill>
                  <a:srgbClr val="0000FF"/>
                </a:solidFill>
              </a:rPr>
              <a:t>Staphylokokken</a:t>
            </a:r>
          </a:p>
        </p:txBody>
      </p:sp>
      <p:sp>
        <p:nvSpPr>
          <p:cNvPr id="36868" name="Text Box 4">
            <a:extLst>
              <a:ext uri="{FF2B5EF4-FFF2-40B4-BE49-F238E27FC236}">
                <a16:creationId xmlns:a16="http://schemas.microsoft.com/office/drawing/2014/main" id="{29199C42-5CAD-0A97-CE8A-257D19EBB86F}"/>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36869" name="Slide Number Placeholder 1">
            <a:extLst>
              <a:ext uri="{FF2B5EF4-FFF2-40B4-BE49-F238E27FC236}">
                <a16:creationId xmlns:a16="http://schemas.microsoft.com/office/drawing/2014/main" id="{5A4B7381-A334-BBCA-218F-2C3C05D4064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C711693-7ADF-409F-BCD3-7F20D207F23B}" type="slidenum">
              <a:rPr lang="en-US" altLang="en-US" sz="1000"/>
              <a:t>170</a:t>
            </a:fld>
            <a:endParaRPr lang="en-US" altLang="en-US" sz="1000"/>
          </a:p>
        </p:txBody>
      </p:sp>
      <p:sp>
        <p:nvSpPr>
          <p:cNvPr id="36870" name="Rectangle 8">
            <a:extLst>
              <a:ext uri="{FF2B5EF4-FFF2-40B4-BE49-F238E27FC236}">
                <a16:creationId xmlns:a16="http://schemas.microsoft.com/office/drawing/2014/main" id="{08CB5CC5-478B-1F35-428D-8DBCEC2CD8DD}"/>
              </a:ext>
            </a:extLst>
          </p:cNvPr>
          <p:cNvSpPr>
            <a:spLocks noChangeArrowheads="1"/>
          </p:cNvSpPr>
          <p:nvPr/>
        </p:nvSpPr>
        <p:spPr bwMode="auto">
          <a:xfrm>
            <a:off x="609599" y="4191000"/>
            <a:ext cx="8229599" cy="1246495"/>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latin typeface="+mn-lt"/>
              </a:rPr>
              <a:t>Was ist </a:t>
            </a:r>
            <a:r>
              <a:rPr lang="en-US" altLang="en-US" sz="1200" dirty="0">
                <a:solidFill>
                  <a:srgbClr val="0000FF"/>
                </a:solidFill>
                <a:latin typeface="+mn-lt"/>
              </a:rPr>
              <a:t>eine Phlyktenulose</a:t>
            </a:r>
            <a:r>
              <a:rPr lang="en-US" altLang="en-US" sz="1200" i="1" dirty="0">
                <a:solidFill>
                  <a:srgbClr val="0000FF"/>
                </a:solidFill>
                <a:latin typeface="+mn-lt"/>
              </a:rPr>
              <a:t>?</a:t>
            </a:r>
          </a:p>
          <a:p>
            <a:pPr eaLnBrk="1" hangingPunct="1">
              <a:spcBef>
                <a:spcPct val="0"/>
              </a:spcBef>
              <a:buClrTx/>
              <a:buSzTx/>
              <a:buFontTx/>
              <a:buNone/>
            </a:pPr>
            <a:r>
              <a:rPr lang="en-US" sz="1200" b="0" i="0" dirty="0">
                <a:solidFill>
                  <a:srgbClr val="0000FF"/>
                </a:solidFill>
                <a:effectLst/>
                <a:latin typeface="+mn-lt"/>
              </a:rPr>
              <a:t>Eine knotige Entzündung der Hornhaut oder der Bindehaut, die aus einer Überempfindlichkeitsreaktion auf ein fremdes Antigen (in diesem Fall Staphylokokken) resultiert</a:t>
            </a:r>
          </a:p>
          <a:p>
            <a:pPr eaLnBrk="1" hangingPunct="1">
              <a:spcBef>
                <a:spcPct val="0"/>
              </a:spcBef>
              <a:buClrTx/>
              <a:buSzTx/>
              <a:buFontTx/>
              <a:buNone/>
            </a:pPr>
            <a:endParaRPr lang="en-US" altLang="en-US" sz="1500" dirty="0">
              <a:solidFill>
                <a:srgbClr val="0000FF"/>
              </a:solidFill>
              <a:latin typeface="+mn-lt"/>
            </a:endParaRPr>
          </a:p>
          <a:p>
            <a:pPr eaLnBrk="1" hangingPunct="1">
              <a:spcBef>
                <a:spcPct val="0"/>
              </a:spcBef>
              <a:buClrTx/>
              <a:buSzTx/>
              <a:buFontTx/>
              <a:buNone/>
            </a:pPr>
            <a:r>
              <a:rPr lang="en-US" altLang="en-US" sz="1200" i="1" dirty="0">
                <a:solidFill>
                  <a:srgbClr val="0000FF"/>
                </a:solidFill>
                <a:latin typeface="+mn-lt"/>
              </a:rPr>
              <a:t>Was sind </a:t>
            </a:r>
            <a:r>
              <a:rPr lang="en-US" altLang="en-US" sz="1200" dirty="0">
                <a:solidFill>
                  <a:srgbClr val="0000FF"/>
                </a:solidFill>
                <a:latin typeface="+mn-lt"/>
              </a:rPr>
              <a:t>Phlyctenulen</a:t>
            </a:r>
            <a:r>
              <a:rPr lang="en-US" altLang="en-US" sz="1200" i="1" dirty="0">
                <a:solidFill>
                  <a:srgbClr val="0000FF"/>
                </a:solidFill>
                <a:latin typeface="+mn-lt"/>
              </a:rPr>
              <a:t>?</a:t>
            </a:r>
            <a:endParaRPr lang="en-US" altLang="en-US" sz="1500" dirty="0">
              <a:solidFill>
                <a:srgbClr val="0000FF"/>
              </a:solidFill>
              <a:latin typeface="+mn-lt"/>
            </a:endParaRPr>
          </a:p>
        </p:txBody>
      </p:sp>
      <p:sp>
        <p:nvSpPr>
          <p:cNvPr id="3" name="Rectangle 2">
            <a:extLst>
              <a:ext uri="{FF2B5EF4-FFF2-40B4-BE49-F238E27FC236}">
                <a16:creationId xmlns:a16="http://schemas.microsoft.com/office/drawing/2014/main" id="{36C4751D-D358-FA69-CBD3-69940FB13AE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Q</a:t>
            </a:r>
          </a:p>
        </p:txBody>
      </p:sp>
    </p:spTree>
    <p:extLst>
      <p:ext uri="{BB962C8B-B14F-4D97-AF65-F5344CB8AC3E}">
        <p14:creationId xmlns:p14="http://schemas.microsoft.com/office/powerpoint/2010/main" val="406482819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371ED-1F78-364B-6BB6-67F5642B4FA4}"/>
            </a:ext>
          </a:extLst>
        </p:cNvPr>
        <p:cNvGrpSpPr/>
        <p:nvPr/>
      </p:nvGrpSpPr>
      <p:grpSpPr>
        <a:xfrm>
          <a:off x="0" y="0"/>
          <a:ext cx="0" cy="0"/>
          <a:chOff x="0" y="0"/>
          <a:chExt cx="0" cy="0"/>
        </a:xfrm>
      </p:grpSpPr>
      <p:sp>
        <p:nvSpPr>
          <p:cNvPr id="27651" name="Rectangle 3">
            <a:extLst>
              <a:ext uri="{FF2B5EF4-FFF2-40B4-BE49-F238E27FC236}">
                <a16:creationId xmlns:a16="http://schemas.microsoft.com/office/drawing/2014/main" id="{586BAB55-E65D-237D-DE21-958034BC563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altLang="en-US" sz="1200" dirty="0">
                <a:solidFill>
                  <a:schemeClr val="bg1">
                    <a:lumMod val="75000"/>
                  </a:schemeClr>
                </a:solidFill>
              </a:rPr>
              <a:t>Vorwiegend vordere Blepharitis: Staphylokokken; seborrhoisch</a:t>
            </a:r>
          </a:p>
          <a:p>
            <a:pPr eaLnBrk="1" hangingPunct="1">
              <a:lnSpc>
                <a:spcPct val="85000"/>
              </a:lnSpc>
              <a:defRPr/>
            </a:pPr>
            <a:r>
              <a:rPr lang="en-US" altLang="en-US" sz="1200" dirty="0">
                <a:solidFill>
                  <a:schemeClr val="bg1">
                    <a:lumMod val="75000"/>
                  </a:schemeClr>
                </a:solidFill>
              </a:rPr>
              <a:t>Vorwiegend posteriore Blepharitis: MGD; Rosazea</a:t>
            </a:r>
          </a:p>
          <a:p>
            <a:pPr eaLnBrk="1" hangingPunct="1">
              <a:lnSpc>
                <a:spcPct val="85000"/>
              </a:lnSpc>
              <a:defRPr/>
            </a:pPr>
            <a:r>
              <a:rPr lang="en-US" altLang="en-US" sz="1200" dirty="0">
                <a:solidFill>
                  <a:schemeClr val="bg1">
                    <a:lumMod val="75000"/>
                  </a:schemeClr>
                </a:solidFill>
              </a:rPr>
              <a:t>Kann obstruktiv oder nicht-obstruktiv sein: MGD</a:t>
            </a:r>
          </a:p>
          <a:p>
            <a:pPr eaLnBrk="1" hangingPunct="1">
              <a:lnSpc>
                <a:spcPct val="85000"/>
              </a:lnSpc>
              <a:defRPr/>
            </a:pPr>
            <a:r>
              <a:rPr lang="en-US" altLang="en-US" sz="1200" dirty="0">
                <a:solidFill>
                  <a:schemeClr val="bg1">
                    <a:lumMod val="75000"/>
                  </a:schemeClr>
                </a:solidFill>
              </a:rPr>
              <a:t>Gekennzeichnet durch übermäßige Talgsekretion: Rosazea</a:t>
            </a:r>
          </a:p>
          <a:p>
            <a:pPr eaLnBrk="1" hangingPunct="1">
              <a:lnSpc>
                <a:spcPct val="85000"/>
              </a:lnSpc>
              <a:defRPr/>
            </a:pPr>
            <a:r>
              <a:rPr lang="en-US" altLang="en-US" sz="1200" dirty="0">
                <a:solidFill>
                  <a:schemeClr val="bg1">
                    <a:lumMod val="75000"/>
                  </a:schemeClr>
                </a:solidFill>
              </a:rPr>
              <a:t>Begleitende Kopfhauterkrankung behandeln: seborrhoisch</a:t>
            </a:r>
          </a:p>
          <a:p>
            <a:pPr eaLnBrk="1" hangingPunct="1">
              <a:lnSpc>
                <a:spcPct val="85000"/>
              </a:lnSpc>
              <a:defRPr/>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defRPr/>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defRPr/>
            </a:pPr>
            <a:r>
              <a:rPr lang="en-US" altLang="en-US" sz="1200" dirty="0">
                <a:solidFill>
                  <a:schemeClr val="bg1">
                    <a:lumMod val="75000"/>
                  </a:schemeClr>
                </a:solidFill>
              </a:rPr>
              <a:t>Erfordert möglicherweise Doxycyclin oral: MGD; seborrhoisch; Rosazea</a:t>
            </a:r>
          </a:p>
          <a:p>
            <a:pPr eaLnBrk="1" hangingPunct="1">
              <a:lnSpc>
                <a:spcPct val="85000"/>
              </a:lnSpc>
              <a:defRPr/>
            </a:pPr>
            <a:r>
              <a:rPr lang="en-US" altLang="en-US" sz="1200" dirty="0">
                <a:solidFill>
                  <a:schemeClr val="bg1">
                    <a:lumMod val="75000"/>
                  </a:schemeClr>
                </a:solidFill>
              </a:rPr>
              <a:t>Häufiger bei jüngeren Patienten: Staphylokokken</a:t>
            </a:r>
          </a:p>
          <a:p>
            <a:pPr eaLnBrk="1" hangingPunct="1">
              <a:lnSpc>
                <a:spcPct val="85000"/>
              </a:lnSpc>
              <a:defRPr/>
            </a:pPr>
            <a:r>
              <a:rPr lang="en-US" altLang="en-US" sz="1200" dirty="0">
                <a:solidFill>
                  <a:schemeClr val="bg1">
                    <a:lumMod val="75000"/>
                  </a:schemeClr>
                </a:solidFill>
              </a:rPr>
              <a:t>Tritt bei ~100 % der Personen &gt;70 Jahren auf: Demodex</a:t>
            </a:r>
          </a:p>
          <a:p>
            <a:pPr eaLnBrk="1" hangingPunct="1">
              <a:lnSpc>
                <a:spcPct val="85000"/>
              </a:lnSpc>
              <a:defRPr/>
            </a:pPr>
            <a:r>
              <a:rPr lang="en-US" altLang="en-US" sz="1200" dirty="0">
                <a:solidFill>
                  <a:schemeClr val="bg1">
                    <a:lumMod val="75000"/>
                  </a:schemeClr>
                </a:solidFill>
              </a:rPr>
              <a:t>Etwas häufiger bei Frauen: Rosazea</a:t>
            </a:r>
          </a:p>
          <a:p>
            <a:pPr eaLnBrk="1" hangingPunct="1">
              <a:lnSpc>
                <a:spcPct val="85000"/>
              </a:lnSpc>
              <a:defRPr/>
            </a:pPr>
            <a:r>
              <a:rPr lang="en-US" altLang="en-US" sz="1200" dirty="0">
                <a:solidFill>
                  <a:schemeClr val="bg1">
                    <a:lumMod val="75000"/>
                  </a:schemeClr>
                </a:solidFill>
              </a:rPr>
              <a:t>Kann mit </a:t>
            </a:r>
            <a:r>
              <a:rPr lang="en-US" altLang="en-US" sz="1200" b="1" dirty="0" err="1"/>
              <a:t>Phlyctenulose</a:t>
            </a:r>
            <a:r>
              <a:rPr lang="en-US" altLang="en-US" sz="1200" dirty="0">
                <a:solidFill>
                  <a:schemeClr val="bg1">
                    <a:lumMod val="75000"/>
                  </a:schemeClr>
                </a:solidFill>
              </a:rPr>
              <a:t> einhergehen: </a:t>
            </a:r>
            <a:r>
              <a:rPr lang="en-US" altLang="en-US" sz="1200" b="1" dirty="0">
                <a:solidFill>
                  <a:srgbClr val="0000FF"/>
                </a:solidFill>
              </a:rPr>
              <a:t>Staphylokokken</a:t>
            </a:r>
          </a:p>
        </p:txBody>
      </p:sp>
      <p:sp>
        <p:nvSpPr>
          <p:cNvPr id="36868" name="Text Box 4">
            <a:extLst>
              <a:ext uri="{FF2B5EF4-FFF2-40B4-BE49-F238E27FC236}">
                <a16:creationId xmlns:a16="http://schemas.microsoft.com/office/drawing/2014/main" id="{F0A9C656-C59B-B46C-1E13-25C0D5AF522B}"/>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36869" name="Slide Number Placeholder 1">
            <a:extLst>
              <a:ext uri="{FF2B5EF4-FFF2-40B4-BE49-F238E27FC236}">
                <a16:creationId xmlns:a16="http://schemas.microsoft.com/office/drawing/2014/main" id="{CE352B44-B4D2-87A1-B1ED-7F863779284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C711693-7ADF-409F-BCD3-7F20D207F23B}" type="slidenum">
              <a:rPr lang="en-US" altLang="en-US" sz="1000"/>
              <a:t>171</a:t>
            </a:fld>
            <a:endParaRPr lang="en-US" altLang="en-US" sz="1000"/>
          </a:p>
        </p:txBody>
      </p:sp>
      <p:sp>
        <p:nvSpPr>
          <p:cNvPr id="36870" name="Rectangle 8">
            <a:extLst>
              <a:ext uri="{FF2B5EF4-FFF2-40B4-BE49-F238E27FC236}">
                <a16:creationId xmlns:a16="http://schemas.microsoft.com/office/drawing/2014/main" id="{951C4F05-A9E2-275F-1563-7F83AD78BFCA}"/>
              </a:ext>
            </a:extLst>
          </p:cNvPr>
          <p:cNvSpPr>
            <a:spLocks noChangeArrowheads="1"/>
          </p:cNvSpPr>
          <p:nvPr/>
        </p:nvSpPr>
        <p:spPr bwMode="auto">
          <a:xfrm>
            <a:off x="609599" y="4191000"/>
            <a:ext cx="8229599" cy="170816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latin typeface="+mn-lt"/>
              </a:rPr>
              <a:t>Was ist </a:t>
            </a:r>
            <a:r>
              <a:rPr lang="en-US" altLang="en-US" sz="1200" dirty="0">
                <a:solidFill>
                  <a:srgbClr val="0000FF"/>
                </a:solidFill>
                <a:latin typeface="+mn-lt"/>
              </a:rPr>
              <a:t>eine Phlyktenulose</a:t>
            </a:r>
            <a:r>
              <a:rPr lang="en-US" altLang="en-US" sz="1200" i="1" dirty="0">
                <a:solidFill>
                  <a:srgbClr val="0000FF"/>
                </a:solidFill>
                <a:latin typeface="+mn-lt"/>
              </a:rPr>
              <a:t>?</a:t>
            </a:r>
          </a:p>
          <a:p>
            <a:pPr eaLnBrk="1" hangingPunct="1">
              <a:spcBef>
                <a:spcPct val="0"/>
              </a:spcBef>
              <a:buClrTx/>
              <a:buSzTx/>
              <a:buFontTx/>
              <a:buNone/>
            </a:pPr>
            <a:r>
              <a:rPr lang="en-US" sz="1200" b="0" i="0" dirty="0">
                <a:solidFill>
                  <a:srgbClr val="0000FF"/>
                </a:solidFill>
                <a:effectLst/>
                <a:latin typeface="+mn-lt"/>
              </a:rPr>
              <a:t>Eine knotige Entzündung der Hornhaut oder der Bindehaut, die aus einer Überempfindlichkeitsreaktion auf ein fremdes Antigen (in diesem Fall Staphylokokken) resultiert</a:t>
            </a:r>
          </a:p>
          <a:p>
            <a:pPr eaLnBrk="1" hangingPunct="1">
              <a:spcBef>
                <a:spcPct val="0"/>
              </a:spcBef>
              <a:buClrTx/>
              <a:buSzTx/>
              <a:buFontTx/>
              <a:buNone/>
            </a:pPr>
            <a:endParaRPr lang="en-US" altLang="en-US" sz="1500" dirty="0">
              <a:solidFill>
                <a:srgbClr val="0000FF"/>
              </a:solidFill>
              <a:latin typeface="+mn-lt"/>
            </a:endParaRPr>
          </a:p>
          <a:p>
            <a:pPr eaLnBrk="1" hangingPunct="1">
              <a:spcBef>
                <a:spcPct val="0"/>
              </a:spcBef>
              <a:buClrTx/>
              <a:buSzTx/>
              <a:buFontTx/>
              <a:buNone/>
            </a:pPr>
            <a:r>
              <a:rPr lang="en-US" altLang="en-US" sz="1200" i="1" dirty="0">
                <a:solidFill>
                  <a:srgbClr val="0000FF"/>
                </a:solidFill>
                <a:latin typeface="+mn-lt"/>
              </a:rPr>
              <a:t>Was sind </a:t>
            </a:r>
            <a:r>
              <a:rPr lang="en-US" altLang="en-US" sz="1200" dirty="0">
                <a:solidFill>
                  <a:srgbClr val="0000FF"/>
                </a:solidFill>
                <a:latin typeface="+mn-lt"/>
              </a:rPr>
              <a:t>Phlyktenulen</a:t>
            </a:r>
            <a:r>
              <a:rPr lang="en-US" altLang="en-US" sz="1200" i="1" dirty="0">
                <a:solidFill>
                  <a:srgbClr val="0000FF"/>
                </a:solidFill>
                <a:latin typeface="+mn-lt"/>
              </a:rPr>
              <a:t>?</a:t>
            </a:r>
          </a:p>
          <a:p>
            <a:pPr eaLnBrk="1" hangingPunct="1">
              <a:spcBef>
                <a:spcPct val="0"/>
              </a:spcBef>
              <a:buClrTx/>
              <a:buSzTx/>
              <a:buFontTx/>
              <a:buNone/>
            </a:pPr>
            <a:r>
              <a:rPr lang="en-US" altLang="en-US" sz="1200" dirty="0">
                <a:solidFill>
                  <a:srgbClr val="0000FF"/>
                </a:solidFill>
                <a:latin typeface="+mn-lt"/>
              </a:rPr>
              <a:t>Kleine graue Knötchen, meist am Hornhautlimbus*, verbunden mit einer lokalen Gefäßverstopfung</a:t>
            </a:r>
          </a:p>
        </p:txBody>
      </p:sp>
      <p:sp>
        <p:nvSpPr>
          <p:cNvPr id="3" name="Rectangle 2">
            <a:extLst>
              <a:ext uri="{FF2B5EF4-FFF2-40B4-BE49-F238E27FC236}">
                <a16:creationId xmlns:a16="http://schemas.microsoft.com/office/drawing/2014/main" id="{1708B52D-E425-2059-7384-10034EDB9A7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2" name="TextBox 1">
            <a:extLst>
              <a:ext uri="{FF2B5EF4-FFF2-40B4-BE49-F238E27FC236}">
                <a16:creationId xmlns:a16="http://schemas.microsoft.com/office/drawing/2014/main" id="{B8133EDC-DD45-CBF8-4203-A2F712A94199}"/>
              </a:ext>
            </a:extLst>
          </p:cNvPr>
          <p:cNvSpPr txBox="1"/>
          <p:nvPr/>
        </p:nvSpPr>
        <p:spPr>
          <a:xfrm>
            <a:off x="4916369" y="6415537"/>
            <a:ext cx="3846630" cy="276999"/>
          </a:xfrm>
          <a:prstGeom prst="rect">
            <a:avLst/>
          </a:prstGeom>
          <a:noFill/>
        </p:spPr>
        <p:txBody>
          <a:bodyPr wrap="square" lIns="25400" tIns="12700" rIns="25400" bIns="12700" rtlCol="0">
            <a:spAutoFit/>
          </a:bodyPr>
          <a:lstStyle/>
          <a:p>
            <a:r>
              <a:rPr lang="en-US" sz="1200" dirty="0"/>
              <a:t>*Obwohl sie über die Hornhautoberfläche „wandern“ können</a:t>
            </a:r>
          </a:p>
        </p:txBody>
      </p:sp>
    </p:spTree>
    <p:extLst>
      <p:ext uri="{BB962C8B-B14F-4D97-AF65-F5344CB8AC3E}">
        <p14:creationId xmlns:p14="http://schemas.microsoft.com/office/powerpoint/2010/main" val="191269966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07529-CFDC-1F51-09F1-BD04C6E5996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C53E81-932D-ED6A-2E19-2B81FB772843}"/>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172</a:t>
            </a:fld>
            <a:endParaRPr lang="en-US" altLang="en-US"/>
          </a:p>
        </p:txBody>
      </p:sp>
      <p:sp>
        <p:nvSpPr>
          <p:cNvPr id="5" name="Text Box 4">
            <a:extLst>
              <a:ext uri="{FF2B5EF4-FFF2-40B4-BE49-F238E27FC236}">
                <a16:creationId xmlns:a16="http://schemas.microsoft.com/office/drawing/2014/main" id="{706380D4-BBBE-F306-9DAC-58B482A1390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dirty="0"/>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i="1" dirty="0">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dirty="0"/>
              <a:t>(bei einigen gibt es mehr als eine Antwort)</a:t>
            </a:r>
            <a:endParaRPr lang="en-US" altLang="en-US" sz="1800" i="1" dirty="0"/>
          </a:p>
        </p:txBody>
      </p:sp>
      <p:sp>
        <p:nvSpPr>
          <p:cNvPr id="6" name="TextBox 5">
            <a:extLst>
              <a:ext uri="{FF2B5EF4-FFF2-40B4-BE49-F238E27FC236}">
                <a16:creationId xmlns:a16="http://schemas.microsoft.com/office/drawing/2014/main" id="{E5042FB8-0DF4-3EC3-A338-B54A7A8EE458}"/>
              </a:ext>
            </a:extLst>
          </p:cNvPr>
          <p:cNvSpPr txBox="1"/>
          <p:nvPr/>
        </p:nvSpPr>
        <p:spPr>
          <a:xfrm>
            <a:off x="3825643" y="6098705"/>
            <a:ext cx="1492716" cy="210314"/>
          </a:xfrm>
          <a:prstGeom prst="rect">
            <a:avLst/>
          </a:prstGeom>
          <a:noFill/>
        </p:spPr>
        <p:txBody>
          <a:bodyPr wrap="square" lIns="25400" tIns="12700" rIns="25400" bIns="12700" rtlCol="0">
            <a:spAutoFit/>
          </a:bodyPr>
          <a:lstStyle/>
          <a:p>
            <a:pPr algn="ctr"/>
            <a:r>
              <a:rPr lang="en-US" sz="1200" dirty="0" err="1"/>
              <a:t>Phlyctenulae</a:t>
            </a:r>
            <a:endParaRPr lang="en-US" sz="1200" dirty="0"/>
          </a:p>
        </p:txBody>
      </p:sp>
      <p:pic>
        <p:nvPicPr>
          <p:cNvPr id="6146" name="Picture 2" descr="Phlyctenule in patient's eye - Stock Image - C030/3657 - Science Photo  Library">
            <a:extLst>
              <a:ext uri="{FF2B5EF4-FFF2-40B4-BE49-F238E27FC236}">
                <a16:creationId xmlns:a16="http://schemas.microsoft.com/office/drawing/2014/main" id="{7CB408F4-80E1-3D2D-6271-908D8D22F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0980" y="476015"/>
            <a:ext cx="3783463" cy="251127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External and anterior segment examination">
            <a:extLst>
              <a:ext uri="{FF2B5EF4-FFF2-40B4-BE49-F238E27FC236}">
                <a16:creationId xmlns:a16="http://schemas.microsoft.com/office/drawing/2014/main" id="{0F06C213-158F-9ADD-FED2-1BFF4E5116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313" y="3210718"/>
            <a:ext cx="4254287" cy="25738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Phlyctenulosis - American Academy of Ophthalmology">
            <a:extLst>
              <a:ext uri="{FF2B5EF4-FFF2-40B4-BE49-F238E27FC236}">
                <a16:creationId xmlns:a16="http://schemas.microsoft.com/office/drawing/2014/main" id="{EB95D336-027A-F29A-9FB3-8314067A21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810" y="476015"/>
            <a:ext cx="3824194" cy="251537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3DC7C252-B94B-5337-2AEB-D393ACD4DF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16706" y="3210718"/>
            <a:ext cx="2908087" cy="2569938"/>
          </a:xfrm>
          <a:prstGeom prst="rect">
            <a:avLst/>
          </a:prstGeom>
        </p:spPr>
      </p:pic>
      <p:sp>
        <p:nvSpPr>
          <p:cNvPr id="14" name="Arrow: Left-Right 13">
            <a:extLst>
              <a:ext uri="{FF2B5EF4-FFF2-40B4-BE49-F238E27FC236}">
                <a16:creationId xmlns:a16="http://schemas.microsoft.com/office/drawing/2014/main" id="{18B8B2FF-ECC3-DCB6-8D7D-248AD8BDDD9E}"/>
              </a:ext>
            </a:extLst>
          </p:cNvPr>
          <p:cNvSpPr/>
          <p:nvPr/>
        </p:nvSpPr>
        <p:spPr>
          <a:xfrm>
            <a:off x="4589930" y="4038600"/>
            <a:ext cx="1326776" cy="709157"/>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Dasselbe Auge</a:t>
            </a:r>
          </a:p>
        </p:txBody>
      </p:sp>
      <p:sp>
        <p:nvSpPr>
          <p:cNvPr id="15" name="TextBox 14">
            <a:extLst>
              <a:ext uri="{FF2B5EF4-FFF2-40B4-BE49-F238E27FC236}">
                <a16:creationId xmlns:a16="http://schemas.microsoft.com/office/drawing/2014/main" id="{611D06BB-D826-B79C-B752-0C8FD767BA69}"/>
              </a:ext>
            </a:extLst>
          </p:cNvPr>
          <p:cNvSpPr txBox="1"/>
          <p:nvPr/>
        </p:nvSpPr>
        <p:spPr>
          <a:xfrm>
            <a:off x="6185200" y="5793706"/>
            <a:ext cx="2371098" cy="307777"/>
          </a:xfrm>
          <a:prstGeom prst="rect">
            <a:avLst/>
          </a:prstGeom>
          <a:noFill/>
        </p:spPr>
        <p:txBody>
          <a:bodyPr wrap="square" lIns="25400" tIns="12700" rIns="25400" bIns="12700" rtlCol="0">
            <a:spAutoFit/>
          </a:bodyPr>
          <a:lstStyle/>
          <a:p>
            <a:pPr algn="ctr"/>
            <a:r>
              <a:rPr lang="en-US" sz="1200" dirty="0"/>
              <a:t>Anderer Blickwinkel, um die Schwellung zu zeigen</a:t>
            </a:r>
          </a:p>
        </p:txBody>
      </p:sp>
    </p:spTree>
    <p:extLst>
      <p:ext uri="{BB962C8B-B14F-4D97-AF65-F5344CB8AC3E}">
        <p14:creationId xmlns:p14="http://schemas.microsoft.com/office/powerpoint/2010/main" val="339882018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ED3318-51C1-FE81-3445-C8659F62A33C}"/>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173</a:t>
            </a:fld>
            <a:endParaRPr lang="en-US" altLang="en-US"/>
          </a:p>
        </p:txBody>
      </p:sp>
      <p:sp>
        <p:nvSpPr>
          <p:cNvPr id="3" name="Text Box 4">
            <a:extLst>
              <a:ext uri="{FF2B5EF4-FFF2-40B4-BE49-F238E27FC236}">
                <a16:creationId xmlns:a16="http://schemas.microsoft.com/office/drawing/2014/main" id="{45738D97-C927-AEA6-95AA-4C06635335D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dirty="0"/>
              <a:t>Geben Sie für jeden Fall an, welche Form der Blepharitis damit verbunden ist:</a:t>
            </a:r>
          </a:p>
          <a:p>
            <a:pPr algn="ctr" eaLnBrk="1" hangingPunct="1">
              <a:lnSpc>
                <a:spcPct val="85000"/>
              </a:lnSpc>
              <a:spcBef>
                <a:spcPct val="0"/>
              </a:spcBef>
              <a:buClrTx/>
              <a:buSzTx/>
              <a:buFontTx/>
              <a:buNone/>
            </a:pPr>
            <a:r>
              <a:rPr lang="en-US" altLang="en-US" sz="1200" i="1" dirty="0">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dirty="0"/>
              <a:t>(bei einigen gibt es mehr als eine Antwort)</a:t>
            </a:r>
            <a:endParaRPr lang="en-US" altLang="en-US" sz="1800" i="1" dirty="0"/>
          </a:p>
        </p:txBody>
      </p:sp>
      <p:sp>
        <p:nvSpPr>
          <p:cNvPr id="4" name="TextBox 3">
            <a:extLst>
              <a:ext uri="{FF2B5EF4-FFF2-40B4-BE49-F238E27FC236}">
                <a16:creationId xmlns:a16="http://schemas.microsoft.com/office/drawing/2014/main" id="{AEC07C6F-9B2E-D0C7-2693-BFB093512316}"/>
              </a:ext>
            </a:extLst>
          </p:cNvPr>
          <p:cNvSpPr txBox="1"/>
          <p:nvPr/>
        </p:nvSpPr>
        <p:spPr>
          <a:xfrm>
            <a:off x="3825643" y="6098705"/>
            <a:ext cx="1492716" cy="210314"/>
          </a:xfrm>
          <a:prstGeom prst="rect">
            <a:avLst/>
          </a:prstGeom>
          <a:noFill/>
        </p:spPr>
        <p:txBody>
          <a:bodyPr wrap="square" lIns="25400" tIns="12700" rIns="25400" bIns="12700" rtlCol="0">
            <a:spAutoFit/>
          </a:bodyPr>
          <a:lstStyle/>
          <a:p>
            <a:pPr algn="ctr"/>
            <a:r>
              <a:rPr lang="en-US" sz="1200" dirty="0" err="1"/>
              <a:t>Phlyctenulae</a:t>
            </a:r>
            <a:endParaRPr lang="en-US" sz="1200" dirty="0"/>
          </a:p>
        </p:txBody>
      </p:sp>
      <p:pic>
        <p:nvPicPr>
          <p:cNvPr id="6" name="Picture 5">
            <a:extLst>
              <a:ext uri="{FF2B5EF4-FFF2-40B4-BE49-F238E27FC236}">
                <a16:creationId xmlns:a16="http://schemas.microsoft.com/office/drawing/2014/main" id="{4B166D8B-6CE7-292F-73A6-D43F4311E0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18" y="1584029"/>
            <a:ext cx="4484495" cy="3223603"/>
          </a:xfrm>
          <a:prstGeom prst="rect">
            <a:avLst/>
          </a:prstGeom>
        </p:spPr>
      </p:pic>
      <p:pic>
        <p:nvPicPr>
          <p:cNvPr id="8" name="Picture 7">
            <a:extLst>
              <a:ext uri="{FF2B5EF4-FFF2-40B4-BE49-F238E27FC236}">
                <a16:creationId xmlns:a16="http://schemas.microsoft.com/office/drawing/2014/main" id="{F4069509-6D17-506C-5813-6362EB6EBF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0695" y="1597476"/>
            <a:ext cx="3699410" cy="3199812"/>
          </a:xfrm>
          <a:prstGeom prst="rect">
            <a:avLst/>
          </a:prstGeom>
        </p:spPr>
      </p:pic>
      <p:sp>
        <p:nvSpPr>
          <p:cNvPr id="12" name="TextBox 11">
            <a:extLst>
              <a:ext uri="{FF2B5EF4-FFF2-40B4-BE49-F238E27FC236}">
                <a16:creationId xmlns:a16="http://schemas.microsoft.com/office/drawing/2014/main" id="{0D0F0EE0-C870-5A32-B93E-4F566F8C64EC}"/>
              </a:ext>
            </a:extLst>
          </p:cNvPr>
          <p:cNvSpPr txBox="1"/>
          <p:nvPr/>
        </p:nvSpPr>
        <p:spPr>
          <a:xfrm>
            <a:off x="562787" y="4807632"/>
            <a:ext cx="4075155" cy="307777"/>
          </a:xfrm>
          <a:prstGeom prst="rect">
            <a:avLst/>
          </a:prstGeom>
          <a:noFill/>
        </p:spPr>
        <p:txBody>
          <a:bodyPr wrap="square" lIns="25400" tIns="12700" rIns="25400" bIns="12700" rtlCol="0">
            <a:spAutoFit/>
          </a:bodyPr>
          <a:lstStyle/>
          <a:p>
            <a:pPr algn="ctr"/>
            <a:r>
              <a:rPr lang="en-US" sz="1200" dirty="0"/>
              <a:t>Zusammenfließende Phlyctenulae als Folge einer Staphylokokken-Blepharitis</a:t>
            </a:r>
          </a:p>
        </p:txBody>
      </p:sp>
      <p:sp>
        <p:nvSpPr>
          <p:cNvPr id="13" name="TextBox 12">
            <a:extLst>
              <a:ext uri="{FF2B5EF4-FFF2-40B4-BE49-F238E27FC236}">
                <a16:creationId xmlns:a16="http://schemas.microsoft.com/office/drawing/2014/main" id="{E11EAD7A-0947-DCF2-1425-CCE45FB221E5}"/>
              </a:ext>
            </a:extLst>
          </p:cNvPr>
          <p:cNvSpPr txBox="1"/>
          <p:nvPr/>
        </p:nvSpPr>
        <p:spPr>
          <a:xfrm>
            <a:off x="5086638" y="4797288"/>
            <a:ext cx="3847523" cy="738664"/>
          </a:xfrm>
          <a:prstGeom prst="rect">
            <a:avLst/>
          </a:prstGeom>
          <a:noFill/>
        </p:spPr>
        <p:txBody>
          <a:bodyPr wrap="square" lIns="25400" tIns="12700" rIns="25400" bIns="12700" rtlCol="0">
            <a:spAutoFit/>
          </a:bodyPr>
          <a:lstStyle/>
          <a:p>
            <a:pPr algn="ctr"/>
            <a:r>
              <a:rPr lang="en-US" sz="1200" dirty="0"/>
              <a:t>Ein wiederkehrender Phlyktenulbefund kann zu fibrovaskulären Narben führen, die sich über die Hornhaut bis in die Sehachse ausbreiten</a:t>
            </a:r>
          </a:p>
        </p:txBody>
      </p:sp>
    </p:spTree>
    <p:extLst>
      <p:ext uri="{BB962C8B-B14F-4D97-AF65-F5344CB8AC3E}">
        <p14:creationId xmlns:p14="http://schemas.microsoft.com/office/powerpoint/2010/main" val="46946020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71B6B-4348-537F-E7E1-031D3C699150}"/>
            </a:ext>
          </a:extLst>
        </p:cNvPr>
        <p:cNvGrpSpPr/>
        <p:nvPr/>
      </p:nvGrpSpPr>
      <p:grpSpPr>
        <a:xfrm>
          <a:off x="0" y="0"/>
          <a:ext cx="0" cy="0"/>
          <a:chOff x="0" y="0"/>
          <a:chExt cx="0" cy="0"/>
        </a:xfrm>
      </p:grpSpPr>
      <p:sp>
        <p:nvSpPr>
          <p:cNvPr id="27651" name="Rectangle 3">
            <a:extLst>
              <a:ext uri="{FF2B5EF4-FFF2-40B4-BE49-F238E27FC236}">
                <a16:creationId xmlns:a16="http://schemas.microsoft.com/office/drawing/2014/main" id="{5B0F2BFE-0756-AF48-33C4-EDCC5BD44B2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altLang="en-US" sz="1200" dirty="0">
                <a:solidFill>
                  <a:schemeClr val="bg1">
                    <a:lumMod val="75000"/>
                  </a:schemeClr>
                </a:solidFill>
              </a:rPr>
              <a:t>Vorwiegend anteriore Blepharitis: Staphylokokken; seborrhoisch</a:t>
            </a:r>
          </a:p>
          <a:p>
            <a:pPr eaLnBrk="1" hangingPunct="1">
              <a:lnSpc>
                <a:spcPct val="85000"/>
              </a:lnSpc>
              <a:defRPr/>
            </a:pPr>
            <a:r>
              <a:rPr lang="en-US" altLang="en-US" sz="1200" dirty="0">
                <a:solidFill>
                  <a:schemeClr val="bg1">
                    <a:lumMod val="75000"/>
                  </a:schemeClr>
                </a:solidFill>
              </a:rPr>
              <a:t>Vorwiegend posteriore Blepharitis: MGD; Rosazea</a:t>
            </a:r>
          </a:p>
          <a:p>
            <a:pPr eaLnBrk="1" hangingPunct="1">
              <a:lnSpc>
                <a:spcPct val="85000"/>
              </a:lnSpc>
              <a:defRPr/>
            </a:pPr>
            <a:r>
              <a:rPr lang="en-US" altLang="en-US" sz="1200" dirty="0">
                <a:solidFill>
                  <a:schemeClr val="bg1">
                    <a:lumMod val="75000"/>
                  </a:schemeClr>
                </a:solidFill>
              </a:rPr>
              <a:t>Kann obstruktiv oder nicht-obstruktiv sein: MGD</a:t>
            </a:r>
          </a:p>
          <a:p>
            <a:pPr eaLnBrk="1" hangingPunct="1">
              <a:lnSpc>
                <a:spcPct val="85000"/>
              </a:lnSpc>
              <a:defRPr/>
            </a:pPr>
            <a:r>
              <a:rPr lang="en-US" altLang="en-US" sz="1200" dirty="0">
                <a:solidFill>
                  <a:schemeClr val="bg1">
                    <a:lumMod val="75000"/>
                  </a:schemeClr>
                </a:solidFill>
              </a:rPr>
              <a:t>Gekennzeichnet durch übermäßige Talgsekretion: Rosazea</a:t>
            </a:r>
          </a:p>
          <a:p>
            <a:pPr eaLnBrk="1" hangingPunct="1">
              <a:lnSpc>
                <a:spcPct val="85000"/>
              </a:lnSpc>
              <a:defRPr/>
            </a:pPr>
            <a:r>
              <a:rPr lang="en-US" altLang="en-US" sz="1200" dirty="0">
                <a:solidFill>
                  <a:schemeClr val="bg1">
                    <a:lumMod val="75000"/>
                  </a:schemeClr>
                </a:solidFill>
              </a:rPr>
              <a:t>Begleitende Kopfhauterkrankung behandeln: seborrhoisch</a:t>
            </a:r>
          </a:p>
          <a:p>
            <a:pPr eaLnBrk="1" hangingPunct="1">
              <a:lnSpc>
                <a:spcPct val="85000"/>
              </a:lnSpc>
              <a:defRPr/>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defRPr/>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defRPr/>
            </a:pPr>
            <a:r>
              <a:rPr lang="en-US" altLang="en-US" sz="1200" dirty="0">
                <a:solidFill>
                  <a:schemeClr val="bg1">
                    <a:lumMod val="75000"/>
                  </a:schemeClr>
                </a:solidFill>
              </a:rPr>
              <a:t>Erfordert möglicherweise Doxycyclin oral: MGD; seborrhoisch; Rosazea</a:t>
            </a:r>
          </a:p>
          <a:p>
            <a:pPr eaLnBrk="1" hangingPunct="1">
              <a:lnSpc>
                <a:spcPct val="85000"/>
              </a:lnSpc>
              <a:defRPr/>
            </a:pPr>
            <a:r>
              <a:rPr lang="en-US" altLang="en-US" sz="1200" dirty="0">
                <a:solidFill>
                  <a:schemeClr val="bg1">
                    <a:lumMod val="75000"/>
                  </a:schemeClr>
                </a:solidFill>
              </a:rPr>
              <a:t>Häufiger bei jüngeren Patienten: Staphylokokken</a:t>
            </a:r>
          </a:p>
          <a:p>
            <a:pPr eaLnBrk="1" hangingPunct="1">
              <a:lnSpc>
                <a:spcPct val="85000"/>
              </a:lnSpc>
              <a:defRPr/>
            </a:pPr>
            <a:r>
              <a:rPr lang="en-US" altLang="en-US" sz="1200" dirty="0">
                <a:solidFill>
                  <a:schemeClr val="bg1">
                    <a:lumMod val="75000"/>
                  </a:schemeClr>
                </a:solidFill>
              </a:rPr>
              <a:t>Tritt bei ~100 % der Personen &gt;70 Jahren auf: Demodex</a:t>
            </a:r>
          </a:p>
          <a:p>
            <a:pPr eaLnBrk="1" hangingPunct="1">
              <a:lnSpc>
                <a:spcPct val="85000"/>
              </a:lnSpc>
              <a:defRPr/>
            </a:pPr>
            <a:r>
              <a:rPr lang="en-US" altLang="en-US" sz="1200" dirty="0">
                <a:solidFill>
                  <a:schemeClr val="bg1">
                    <a:lumMod val="75000"/>
                  </a:schemeClr>
                </a:solidFill>
              </a:rPr>
              <a:t>Etwas häufiger bei Frauen: Rosazea</a:t>
            </a:r>
          </a:p>
          <a:p>
            <a:pPr eaLnBrk="1" hangingPunct="1">
              <a:lnSpc>
                <a:spcPct val="85000"/>
              </a:lnSpc>
              <a:defRPr/>
            </a:pPr>
            <a:r>
              <a:rPr lang="en-US" altLang="en-US" sz="1200" dirty="0">
                <a:solidFill>
                  <a:schemeClr val="bg1">
                    <a:lumMod val="75000"/>
                  </a:schemeClr>
                </a:solidFill>
              </a:rPr>
              <a:t>Kann mit </a:t>
            </a:r>
            <a:r>
              <a:rPr lang="en-US" altLang="en-US" sz="1200" b="1" dirty="0" err="1"/>
              <a:t>Phlyctenulose</a:t>
            </a:r>
            <a:r>
              <a:rPr lang="en-US" altLang="en-US" sz="1200" dirty="0">
                <a:solidFill>
                  <a:schemeClr val="bg1">
                    <a:lumMod val="75000"/>
                  </a:schemeClr>
                </a:solidFill>
              </a:rPr>
              <a:t> einhergehen: </a:t>
            </a:r>
            <a:r>
              <a:rPr lang="en-US" altLang="en-US" sz="1200" b="1" dirty="0">
                <a:solidFill>
                  <a:srgbClr val="0000FF"/>
                </a:solidFill>
              </a:rPr>
              <a:t>Staphylokokken</a:t>
            </a:r>
          </a:p>
        </p:txBody>
      </p:sp>
      <p:sp>
        <p:nvSpPr>
          <p:cNvPr id="36868" name="Text Box 4">
            <a:extLst>
              <a:ext uri="{FF2B5EF4-FFF2-40B4-BE49-F238E27FC236}">
                <a16:creationId xmlns:a16="http://schemas.microsoft.com/office/drawing/2014/main" id="{EED54B0B-DE91-B8BF-D2D2-F3A5CE933C9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36869" name="Slide Number Placeholder 1">
            <a:extLst>
              <a:ext uri="{FF2B5EF4-FFF2-40B4-BE49-F238E27FC236}">
                <a16:creationId xmlns:a16="http://schemas.microsoft.com/office/drawing/2014/main" id="{DF5D8F3A-153D-33D9-8A5B-8260C8D2B6F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C711693-7ADF-409F-BCD3-7F20D207F23B}" type="slidenum">
              <a:rPr lang="en-US" altLang="en-US" sz="1000"/>
              <a:t>174</a:t>
            </a:fld>
            <a:endParaRPr lang="en-US" altLang="en-US" sz="1000"/>
          </a:p>
        </p:txBody>
      </p:sp>
      <p:sp>
        <p:nvSpPr>
          <p:cNvPr id="36870" name="Rectangle 8">
            <a:extLst>
              <a:ext uri="{FF2B5EF4-FFF2-40B4-BE49-F238E27FC236}">
                <a16:creationId xmlns:a16="http://schemas.microsoft.com/office/drawing/2014/main" id="{1863406F-5F78-530B-0046-716CF7E25DB4}"/>
              </a:ext>
            </a:extLst>
          </p:cNvPr>
          <p:cNvSpPr>
            <a:spLocks noChangeArrowheads="1"/>
          </p:cNvSpPr>
          <p:nvPr/>
        </p:nvSpPr>
        <p:spPr bwMode="auto">
          <a:xfrm>
            <a:off x="609599" y="4191000"/>
            <a:ext cx="8458201" cy="170816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latin typeface="+mn-lt"/>
              </a:rPr>
              <a:t>Was ist </a:t>
            </a:r>
            <a:r>
              <a:rPr lang="en-US" altLang="en-US" sz="1200" dirty="0">
                <a:solidFill>
                  <a:schemeClr val="bg1">
                    <a:lumMod val="75000"/>
                  </a:schemeClr>
                </a:solidFill>
                <a:latin typeface="+mn-lt"/>
              </a:rPr>
              <a:t>eine Phlyktenulose</a:t>
            </a:r>
            <a:r>
              <a:rPr lang="en-US" altLang="en-US" sz="1200" i="1" dirty="0">
                <a:solidFill>
                  <a:schemeClr val="bg1">
                    <a:lumMod val="75000"/>
                  </a:schemeClr>
                </a:solidFill>
                <a:latin typeface="+mn-lt"/>
              </a:rPr>
              <a:t>?</a:t>
            </a:r>
          </a:p>
          <a:p>
            <a:pPr eaLnBrk="1" hangingPunct="1">
              <a:spcBef>
                <a:spcPct val="0"/>
              </a:spcBef>
              <a:buClrTx/>
              <a:buSzTx/>
              <a:buFontTx/>
              <a:buNone/>
            </a:pPr>
            <a:r>
              <a:rPr lang="en-US" sz="1200" b="0" i="0" dirty="0">
                <a:solidFill>
                  <a:schemeClr val="bg1">
                    <a:lumMod val="75000"/>
                  </a:schemeClr>
                </a:solidFill>
                <a:effectLst/>
                <a:latin typeface="+mn-lt"/>
              </a:rPr>
              <a:t>Eine knotige Entzündung der Hornhaut oder der Bindehaut, die aus einer </a:t>
            </a:r>
            <a:r>
              <a:rPr lang="en-US" sz="1200" b="1" i="0" dirty="0">
                <a:solidFill>
                  <a:srgbClr val="0000FF"/>
                </a:solidFill>
                <a:effectLst/>
                <a:latin typeface="+mn-lt"/>
              </a:rPr>
              <a:t>Überempfindlichkeitsreaktion </a:t>
            </a:r>
            <a:r>
              <a:rPr lang="en-US" sz="1200" b="0" i="0" dirty="0">
                <a:solidFill>
                  <a:schemeClr val="bg1">
                    <a:lumMod val="75000"/>
                  </a:schemeClr>
                </a:solidFill>
                <a:effectLst/>
                <a:latin typeface="+mn-lt"/>
              </a:rPr>
              <a:t>auf ein fremdes Antigen (in diesem Fall Staphylokokken) resultiert</a:t>
            </a:r>
          </a:p>
          <a:p>
            <a:pPr eaLnBrk="1" hangingPunct="1">
              <a:spcBef>
                <a:spcPct val="0"/>
              </a:spcBef>
              <a:buClrTx/>
              <a:buSzTx/>
              <a:buFontTx/>
              <a:buNone/>
            </a:pPr>
            <a:endParaRPr lang="en-US" altLang="en-US" sz="1500" dirty="0">
              <a:solidFill>
                <a:schemeClr val="bg1">
                  <a:lumMod val="75000"/>
                </a:schemeClr>
              </a:solidFill>
              <a:latin typeface="+mn-lt"/>
            </a:endParaRPr>
          </a:p>
          <a:p>
            <a:pPr eaLnBrk="1" hangingPunct="1">
              <a:spcBef>
                <a:spcPct val="0"/>
              </a:spcBef>
              <a:buClrTx/>
              <a:buSzTx/>
              <a:buFontTx/>
              <a:buNone/>
            </a:pPr>
            <a:r>
              <a:rPr lang="en-US" altLang="en-US" sz="1200" i="1" dirty="0">
                <a:solidFill>
                  <a:schemeClr val="bg1">
                    <a:lumMod val="75000"/>
                  </a:schemeClr>
                </a:solidFill>
                <a:latin typeface="+mn-lt"/>
              </a:rPr>
              <a:t>Was sind </a:t>
            </a:r>
            <a:r>
              <a:rPr lang="en-US" altLang="en-US" sz="1200" dirty="0">
                <a:solidFill>
                  <a:schemeClr val="bg1">
                    <a:lumMod val="75000"/>
                  </a:schemeClr>
                </a:solidFill>
                <a:latin typeface="+mn-lt"/>
              </a:rPr>
              <a:t>Phlyktenulen</a:t>
            </a:r>
            <a:r>
              <a:rPr lang="en-US" altLang="en-US" sz="1200" i="1" dirty="0">
                <a:solidFill>
                  <a:schemeClr val="bg1">
                    <a:lumMod val="75000"/>
                  </a:schemeClr>
                </a:solidFill>
                <a:latin typeface="+mn-lt"/>
              </a:rPr>
              <a:t>?</a:t>
            </a:r>
          </a:p>
          <a:p>
            <a:pPr eaLnBrk="1" hangingPunct="1">
              <a:spcBef>
                <a:spcPct val="0"/>
              </a:spcBef>
              <a:buClrTx/>
              <a:buSzTx/>
              <a:buFontTx/>
              <a:buNone/>
            </a:pPr>
            <a:r>
              <a:rPr lang="en-US" altLang="en-US" sz="1200" dirty="0">
                <a:solidFill>
                  <a:schemeClr val="bg1">
                    <a:lumMod val="75000"/>
                  </a:schemeClr>
                </a:solidFill>
                <a:latin typeface="+mn-lt"/>
              </a:rPr>
              <a:t>Kleine graue Knötchen, meist am Hornhautlimbus*, verbunden mit einer lokalen Gefäßverstopfung</a:t>
            </a:r>
          </a:p>
        </p:txBody>
      </p:sp>
      <p:sp>
        <p:nvSpPr>
          <p:cNvPr id="3" name="Rectangle 2">
            <a:extLst>
              <a:ext uri="{FF2B5EF4-FFF2-40B4-BE49-F238E27FC236}">
                <a16:creationId xmlns:a16="http://schemas.microsoft.com/office/drawing/2014/main" id="{780F057A-F9C2-2D26-B1C0-DE97AD369A2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2" name="TextBox 1">
            <a:extLst>
              <a:ext uri="{FF2B5EF4-FFF2-40B4-BE49-F238E27FC236}">
                <a16:creationId xmlns:a16="http://schemas.microsoft.com/office/drawing/2014/main" id="{53DD76B1-14AB-8116-E5FC-0BC20E4B2B8A}"/>
              </a:ext>
            </a:extLst>
          </p:cNvPr>
          <p:cNvSpPr txBox="1"/>
          <p:nvPr/>
        </p:nvSpPr>
        <p:spPr>
          <a:xfrm>
            <a:off x="5587617" y="3831759"/>
            <a:ext cx="3289683" cy="307777"/>
          </a:xfrm>
          <a:prstGeom prst="rect">
            <a:avLst/>
          </a:prstGeom>
          <a:noFill/>
        </p:spPr>
        <p:txBody>
          <a:bodyPr wrap="square" lIns="25400" tIns="12700" rIns="25400" bIns="12700" rtlCol="0">
            <a:spAutoFit/>
          </a:bodyPr>
          <a:lstStyle/>
          <a:p>
            <a:r>
              <a:rPr lang="en-US" sz="1200" i="1" dirty="0"/>
              <a:t>Um welche Art von Überempfindlichkeitsreaktion handelt es sich?</a:t>
            </a:r>
          </a:p>
        </p:txBody>
      </p:sp>
      <p:sp>
        <p:nvSpPr>
          <p:cNvPr id="4" name="Oval 3">
            <a:extLst>
              <a:ext uri="{FF2B5EF4-FFF2-40B4-BE49-F238E27FC236}">
                <a16:creationId xmlns:a16="http://schemas.microsoft.com/office/drawing/2014/main" id="{EAAC9C5B-3A96-A418-FE7C-926B1C5FC067}"/>
              </a:ext>
            </a:extLst>
          </p:cNvPr>
          <p:cNvSpPr/>
          <p:nvPr/>
        </p:nvSpPr>
        <p:spPr>
          <a:xfrm>
            <a:off x="5391150" y="4114800"/>
            <a:ext cx="2514600" cy="762000"/>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456944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7ABEE-133B-CA28-B228-CF643E7FF471}"/>
            </a:ext>
          </a:extLst>
        </p:cNvPr>
        <p:cNvGrpSpPr/>
        <p:nvPr/>
      </p:nvGrpSpPr>
      <p:grpSpPr>
        <a:xfrm>
          <a:off x="0" y="0"/>
          <a:ext cx="0" cy="0"/>
          <a:chOff x="0" y="0"/>
          <a:chExt cx="0" cy="0"/>
        </a:xfrm>
      </p:grpSpPr>
      <p:sp>
        <p:nvSpPr>
          <p:cNvPr id="27651" name="Rectangle 3">
            <a:extLst>
              <a:ext uri="{FF2B5EF4-FFF2-40B4-BE49-F238E27FC236}">
                <a16:creationId xmlns:a16="http://schemas.microsoft.com/office/drawing/2014/main" id="{E52F0C3E-B664-BC85-090C-5E435C2900F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altLang="en-US" sz="1200" dirty="0">
                <a:solidFill>
                  <a:schemeClr val="bg1">
                    <a:lumMod val="75000"/>
                  </a:schemeClr>
                </a:solidFill>
              </a:rPr>
              <a:t>Vorwiegend anteriore Blepharitis: Staphylokokken; seborrhoisch</a:t>
            </a:r>
          </a:p>
          <a:p>
            <a:pPr eaLnBrk="1" hangingPunct="1">
              <a:lnSpc>
                <a:spcPct val="85000"/>
              </a:lnSpc>
              <a:defRPr/>
            </a:pPr>
            <a:r>
              <a:rPr lang="en-US" altLang="en-US" sz="1200" dirty="0">
                <a:solidFill>
                  <a:schemeClr val="bg1">
                    <a:lumMod val="75000"/>
                  </a:schemeClr>
                </a:solidFill>
              </a:rPr>
              <a:t>Vorwiegend posteriore Blepharitis: MGD; Rosazea</a:t>
            </a:r>
          </a:p>
          <a:p>
            <a:pPr eaLnBrk="1" hangingPunct="1">
              <a:lnSpc>
                <a:spcPct val="85000"/>
              </a:lnSpc>
              <a:defRPr/>
            </a:pPr>
            <a:r>
              <a:rPr lang="en-US" altLang="en-US" sz="1200" dirty="0">
                <a:solidFill>
                  <a:schemeClr val="bg1">
                    <a:lumMod val="75000"/>
                  </a:schemeClr>
                </a:solidFill>
              </a:rPr>
              <a:t>Kann obstruktiv oder nicht-obstruktiv sein: MGD</a:t>
            </a:r>
          </a:p>
          <a:p>
            <a:pPr eaLnBrk="1" hangingPunct="1">
              <a:lnSpc>
                <a:spcPct val="85000"/>
              </a:lnSpc>
              <a:defRPr/>
            </a:pPr>
            <a:r>
              <a:rPr lang="en-US" altLang="en-US" sz="1200" dirty="0">
                <a:solidFill>
                  <a:schemeClr val="bg1">
                    <a:lumMod val="75000"/>
                  </a:schemeClr>
                </a:solidFill>
              </a:rPr>
              <a:t>Gekennzeichnet durch übermäßige Talgsekretion: Rosazea</a:t>
            </a:r>
          </a:p>
          <a:p>
            <a:pPr eaLnBrk="1" hangingPunct="1">
              <a:lnSpc>
                <a:spcPct val="85000"/>
              </a:lnSpc>
              <a:defRPr/>
            </a:pPr>
            <a:r>
              <a:rPr lang="en-US" altLang="en-US" sz="1200" dirty="0">
                <a:solidFill>
                  <a:schemeClr val="bg1">
                    <a:lumMod val="75000"/>
                  </a:schemeClr>
                </a:solidFill>
              </a:rPr>
              <a:t>Begleitende Kopfhauterkrankung behandeln: seborrhoisch</a:t>
            </a:r>
          </a:p>
          <a:p>
            <a:pPr eaLnBrk="1" hangingPunct="1">
              <a:lnSpc>
                <a:spcPct val="85000"/>
              </a:lnSpc>
              <a:defRPr/>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defRPr/>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defRPr/>
            </a:pPr>
            <a:r>
              <a:rPr lang="en-US" altLang="en-US" sz="1200" dirty="0">
                <a:solidFill>
                  <a:schemeClr val="bg1">
                    <a:lumMod val="75000"/>
                  </a:schemeClr>
                </a:solidFill>
              </a:rPr>
              <a:t>Erfordert möglicherweise Doxycyclin oral: MGD; seborrhoisch; Rosazea</a:t>
            </a:r>
          </a:p>
          <a:p>
            <a:pPr eaLnBrk="1" hangingPunct="1">
              <a:lnSpc>
                <a:spcPct val="85000"/>
              </a:lnSpc>
              <a:defRPr/>
            </a:pPr>
            <a:r>
              <a:rPr lang="en-US" altLang="en-US" sz="1200" dirty="0">
                <a:solidFill>
                  <a:schemeClr val="bg1">
                    <a:lumMod val="75000"/>
                  </a:schemeClr>
                </a:solidFill>
              </a:rPr>
              <a:t>Häufiger bei jüngeren Patienten: Staphylokokken</a:t>
            </a:r>
          </a:p>
          <a:p>
            <a:pPr eaLnBrk="1" hangingPunct="1">
              <a:lnSpc>
                <a:spcPct val="85000"/>
              </a:lnSpc>
              <a:defRPr/>
            </a:pPr>
            <a:r>
              <a:rPr lang="en-US" altLang="en-US" sz="1200" dirty="0">
                <a:solidFill>
                  <a:schemeClr val="bg1">
                    <a:lumMod val="75000"/>
                  </a:schemeClr>
                </a:solidFill>
              </a:rPr>
              <a:t>Tritt bei ~100 % der Personen &gt;70 Jahren auf: Demodex</a:t>
            </a:r>
          </a:p>
          <a:p>
            <a:pPr eaLnBrk="1" hangingPunct="1">
              <a:lnSpc>
                <a:spcPct val="85000"/>
              </a:lnSpc>
              <a:defRPr/>
            </a:pPr>
            <a:r>
              <a:rPr lang="en-US" altLang="en-US" sz="1200" dirty="0">
                <a:solidFill>
                  <a:schemeClr val="bg1">
                    <a:lumMod val="75000"/>
                  </a:schemeClr>
                </a:solidFill>
              </a:rPr>
              <a:t>Etwas häufiger bei Frauen: Rosazea</a:t>
            </a:r>
          </a:p>
          <a:p>
            <a:pPr eaLnBrk="1" hangingPunct="1">
              <a:lnSpc>
                <a:spcPct val="85000"/>
              </a:lnSpc>
              <a:defRPr/>
            </a:pPr>
            <a:r>
              <a:rPr lang="en-US" altLang="en-US" sz="1200" dirty="0">
                <a:solidFill>
                  <a:schemeClr val="bg1">
                    <a:lumMod val="75000"/>
                  </a:schemeClr>
                </a:solidFill>
              </a:rPr>
              <a:t>Kann mit </a:t>
            </a:r>
            <a:r>
              <a:rPr lang="en-US" altLang="en-US" sz="1200" b="1" dirty="0" err="1"/>
              <a:t>Phlyctenulose</a:t>
            </a:r>
            <a:r>
              <a:rPr lang="en-US" altLang="en-US" sz="1200" dirty="0">
                <a:solidFill>
                  <a:schemeClr val="bg1">
                    <a:lumMod val="75000"/>
                  </a:schemeClr>
                </a:solidFill>
              </a:rPr>
              <a:t> einhergehen: </a:t>
            </a:r>
            <a:r>
              <a:rPr lang="en-US" altLang="en-US" sz="1200" b="1" dirty="0">
                <a:solidFill>
                  <a:srgbClr val="0000FF"/>
                </a:solidFill>
              </a:rPr>
              <a:t>Staphylokokken</a:t>
            </a:r>
          </a:p>
        </p:txBody>
      </p:sp>
      <p:sp>
        <p:nvSpPr>
          <p:cNvPr id="36868" name="Text Box 4">
            <a:extLst>
              <a:ext uri="{FF2B5EF4-FFF2-40B4-BE49-F238E27FC236}">
                <a16:creationId xmlns:a16="http://schemas.microsoft.com/office/drawing/2014/main" id="{EEA2D8E6-3A82-264D-C2FE-D09A8258493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36869" name="Slide Number Placeholder 1">
            <a:extLst>
              <a:ext uri="{FF2B5EF4-FFF2-40B4-BE49-F238E27FC236}">
                <a16:creationId xmlns:a16="http://schemas.microsoft.com/office/drawing/2014/main" id="{1724E818-6AB4-A5FF-8021-9F413EC0AA4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C711693-7ADF-409F-BCD3-7F20D207F23B}" type="slidenum">
              <a:rPr lang="en-US" altLang="en-US" sz="1000"/>
              <a:t>175</a:t>
            </a:fld>
            <a:endParaRPr lang="en-US" altLang="en-US" sz="1000"/>
          </a:p>
        </p:txBody>
      </p:sp>
      <p:sp>
        <p:nvSpPr>
          <p:cNvPr id="36870" name="Rectangle 8">
            <a:extLst>
              <a:ext uri="{FF2B5EF4-FFF2-40B4-BE49-F238E27FC236}">
                <a16:creationId xmlns:a16="http://schemas.microsoft.com/office/drawing/2014/main" id="{3E503788-BFAA-2942-926A-6F559BD1D42A}"/>
              </a:ext>
            </a:extLst>
          </p:cNvPr>
          <p:cNvSpPr>
            <a:spLocks noChangeArrowheads="1"/>
          </p:cNvSpPr>
          <p:nvPr/>
        </p:nvSpPr>
        <p:spPr bwMode="auto">
          <a:xfrm>
            <a:off x="609599" y="4191000"/>
            <a:ext cx="8458201" cy="170816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latin typeface="+mn-lt"/>
              </a:rPr>
              <a:t>Was ist </a:t>
            </a:r>
            <a:r>
              <a:rPr lang="en-US" altLang="en-US" sz="1200" dirty="0">
                <a:solidFill>
                  <a:schemeClr val="bg1">
                    <a:lumMod val="75000"/>
                  </a:schemeClr>
                </a:solidFill>
                <a:latin typeface="+mn-lt"/>
              </a:rPr>
              <a:t>eine Phlyktenulose</a:t>
            </a:r>
            <a:r>
              <a:rPr lang="en-US" altLang="en-US" sz="1200" i="1" dirty="0">
                <a:solidFill>
                  <a:schemeClr val="bg1">
                    <a:lumMod val="75000"/>
                  </a:schemeClr>
                </a:solidFill>
                <a:latin typeface="+mn-lt"/>
              </a:rPr>
              <a:t>?</a:t>
            </a:r>
          </a:p>
          <a:p>
            <a:pPr eaLnBrk="1" hangingPunct="1">
              <a:spcBef>
                <a:spcPct val="0"/>
              </a:spcBef>
              <a:buClrTx/>
              <a:buSzTx/>
              <a:buFontTx/>
              <a:buNone/>
            </a:pPr>
            <a:r>
              <a:rPr lang="en-US" sz="1200" b="0" i="0" dirty="0">
                <a:solidFill>
                  <a:schemeClr val="bg1">
                    <a:lumMod val="75000"/>
                  </a:schemeClr>
                </a:solidFill>
                <a:effectLst/>
                <a:latin typeface="+mn-lt"/>
              </a:rPr>
              <a:t>Eine knotige Entzündung der Hornhaut oder der Bindehaut, die aus einer </a:t>
            </a:r>
            <a:r>
              <a:rPr lang="en-US" sz="1200" b="1" i="0" dirty="0">
                <a:solidFill>
                  <a:srgbClr val="0000FF"/>
                </a:solidFill>
                <a:effectLst/>
                <a:latin typeface="+mn-lt"/>
              </a:rPr>
              <a:t>Überempfindlichkeitsreaktion </a:t>
            </a:r>
            <a:r>
              <a:rPr lang="en-US" sz="1200" b="0" i="0" dirty="0">
                <a:solidFill>
                  <a:schemeClr val="bg1">
                    <a:lumMod val="75000"/>
                  </a:schemeClr>
                </a:solidFill>
                <a:effectLst/>
                <a:latin typeface="+mn-lt"/>
              </a:rPr>
              <a:t>auf ein fremdes Antigen (in diesem Fall Staphylokokken) resultiert</a:t>
            </a:r>
          </a:p>
          <a:p>
            <a:pPr eaLnBrk="1" hangingPunct="1">
              <a:spcBef>
                <a:spcPct val="0"/>
              </a:spcBef>
              <a:buClrTx/>
              <a:buSzTx/>
              <a:buFontTx/>
              <a:buNone/>
            </a:pPr>
            <a:endParaRPr lang="en-US" altLang="en-US" sz="1500" dirty="0">
              <a:solidFill>
                <a:schemeClr val="bg1">
                  <a:lumMod val="75000"/>
                </a:schemeClr>
              </a:solidFill>
              <a:latin typeface="+mn-lt"/>
            </a:endParaRPr>
          </a:p>
          <a:p>
            <a:pPr eaLnBrk="1" hangingPunct="1">
              <a:spcBef>
                <a:spcPct val="0"/>
              </a:spcBef>
              <a:buClrTx/>
              <a:buSzTx/>
              <a:buFontTx/>
              <a:buNone/>
            </a:pPr>
            <a:r>
              <a:rPr lang="en-US" altLang="en-US" sz="1200" i="1" dirty="0">
                <a:solidFill>
                  <a:schemeClr val="bg1">
                    <a:lumMod val="75000"/>
                  </a:schemeClr>
                </a:solidFill>
                <a:latin typeface="+mn-lt"/>
              </a:rPr>
              <a:t>Was sind </a:t>
            </a:r>
            <a:r>
              <a:rPr lang="en-US" altLang="en-US" sz="1200" dirty="0">
                <a:solidFill>
                  <a:schemeClr val="bg1">
                    <a:lumMod val="75000"/>
                  </a:schemeClr>
                </a:solidFill>
                <a:latin typeface="+mn-lt"/>
              </a:rPr>
              <a:t>Phlyktenulen</a:t>
            </a:r>
            <a:r>
              <a:rPr lang="en-US" altLang="en-US" sz="1200" i="1" dirty="0">
                <a:solidFill>
                  <a:schemeClr val="bg1">
                    <a:lumMod val="75000"/>
                  </a:schemeClr>
                </a:solidFill>
                <a:latin typeface="+mn-lt"/>
              </a:rPr>
              <a:t>?</a:t>
            </a:r>
          </a:p>
          <a:p>
            <a:pPr eaLnBrk="1" hangingPunct="1">
              <a:spcBef>
                <a:spcPct val="0"/>
              </a:spcBef>
              <a:buClrTx/>
              <a:buSzTx/>
              <a:buFontTx/>
              <a:buNone/>
            </a:pPr>
            <a:r>
              <a:rPr lang="en-US" altLang="en-US" sz="1200" dirty="0">
                <a:solidFill>
                  <a:schemeClr val="bg1">
                    <a:lumMod val="75000"/>
                  </a:schemeClr>
                </a:solidFill>
                <a:latin typeface="+mn-lt"/>
              </a:rPr>
              <a:t>Kleine graue Knötchen, meist am Hornhautlimbus*, verbunden mit einer lokalen Gefäßverstopfung</a:t>
            </a:r>
          </a:p>
        </p:txBody>
      </p:sp>
      <p:sp>
        <p:nvSpPr>
          <p:cNvPr id="3" name="Rectangle 2">
            <a:extLst>
              <a:ext uri="{FF2B5EF4-FFF2-40B4-BE49-F238E27FC236}">
                <a16:creationId xmlns:a16="http://schemas.microsoft.com/office/drawing/2014/main" id="{96993A1C-C40F-512B-9071-158F8E7E7AF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2" name="TextBox 1">
            <a:extLst>
              <a:ext uri="{FF2B5EF4-FFF2-40B4-BE49-F238E27FC236}">
                <a16:creationId xmlns:a16="http://schemas.microsoft.com/office/drawing/2014/main" id="{AB3F5C93-4677-7A58-2A69-BC92A700A446}"/>
              </a:ext>
            </a:extLst>
          </p:cNvPr>
          <p:cNvSpPr txBox="1"/>
          <p:nvPr/>
        </p:nvSpPr>
        <p:spPr>
          <a:xfrm>
            <a:off x="5587617" y="3831759"/>
            <a:ext cx="3289683" cy="523220"/>
          </a:xfrm>
          <a:prstGeom prst="rect">
            <a:avLst/>
          </a:prstGeom>
          <a:noFill/>
        </p:spPr>
        <p:txBody>
          <a:bodyPr wrap="square" lIns="25400" tIns="12700" rIns="25400" bIns="12700" rtlCol="0">
            <a:spAutoFit/>
          </a:bodyPr>
          <a:lstStyle/>
          <a:p>
            <a:r>
              <a:rPr lang="en-US" sz="1200" i="1" dirty="0"/>
              <a:t>Um welche Art von Überempfindlichkeitsreaktion handelt es sich?</a:t>
            </a:r>
          </a:p>
          <a:p>
            <a:r>
              <a:rPr lang="en-US" sz="1200" dirty="0"/>
              <a:t>Typ IV</a:t>
            </a:r>
          </a:p>
        </p:txBody>
      </p:sp>
      <p:sp>
        <p:nvSpPr>
          <p:cNvPr id="4" name="Oval 3">
            <a:extLst>
              <a:ext uri="{FF2B5EF4-FFF2-40B4-BE49-F238E27FC236}">
                <a16:creationId xmlns:a16="http://schemas.microsoft.com/office/drawing/2014/main" id="{7EF8D040-2F1A-79A4-031A-95A711FFEB2E}"/>
              </a:ext>
            </a:extLst>
          </p:cNvPr>
          <p:cNvSpPr/>
          <p:nvPr/>
        </p:nvSpPr>
        <p:spPr>
          <a:xfrm>
            <a:off x="5397117" y="4191000"/>
            <a:ext cx="2514600" cy="762000"/>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CA45031-46C3-9C49-72C6-2A0C2E7448E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751981" y="2194113"/>
            <a:ext cx="1539687" cy="1539687"/>
          </a:xfrm>
          <a:prstGeom prst="rect">
            <a:avLst/>
          </a:prstGeom>
        </p:spPr>
      </p:pic>
      <p:sp>
        <p:nvSpPr>
          <p:cNvPr id="8" name="Speech Bubble: Oval 7">
            <a:extLst>
              <a:ext uri="{FF2B5EF4-FFF2-40B4-BE49-F238E27FC236}">
                <a16:creationId xmlns:a16="http://schemas.microsoft.com/office/drawing/2014/main" id="{3F52690E-D588-1C94-D671-4EB2AFF5FD9F}"/>
              </a:ext>
            </a:extLst>
          </p:cNvPr>
          <p:cNvSpPr/>
          <p:nvPr/>
        </p:nvSpPr>
        <p:spPr>
          <a:xfrm>
            <a:off x="6248400" y="1383179"/>
            <a:ext cx="2819400" cy="703451"/>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latin typeface="Comic Sans MS" panose="030F0702030302020204" pitchFamily="66" charset="0"/>
              </a:rPr>
              <a:t>Also eher wie Rosazea als wie eine marginale Staphylokokken-Erkrankung…</a:t>
            </a:r>
          </a:p>
        </p:txBody>
      </p:sp>
    </p:spTree>
    <p:extLst>
      <p:ext uri="{BB962C8B-B14F-4D97-AF65-F5344CB8AC3E}">
        <p14:creationId xmlns:p14="http://schemas.microsoft.com/office/powerpoint/2010/main" val="15005036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E6C0C150-569A-4B8C-BBC6-0045AE2AAF6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38915" name="Rectangle 3">
            <a:extLst>
              <a:ext uri="{FF2B5EF4-FFF2-40B4-BE49-F238E27FC236}">
                <a16:creationId xmlns:a16="http://schemas.microsoft.com/office/drawing/2014/main" id="{18079C15-682D-4CD0-808F-59635596EAE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Vorwiegend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a:t>
            </a:r>
            <a:endParaRPr lang="en-US" altLang="en-US" sz="1500" dirty="0">
              <a:solidFill>
                <a:srgbClr val="0000FF"/>
              </a:solidFill>
            </a:endParaRPr>
          </a:p>
        </p:txBody>
      </p:sp>
      <p:sp>
        <p:nvSpPr>
          <p:cNvPr id="38916" name="Text Box 4">
            <a:extLst>
              <a:ext uri="{FF2B5EF4-FFF2-40B4-BE49-F238E27FC236}">
                <a16:creationId xmlns:a16="http://schemas.microsoft.com/office/drawing/2014/main" id="{64AAEA00-E3A9-48D7-AD52-380C43EAC528}"/>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38917" name="TextBox 5">
            <a:extLst>
              <a:ext uri="{FF2B5EF4-FFF2-40B4-BE49-F238E27FC236}">
                <a16:creationId xmlns:a16="http://schemas.microsoft.com/office/drawing/2014/main" id="{B38E8DF4-7BF5-4918-8BE2-5FDEF8D1908C}"/>
              </a:ext>
            </a:extLst>
          </p:cNvPr>
          <p:cNvSpPr txBox="1">
            <a:spLocks noChangeArrowheads="1"/>
          </p:cNvSpPr>
          <p:nvPr/>
        </p:nvSpPr>
        <p:spPr bwMode="auto">
          <a:xfrm>
            <a:off x="206375" y="4038600"/>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(3)</a:t>
            </a:r>
          </a:p>
        </p:txBody>
      </p:sp>
      <p:sp>
        <p:nvSpPr>
          <p:cNvPr id="38918" name="Slide Number Placeholder 1">
            <a:extLst>
              <a:ext uri="{FF2B5EF4-FFF2-40B4-BE49-F238E27FC236}">
                <a16:creationId xmlns:a16="http://schemas.microsoft.com/office/drawing/2014/main" id="{25FEF90E-0692-4404-88BC-9B52EBA0604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331E0A3-5DA3-4CDA-9B04-E6293A0AA342}" type="slidenum">
              <a:rPr lang="en-US" altLang="en-US" sz="1000"/>
              <a:t>176</a:t>
            </a:fld>
            <a:endParaRPr lang="en-US" altLang="en-US" sz="100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9142EE7A-4919-4014-9184-866CD15B073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39939" name="Rectangle 3">
            <a:extLst>
              <a:ext uri="{FF2B5EF4-FFF2-40B4-BE49-F238E27FC236}">
                <a16:creationId xmlns:a16="http://schemas.microsoft.com/office/drawing/2014/main" id="{C54E40B6-6598-49A1-9C65-03761B1078F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Primär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p:txBody>
      </p:sp>
      <p:sp>
        <p:nvSpPr>
          <p:cNvPr id="39940" name="Text Box 4">
            <a:extLst>
              <a:ext uri="{FF2B5EF4-FFF2-40B4-BE49-F238E27FC236}">
                <a16:creationId xmlns:a16="http://schemas.microsoft.com/office/drawing/2014/main" id="{FC73011D-E40B-4E8E-AE2B-2E4A847859E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39941" name="TextBox 5">
            <a:extLst>
              <a:ext uri="{FF2B5EF4-FFF2-40B4-BE49-F238E27FC236}">
                <a16:creationId xmlns:a16="http://schemas.microsoft.com/office/drawing/2014/main" id="{BCB2C976-4A6A-49D2-8301-4E1E94026537}"/>
              </a:ext>
            </a:extLst>
          </p:cNvPr>
          <p:cNvSpPr txBox="1">
            <a:spLocks noChangeArrowheads="1"/>
          </p:cNvSpPr>
          <p:nvPr/>
        </p:nvSpPr>
        <p:spPr bwMode="auto">
          <a:xfrm>
            <a:off x="206375" y="4038600"/>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(3)</a:t>
            </a:r>
          </a:p>
        </p:txBody>
      </p:sp>
      <p:sp>
        <p:nvSpPr>
          <p:cNvPr id="39942" name="Slide Number Placeholder 1">
            <a:extLst>
              <a:ext uri="{FF2B5EF4-FFF2-40B4-BE49-F238E27FC236}">
                <a16:creationId xmlns:a16="http://schemas.microsoft.com/office/drawing/2014/main" id="{039ECAD9-98FC-4AD0-858A-9A110C0B8359}"/>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4A8D204-492C-4A93-90F4-9DD243BF6EF9}" type="slidenum">
              <a:rPr lang="en-US" altLang="en-US" sz="1000"/>
              <a:t>177</a:t>
            </a:fld>
            <a:endParaRPr lang="en-US" altLang="en-US" sz="100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C61F949A-5CBC-4A3C-8313-BF15167A663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40963" name="Rectangle 3">
            <a:extLst>
              <a:ext uri="{FF2B5EF4-FFF2-40B4-BE49-F238E27FC236}">
                <a16:creationId xmlns:a16="http://schemas.microsoft.com/office/drawing/2014/main" id="{3530D5CA-E339-4FA4-8734-48A38079F345}"/>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Vorwiegend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Ziehen Sie Metronidazol-Creme/Salbe als Behandlung in Betracht:</a:t>
            </a:r>
            <a:endParaRPr lang="en-US" altLang="en-US" sz="1500" dirty="0">
              <a:solidFill>
                <a:srgbClr val="0000FF"/>
              </a:solidFill>
            </a:endParaRPr>
          </a:p>
        </p:txBody>
      </p:sp>
      <p:sp>
        <p:nvSpPr>
          <p:cNvPr id="40964" name="Text Box 4">
            <a:extLst>
              <a:ext uri="{FF2B5EF4-FFF2-40B4-BE49-F238E27FC236}">
                <a16:creationId xmlns:a16="http://schemas.microsoft.com/office/drawing/2014/main" id="{A2853928-AFD5-4B22-BCA4-654486A4F75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0965" name="Slide Number Placeholder 1">
            <a:extLst>
              <a:ext uri="{FF2B5EF4-FFF2-40B4-BE49-F238E27FC236}">
                <a16:creationId xmlns:a16="http://schemas.microsoft.com/office/drawing/2014/main" id="{810A331E-B71B-4772-AD37-E7A25E7D1A54}"/>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380A9AB-CDD1-4D62-9E1D-505FB92FE1D7}" type="slidenum">
              <a:rPr lang="en-US" altLang="en-US" sz="1000"/>
              <a:t>178</a:t>
            </a:fld>
            <a:endParaRPr lang="en-US" altLang="en-US" sz="100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171B40A-8A10-4BD9-99D3-31D002847E0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41987" name="Rectangle 3">
            <a:extLst>
              <a:ext uri="{FF2B5EF4-FFF2-40B4-BE49-F238E27FC236}">
                <a16:creationId xmlns:a16="http://schemas.microsoft.com/office/drawing/2014/main" id="{34486D8F-D642-44BA-8A79-7621F4CF09F8}"/>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Primär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p:txBody>
      </p:sp>
      <p:sp>
        <p:nvSpPr>
          <p:cNvPr id="41988" name="Text Box 4">
            <a:extLst>
              <a:ext uri="{FF2B5EF4-FFF2-40B4-BE49-F238E27FC236}">
                <a16:creationId xmlns:a16="http://schemas.microsoft.com/office/drawing/2014/main" id="{09529383-D88A-4F66-BCE5-B2C0690A018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1989" name="Slide Number Placeholder 1">
            <a:extLst>
              <a:ext uri="{FF2B5EF4-FFF2-40B4-BE49-F238E27FC236}">
                <a16:creationId xmlns:a16="http://schemas.microsoft.com/office/drawing/2014/main" id="{8847F03B-F007-40DA-B056-54827DC1B858}"/>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935DE10-E4F6-496F-BAAE-FD51CCE78194}" type="slidenum">
              <a:rPr lang="en-US" altLang="en-US" sz="1000"/>
              <a:t>179</a:t>
            </a:fld>
            <a:endParaRPr lang="en-US" altLang="en-US" sz="1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DC68F-90F9-1410-13B4-ACB3E8991A0B}"/>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D088DBE8-9EC0-C3BF-E26D-2D79470112F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Fragen und Antworten</a:t>
            </a:r>
          </a:p>
        </p:txBody>
      </p:sp>
      <p:sp>
        <p:nvSpPr>
          <p:cNvPr id="4099" name="Rectangle 3">
            <a:extLst>
              <a:ext uri="{FF2B5EF4-FFF2-40B4-BE49-F238E27FC236}">
                <a16:creationId xmlns:a16="http://schemas.microsoft.com/office/drawing/2014/main" id="{F4D81974-F5E3-6848-1871-E58D4EDB9656}"/>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FD37CC92-E2F9-0268-D8AA-4DD396226779}"/>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966B2E66-42F7-DD15-3D11-C20D1AF2A93D}"/>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2A592DE2-9136-1F74-5855-B303D5EAD03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18</a:t>
            </a:fld>
            <a:endParaRPr lang="en-US" altLang="en-US" sz="1000"/>
          </a:p>
        </p:txBody>
      </p:sp>
      <p:sp>
        <p:nvSpPr>
          <p:cNvPr id="7" name="TextBox 6">
            <a:extLst>
              <a:ext uri="{FF2B5EF4-FFF2-40B4-BE49-F238E27FC236}">
                <a16:creationId xmlns:a16="http://schemas.microsoft.com/office/drawing/2014/main" id="{770485F5-B402-D8EA-C32B-D90895D5162B}"/>
              </a:ext>
            </a:extLst>
          </p:cNvPr>
          <p:cNvSpPr txBox="1"/>
          <p:nvPr/>
        </p:nvSpPr>
        <p:spPr>
          <a:xfrm>
            <a:off x="2590800" y="1883926"/>
            <a:ext cx="6172200" cy="523220"/>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a:t>
            </a:r>
          </a:p>
        </p:txBody>
      </p:sp>
      <p:sp>
        <p:nvSpPr>
          <p:cNvPr id="9" name="Rectangle 8">
            <a:extLst>
              <a:ext uri="{FF2B5EF4-FFF2-40B4-BE49-F238E27FC236}">
                <a16:creationId xmlns:a16="http://schemas.microsoft.com/office/drawing/2014/main" id="{F3FBBE25-91A7-C5F7-1E0C-B1B95F351BD9}"/>
              </a:ext>
            </a:extLst>
          </p:cNvPr>
          <p:cNvSpPr/>
          <p:nvPr/>
        </p:nvSpPr>
        <p:spPr>
          <a:xfrm>
            <a:off x="2971800" y="2074426"/>
            <a:ext cx="713096" cy="228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t"/>
          <a:lstStyle/>
          <a:p>
            <a:pPr algn="ctr">
              <a:lnSpc>
                <a:spcPts val="700"/>
              </a:lnSpc>
            </a:pPr>
            <a:r>
              <a:rPr lang="en-US" sz="1200" dirty="0">
                <a:solidFill>
                  <a:schemeClr val="tx1"/>
                </a:solidFill>
              </a:rPr>
              <a:t>akut </a:t>
            </a:r>
            <a:r>
              <a:rPr lang="en-US" sz="1200" i="1" dirty="0">
                <a:solidFill>
                  <a:schemeClr val="tx1"/>
                </a:solidFill>
              </a:rPr>
              <a:t>vs. </a:t>
            </a:r>
            <a:r>
              <a:rPr lang="en-US" sz="1200" dirty="0" err="1">
                <a:solidFill>
                  <a:schemeClr val="tx1"/>
                </a:solidFill>
              </a:rPr>
              <a:t>chronish</a:t>
            </a:r>
            <a:endParaRPr lang="en-US" sz="1200" dirty="0">
              <a:solidFill>
                <a:schemeClr val="tx1"/>
              </a:solidFill>
            </a:endParaRPr>
          </a:p>
        </p:txBody>
      </p:sp>
      <p:sp>
        <p:nvSpPr>
          <p:cNvPr id="13" name="Oval 12">
            <a:extLst>
              <a:ext uri="{FF2B5EF4-FFF2-40B4-BE49-F238E27FC236}">
                <a16:creationId xmlns:a16="http://schemas.microsoft.com/office/drawing/2014/main" id="{635F9CFF-06BB-1AE8-B03F-A7A66110A7D9}"/>
              </a:ext>
            </a:extLst>
          </p:cNvPr>
          <p:cNvSpPr/>
          <p:nvPr/>
        </p:nvSpPr>
        <p:spPr>
          <a:xfrm>
            <a:off x="3140290" y="1197505"/>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881496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F2B98AE4-B5FF-4A8F-87AB-3F5473610EF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43011" name="Rectangle 3">
            <a:extLst>
              <a:ext uri="{FF2B5EF4-FFF2-40B4-BE49-F238E27FC236}">
                <a16:creationId xmlns:a16="http://schemas.microsoft.com/office/drawing/2014/main" id="{AD07358F-C729-447E-97D4-053546AF4EE2}"/>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Vorwiegend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a:t>
            </a:r>
            <a:endParaRPr lang="en-US" altLang="en-US" sz="1500" dirty="0">
              <a:solidFill>
                <a:srgbClr val="0000FF"/>
              </a:solidFill>
            </a:endParaRPr>
          </a:p>
        </p:txBody>
      </p:sp>
      <p:sp>
        <p:nvSpPr>
          <p:cNvPr id="43012" name="Text Box 4">
            <a:extLst>
              <a:ext uri="{FF2B5EF4-FFF2-40B4-BE49-F238E27FC236}">
                <a16:creationId xmlns:a16="http://schemas.microsoft.com/office/drawing/2014/main" id="{8FDDA252-75D3-4786-879B-7A183DA5495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3013" name="Slide Number Placeholder 1">
            <a:extLst>
              <a:ext uri="{FF2B5EF4-FFF2-40B4-BE49-F238E27FC236}">
                <a16:creationId xmlns:a16="http://schemas.microsoft.com/office/drawing/2014/main" id="{56990822-D40E-41DE-8B23-76C10AD367D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A94AE3E-536F-4B21-A897-0A85745AB660}" type="slidenum">
              <a:rPr lang="en-US" altLang="en-US" sz="1000"/>
              <a:t>180</a:t>
            </a:fld>
            <a:endParaRPr lang="en-US" altLang="en-US" sz="100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AB6DF89F-1F94-42B2-9828-980BB62DD4E8}"/>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44035" name="Rectangle 3">
            <a:extLst>
              <a:ext uri="{FF2B5EF4-FFF2-40B4-BE49-F238E27FC236}">
                <a16:creationId xmlns:a16="http://schemas.microsoft.com/office/drawing/2014/main" id="{DD2B9916-4E1F-4ACB-97EC-55D12D12EFD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Primär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p:txBody>
      </p:sp>
      <p:sp>
        <p:nvSpPr>
          <p:cNvPr id="44036" name="Text Box 4">
            <a:extLst>
              <a:ext uri="{FF2B5EF4-FFF2-40B4-BE49-F238E27FC236}">
                <a16:creationId xmlns:a16="http://schemas.microsoft.com/office/drawing/2014/main" id="{C6B89BFB-298A-4A61-B538-0717393E5E2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4037" name="Slide Number Placeholder 1">
            <a:extLst>
              <a:ext uri="{FF2B5EF4-FFF2-40B4-BE49-F238E27FC236}">
                <a16:creationId xmlns:a16="http://schemas.microsoft.com/office/drawing/2014/main" id="{6759FE91-22F9-4A14-80D2-1C9A68892F0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86A2AC4-2CCB-4669-9226-071323F09674}" type="slidenum">
              <a:rPr lang="en-US" altLang="en-US" sz="1000"/>
              <a:t>181</a:t>
            </a:fld>
            <a:endParaRPr lang="en-US" altLang="en-US" sz="100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14966-668F-2613-DB51-D6F35A95F47F}"/>
            </a:ext>
          </a:extLst>
        </p:cNvPr>
        <p:cNvGrpSpPr/>
        <p:nvPr/>
      </p:nvGrpSpPr>
      <p:grpSpPr>
        <a:xfrm>
          <a:off x="0" y="0"/>
          <a:ext cx="0" cy="0"/>
          <a:chOff x="0" y="0"/>
          <a:chExt cx="0" cy="0"/>
        </a:xfrm>
      </p:grpSpPr>
      <p:sp>
        <p:nvSpPr>
          <p:cNvPr id="44034" name="Rectangle 2">
            <a:extLst>
              <a:ext uri="{FF2B5EF4-FFF2-40B4-BE49-F238E27FC236}">
                <a16:creationId xmlns:a16="http://schemas.microsoft.com/office/drawing/2014/main" id="{BDA2DD6C-9A7F-3E10-B1BB-FB99EF37ABFF}"/>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4035" name="Rectangle 3">
            <a:extLst>
              <a:ext uri="{FF2B5EF4-FFF2-40B4-BE49-F238E27FC236}">
                <a16:creationId xmlns:a16="http://schemas.microsoft.com/office/drawing/2014/main" id="{B0A9AA53-687E-262D-DB0D-5B53F7657CD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Vorwiegend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a:t>
            </a:r>
            <a:r>
              <a:rPr lang="en-US" altLang="en-US" sz="1200" b="1" dirty="0"/>
              <a:t>Ulzera am Lidrand</a:t>
            </a:r>
            <a:r>
              <a:rPr lang="en-US" altLang="en-US" sz="1200" dirty="0">
                <a:solidFill>
                  <a:schemeClr val="bg1">
                    <a:lumMod val="75000"/>
                  </a:schemeClr>
                </a:solidFill>
              </a:rPr>
              <a:t> einhergehen</a:t>
            </a:r>
            <a:r>
              <a:rPr lang="en-US" altLang="en-US" sz="1200" b="1" dirty="0"/>
              <a:t>: </a:t>
            </a:r>
            <a:r>
              <a:rPr lang="en-US" altLang="en-US" sz="1200" b="1" dirty="0">
                <a:solidFill>
                  <a:srgbClr val="0000FF"/>
                </a:solidFill>
              </a:rPr>
              <a:t>Staphylokokken</a:t>
            </a:r>
          </a:p>
        </p:txBody>
      </p:sp>
      <p:sp>
        <p:nvSpPr>
          <p:cNvPr id="44036" name="Text Box 4">
            <a:extLst>
              <a:ext uri="{FF2B5EF4-FFF2-40B4-BE49-F238E27FC236}">
                <a16:creationId xmlns:a16="http://schemas.microsoft.com/office/drawing/2014/main" id="{0DA4BEF2-5D8C-9C2B-0A2E-3AFD502CBD55}"/>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4037" name="Slide Number Placeholder 1">
            <a:extLst>
              <a:ext uri="{FF2B5EF4-FFF2-40B4-BE49-F238E27FC236}">
                <a16:creationId xmlns:a16="http://schemas.microsoft.com/office/drawing/2014/main" id="{0E653901-873E-D6C4-3E6D-72C8CAFC5D4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86A2AC4-2CCB-4669-9226-071323F09674}" type="slidenum">
              <a:rPr lang="en-US" altLang="en-US" sz="1000"/>
              <a:t>182</a:t>
            </a:fld>
            <a:endParaRPr lang="en-US" altLang="en-US" sz="1000"/>
          </a:p>
        </p:txBody>
      </p:sp>
      <p:sp>
        <p:nvSpPr>
          <p:cNvPr id="2" name="TextBox 1">
            <a:extLst>
              <a:ext uri="{FF2B5EF4-FFF2-40B4-BE49-F238E27FC236}">
                <a16:creationId xmlns:a16="http://schemas.microsoft.com/office/drawing/2014/main" id="{81DB7C30-77C2-40C3-282E-B77F4F84847E}"/>
              </a:ext>
            </a:extLst>
          </p:cNvPr>
          <p:cNvSpPr txBox="1"/>
          <p:nvPr/>
        </p:nvSpPr>
        <p:spPr>
          <a:xfrm>
            <a:off x="1449388" y="4876800"/>
            <a:ext cx="5943600" cy="307777"/>
          </a:xfrm>
          <a:prstGeom prst="rect">
            <a:avLst/>
          </a:prstGeom>
          <a:noFill/>
        </p:spPr>
        <p:txBody>
          <a:bodyPr wrap="square" lIns="25400" tIns="12700" rIns="25400" bIns="12700" rtlCol="0">
            <a:spAutoFit/>
          </a:bodyPr>
          <a:lstStyle/>
          <a:p>
            <a:r>
              <a:rPr lang="en-US" sz="1200" i="1" dirty="0"/>
              <a:t>Was ist die Ursache für die Lidgeschwüre?</a:t>
            </a:r>
            <a:endParaRPr lang="en-US" sz="1400" dirty="0"/>
          </a:p>
        </p:txBody>
      </p:sp>
    </p:spTree>
    <p:extLst>
      <p:ext uri="{BB962C8B-B14F-4D97-AF65-F5344CB8AC3E}">
        <p14:creationId xmlns:p14="http://schemas.microsoft.com/office/powerpoint/2010/main" val="418947730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E957A-0BFB-0A4E-CED8-9B06649112B0}"/>
            </a:ext>
          </a:extLst>
        </p:cNvPr>
        <p:cNvGrpSpPr/>
        <p:nvPr/>
      </p:nvGrpSpPr>
      <p:grpSpPr>
        <a:xfrm>
          <a:off x="0" y="0"/>
          <a:ext cx="0" cy="0"/>
          <a:chOff x="0" y="0"/>
          <a:chExt cx="0" cy="0"/>
        </a:xfrm>
      </p:grpSpPr>
      <p:sp>
        <p:nvSpPr>
          <p:cNvPr id="44034" name="Rectangle 2">
            <a:extLst>
              <a:ext uri="{FF2B5EF4-FFF2-40B4-BE49-F238E27FC236}">
                <a16:creationId xmlns:a16="http://schemas.microsoft.com/office/drawing/2014/main" id="{AD44FA23-0267-3148-216D-41B6BEC98E4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Fragen und Antworten</a:t>
            </a:r>
          </a:p>
        </p:txBody>
      </p:sp>
      <p:sp>
        <p:nvSpPr>
          <p:cNvPr id="44035" name="Rectangle 3">
            <a:extLst>
              <a:ext uri="{FF2B5EF4-FFF2-40B4-BE49-F238E27FC236}">
                <a16:creationId xmlns:a16="http://schemas.microsoft.com/office/drawing/2014/main" id="{D641D35A-D706-DD95-59CE-083E2D71384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Primär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a:t>
            </a:r>
            <a:r>
              <a:rPr lang="en-US" altLang="en-US" sz="1200" b="1" dirty="0"/>
              <a:t>Ulzera am Lidrand</a:t>
            </a:r>
            <a:r>
              <a:rPr lang="en-US" altLang="en-US" sz="1200" dirty="0">
                <a:solidFill>
                  <a:schemeClr val="bg1">
                    <a:lumMod val="75000"/>
                  </a:schemeClr>
                </a:solidFill>
              </a:rPr>
              <a:t> einhergehen</a:t>
            </a:r>
            <a:r>
              <a:rPr lang="en-US" altLang="en-US" sz="1200" b="1" dirty="0"/>
              <a:t>: </a:t>
            </a:r>
            <a:r>
              <a:rPr lang="en-US" altLang="en-US" sz="1200" b="1" dirty="0">
                <a:solidFill>
                  <a:srgbClr val="0000FF"/>
                </a:solidFill>
              </a:rPr>
              <a:t>Staphylokokken</a:t>
            </a:r>
          </a:p>
        </p:txBody>
      </p:sp>
      <p:sp>
        <p:nvSpPr>
          <p:cNvPr id="44036" name="Text Box 4">
            <a:extLst>
              <a:ext uri="{FF2B5EF4-FFF2-40B4-BE49-F238E27FC236}">
                <a16:creationId xmlns:a16="http://schemas.microsoft.com/office/drawing/2014/main" id="{B7530735-5D17-1980-9DE2-4BD8C75AD83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4037" name="Slide Number Placeholder 1">
            <a:extLst>
              <a:ext uri="{FF2B5EF4-FFF2-40B4-BE49-F238E27FC236}">
                <a16:creationId xmlns:a16="http://schemas.microsoft.com/office/drawing/2014/main" id="{7541327A-50EA-CEE4-FE4A-ED24E5DC3E5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86A2AC4-2CCB-4669-9226-071323F09674}" type="slidenum">
              <a:rPr lang="en-US" altLang="en-US" sz="1000"/>
              <a:t>183</a:t>
            </a:fld>
            <a:endParaRPr lang="en-US" altLang="en-US" sz="1000"/>
          </a:p>
        </p:txBody>
      </p:sp>
      <p:sp>
        <p:nvSpPr>
          <p:cNvPr id="2" name="TextBox 1">
            <a:extLst>
              <a:ext uri="{FF2B5EF4-FFF2-40B4-BE49-F238E27FC236}">
                <a16:creationId xmlns:a16="http://schemas.microsoft.com/office/drawing/2014/main" id="{C997CABE-8F5F-A7AE-734E-5975546223E1}"/>
              </a:ext>
            </a:extLst>
          </p:cNvPr>
          <p:cNvSpPr txBox="1"/>
          <p:nvPr/>
        </p:nvSpPr>
        <p:spPr>
          <a:xfrm>
            <a:off x="1449388" y="4876800"/>
            <a:ext cx="5943600" cy="738664"/>
          </a:xfrm>
          <a:prstGeom prst="rect">
            <a:avLst/>
          </a:prstGeom>
          <a:noFill/>
        </p:spPr>
        <p:txBody>
          <a:bodyPr wrap="square" lIns="25400" tIns="12700" rIns="25400" bIns="12700" rtlCol="0">
            <a:spAutoFit/>
          </a:bodyPr>
          <a:lstStyle/>
          <a:p>
            <a:r>
              <a:rPr lang="en-US" sz="1200" i="1" dirty="0"/>
              <a:t>Was ist die Ursache für die Lidgeschwüre?</a:t>
            </a:r>
          </a:p>
          <a:p>
            <a:r>
              <a:rPr lang="en-US" sz="1200" dirty="0"/>
              <a:t>Erinnern Sie sich daran, dass ein Befund bei der Staphylokokken-Blepharitis </a:t>
            </a:r>
            <a:r>
              <a:rPr lang="en-US" sz="1200" b="1" dirty="0"/>
              <a:t>Wimpernkränze </a:t>
            </a:r>
            <a:r>
              <a:rPr lang="en-US" sz="1200" dirty="0"/>
              <a:t>sind</a:t>
            </a:r>
            <a:r>
              <a:rPr lang="en-US" sz="1200" b="1" dirty="0"/>
              <a:t>, </a:t>
            </a:r>
            <a:r>
              <a:rPr lang="en-US" sz="1200" dirty="0"/>
              <a:t>die zunächst als Ablagerungen an der Wimpernwurzel haften</a:t>
            </a:r>
            <a:endParaRPr lang="en-US" sz="1400" dirty="0">
              <a:solidFill>
                <a:srgbClr val="0000FF"/>
              </a:solidFill>
            </a:endParaRPr>
          </a:p>
        </p:txBody>
      </p:sp>
      <p:pic>
        <p:nvPicPr>
          <p:cNvPr id="2050" name="Picture 2" descr="Blepharitis and Inflammation of the Eyelids | Ento Key">
            <a:extLst>
              <a:ext uri="{FF2B5EF4-FFF2-40B4-BE49-F238E27FC236}">
                <a16:creationId xmlns:a16="http://schemas.microsoft.com/office/drawing/2014/main" id="{BF7168F9-7F2E-467C-A17F-BA0B7E560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1188" y="1791920"/>
            <a:ext cx="4543425" cy="2889618"/>
          </a:xfrm>
          <a:prstGeom prst="rect">
            <a:avLst/>
          </a:prstGeom>
          <a:noFill/>
          <a:extLst>
            <a:ext uri="{909E8E84-426E-40DD-AFC4-6F175D3DCCD1}">
              <a14:hiddenFill xmlns:a14="http://schemas.microsoft.com/office/drawing/2010/main">
                <a:solidFill>
                  <a:srgbClr val="FFFFFF"/>
                </a:solidFill>
              </a14:hiddenFill>
            </a:ext>
          </a:extLst>
        </p:spPr>
      </p:pic>
      <p:sp>
        <p:nvSpPr>
          <p:cNvPr id="3" name="Arrow: Right 2">
            <a:extLst>
              <a:ext uri="{FF2B5EF4-FFF2-40B4-BE49-F238E27FC236}">
                <a16:creationId xmlns:a16="http://schemas.microsoft.com/office/drawing/2014/main" id="{E4D4FFAB-CF26-CDB1-6CD2-8661DF1BDA5C}"/>
              </a:ext>
            </a:extLst>
          </p:cNvPr>
          <p:cNvSpPr/>
          <p:nvPr/>
        </p:nvSpPr>
        <p:spPr>
          <a:xfrm rot="16200000">
            <a:off x="5058279" y="4023440"/>
            <a:ext cx="1735130" cy="341007"/>
          </a:xfrm>
          <a:prstGeom prst="rightArrow">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3006027-481F-D13B-7E4D-34EB64001753}"/>
              </a:ext>
            </a:extLst>
          </p:cNvPr>
          <p:cNvSpPr/>
          <p:nvPr/>
        </p:nvSpPr>
        <p:spPr>
          <a:xfrm>
            <a:off x="5495365" y="5114365"/>
            <a:ext cx="914400" cy="228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952444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7C68A-787F-CF61-BED8-CC17426179D1}"/>
            </a:ext>
          </a:extLst>
        </p:cNvPr>
        <p:cNvGrpSpPr/>
        <p:nvPr/>
      </p:nvGrpSpPr>
      <p:grpSpPr>
        <a:xfrm>
          <a:off x="0" y="0"/>
          <a:ext cx="0" cy="0"/>
          <a:chOff x="0" y="0"/>
          <a:chExt cx="0" cy="0"/>
        </a:xfrm>
      </p:grpSpPr>
      <p:sp>
        <p:nvSpPr>
          <p:cNvPr id="44034" name="Rectangle 2">
            <a:extLst>
              <a:ext uri="{FF2B5EF4-FFF2-40B4-BE49-F238E27FC236}">
                <a16:creationId xmlns:a16="http://schemas.microsoft.com/office/drawing/2014/main" id="{2AD4494C-12AF-DFB5-EBFF-F78F1B75602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4035" name="Rectangle 3">
            <a:extLst>
              <a:ext uri="{FF2B5EF4-FFF2-40B4-BE49-F238E27FC236}">
                <a16:creationId xmlns:a16="http://schemas.microsoft.com/office/drawing/2014/main" id="{6F72E4F5-E7C8-D274-38C5-4DD94D9A265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Primär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a:t>
            </a:r>
            <a:r>
              <a:rPr lang="en-US" altLang="en-US" sz="1200" b="1" dirty="0"/>
              <a:t>Ulzera am Lidrand</a:t>
            </a:r>
            <a:r>
              <a:rPr lang="en-US" altLang="en-US" sz="1200" dirty="0">
                <a:solidFill>
                  <a:schemeClr val="bg1">
                    <a:lumMod val="75000"/>
                  </a:schemeClr>
                </a:solidFill>
              </a:rPr>
              <a:t> einhergehen</a:t>
            </a:r>
            <a:r>
              <a:rPr lang="en-US" altLang="en-US" sz="1200" b="1" dirty="0"/>
              <a:t>: </a:t>
            </a:r>
            <a:r>
              <a:rPr lang="en-US" altLang="en-US" sz="1200" b="1" dirty="0">
                <a:solidFill>
                  <a:srgbClr val="0000FF"/>
                </a:solidFill>
              </a:rPr>
              <a:t>Staphylokokken</a:t>
            </a:r>
          </a:p>
        </p:txBody>
      </p:sp>
      <p:sp>
        <p:nvSpPr>
          <p:cNvPr id="44036" name="Text Box 4">
            <a:extLst>
              <a:ext uri="{FF2B5EF4-FFF2-40B4-BE49-F238E27FC236}">
                <a16:creationId xmlns:a16="http://schemas.microsoft.com/office/drawing/2014/main" id="{A35C89A3-C689-BB1F-8B19-167114A9DCFB}"/>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4037" name="Slide Number Placeholder 1">
            <a:extLst>
              <a:ext uri="{FF2B5EF4-FFF2-40B4-BE49-F238E27FC236}">
                <a16:creationId xmlns:a16="http://schemas.microsoft.com/office/drawing/2014/main" id="{168AE686-5064-6060-0F0D-B3BB1CA0B329}"/>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86A2AC4-2CCB-4669-9226-071323F09674}" type="slidenum">
              <a:rPr lang="en-US" altLang="en-US" sz="1000"/>
              <a:t>184</a:t>
            </a:fld>
            <a:endParaRPr lang="en-US" altLang="en-US" sz="1000"/>
          </a:p>
        </p:txBody>
      </p:sp>
      <p:sp>
        <p:nvSpPr>
          <p:cNvPr id="2" name="TextBox 1">
            <a:extLst>
              <a:ext uri="{FF2B5EF4-FFF2-40B4-BE49-F238E27FC236}">
                <a16:creationId xmlns:a16="http://schemas.microsoft.com/office/drawing/2014/main" id="{754B05AD-7646-5FCB-6A21-CF7FC39507AA}"/>
              </a:ext>
            </a:extLst>
          </p:cNvPr>
          <p:cNvSpPr txBox="1"/>
          <p:nvPr/>
        </p:nvSpPr>
        <p:spPr>
          <a:xfrm>
            <a:off x="1449388" y="4876800"/>
            <a:ext cx="5943600" cy="738664"/>
          </a:xfrm>
          <a:prstGeom prst="rect">
            <a:avLst/>
          </a:prstGeom>
          <a:noFill/>
        </p:spPr>
        <p:txBody>
          <a:bodyPr wrap="square" lIns="25400" tIns="12700" rIns="25400" bIns="12700" rtlCol="0">
            <a:spAutoFit/>
          </a:bodyPr>
          <a:lstStyle/>
          <a:p>
            <a:r>
              <a:rPr lang="en-US" sz="1200" i="1" dirty="0"/>
              <a:t>Was ist die Ursache für die Lidgeschwüre?</a:t>
            </a:r>
          </a:p>
          <a:p>
            <a:r>
              <a:rPr lang="en-US" sz="1200" dirty="0"/>
              <a:t>Erinnern Sie sich daran, dass ein Befund bei der Staphylokokken-Blepharitis </a:t>
            </a:r>
            <a:r>
              <a:rPr lang="en-US" sz="1200" b="1" dirty="0"/>
              <a:t>Wimpernkränze </a:t>
            </a:r>
            <a:r>
              <a:rPr lang="en-US" sz="1200" dirty="0"/>
              <a:t>sind</a:t>
            </a:r>
            <a:r>
              <a:rPr lang="en-US" sz="1200" b="1" dirty="0"/>
              <a:t>, </a:t>
            </a:r>
            <a:r>
              <a:rPr lang="en-US" sz="1200" dirty="0"/>
              <a:t>die zunächst als Ablagerungen an der Wimpernwurzel haften</a:t>
            </a:r>
            <a:endParaRPr lang="en-US" sz="1400" dirty="0">
              <a:solidFill>
                <a:srgbClr val="0000FF"/>
              </a:solidFill>
            </a:endParaRPr>
          </a:p>
        </p:txBody>
      </p:sp>
      <p:pic>
        <p:nvPicPr>
          <p:cNvPr id="2050" name="Picture 2" descr="Blepharitis and Inflammation of the Eyelids | Ento Key">
            <a:extLst>
              <a:ext uri="{FF2B5EF4-FFF2-40B4-BE49-F238E27FC236}">
                <a16:creationId xmlns:a16="http://schemas.microsoft.com/office/drawing/2014/main" id="{947954D9-85CF-04FA-FC8A-757567FB42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1188" y="1791920"/>
            <a:ext cx="4543425" cy="2889618"/>
          </a:xfrm>
          <a:prstGeom prst="rect">
            <a:avLst/>
          </a:prstGeom>
          <a:noFill/>
          <a:extLst>
            <a:ext uri="{909E8E84-426E-40DD-AFC4-6F175D3DCCD1}">
              <a14:hiddenFill xmlns:a14="http://schemas.microsoft.com/office/drawing/2010/main">
                <a:solidFill>
                  <a:srgbClr val="FFFFFF"/>
                </a:solidFill>
              </a14:hiddenFill>
            </a:ext>
          </a:extLst>
        </p:spPr>
      </p:pic>
      <p:sp>
        <p:nvSpPr>
          <p:cNvPr id="3" name="Arrow: Right 2">
            <a:extLst>
              <a:ext uri="{FF2B5EF4-FFF2-40B4-BE49-F238E27FC236}">
                <a16:creationId xmlns:a16="http://schemas.microsoft.com/office/drawing/2014/main" id="{786508CC-AF1A-30A0-2D75-77639C69436F}"/>
              </a:ext>
            </a:extLst>
          </p:cNvPr>
          <p:cNvSpPr/>
          <p:nvPr/>
        </p:nvSpPr>
        <p:spPr>
          <a:xfrm rot="16200000">
            <a:off x="5058279" y="4023440"/>
            <a:ext cx="1735130" cy="341007"/>
          </a:xfrm>
          <a:prstGeom prst="rightArrow">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366392"/>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93E0E-541A-3511-97A1-B5D43A4BF797}"/>
            </a:ext>
          </a:extLst>
        </p:cNvPr>
        <p:cNvGrpSpPr/>
        <p:nvPr/>
      </p:nvGrpSpPr>
      <p:grpSpPr>
        <a:xfrm>
          <a:off x="0" y="0"/>
          <a:ext cx="0" cy="0"/>
          <a:chOff x="0" y="0"/>
          <a:chExt cx="0" cy="0"/>
        </a:xfrm>
      </p:grpSpPr>
      <p:sp>
        <p:nvSpPr>
          <p:cNvPr id="44034" name="Rectangle 2">
            <a:extLst>
              <a:ext uri="{FF2B5EF4-FFF2-40B4-BE49-F238E27FC236}">
                <a16:creationId xmlns:a16="http://schemas.microsoft.com/office/drawing/2014/main" id="{D113B757-6A61-BD26-D7BC-432E4A928C2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4035" name="Rectangle 3">
            <a:extLst>
              <a:ext uri="{FF2B5EF4-FFF2-40B4-BE49-F238E27FC236}">
                <a16:creationId xmlns:a16="http://schemas.microsoft.com/office/drawing/2014/main" id="{47F3CAAF-4099-043E-7B12-5F4CF9AB12E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Primär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a:t>
            </a:r>
            <a:r>
              <a:rPr lang="en-US" altLang="en-US" sz="1200" b="1" dirty="0"/>
              <a:t>Ulzera am Lidrand</a:t>
            </a:r>
            <a:r>
              <a:rPr lang="en-US" altLang="en-US" sz="1200" dirty="0">
                <a:solidFill>
                  <a:schemeClr val="bg1">
                    <a:lumMod val="75000"/>
                  </a:schemeClr>
                </a:solidFill>
              </a:rPr>
              <a:t> einhergehen</a:t>
            </a:r>
            <a:r>
              <a:rPr lang="en-US" altLang="en-US" sz="1200" b="1" dirty="0"/>
              <a:t>: </a:t>
            </a:r>
            <a:r>
              <a:rPr lang="en-US" altLang="en-US" sz="1200" b="1" dirty="0">
                <a:solidFill>
                  <a:srgbClr val="0000FF"/>
                </a:solidFill>
              </a:rPr>
              <a:t>Staphylokokken</a:t>
            </a:r>
          </a:p>
        </p:txBody>
      </p:sp>
      <p:sp>
        <p:nvSpPr>
          <p:cNvPr id="44036" name="Text Box 4">
            <a:extLst>
              <a:ext uri="{FF2B5EF4-FFF2-40B4-BE49-F238E27FC236}">
                <a16:creationId xmlns:a16="http://schemas.microsoft.com/office/drawing/2014/main" id="{AC3FF19A-5A08-0B6F-A7CA-213DA90532D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4037" name="Slide Number Placeholder 1">
            <a:extLst>
              <a:ext uri="{FF2B5EF4-FFF2-40B4-BE49-F238E27FC236}">
                <a16:creationId xmlns:a16="http://schemas.microsoft.com/office/drawing/2014/main" id="{8DBD02CB-9529-DDDE-516D-6236D33C12E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86A2AC4-2CCB-4669-9226-071323F09674}" type="slidenum">
              <a:rPr lang="en-US" altLang="en-US" sz="1000"/>
              <a:t>185</a:t>
            </a:fld>
            <a:endParaRPr lang="en-US" altLang="en-US" sz="1000"/>
          </a:p>
        </p:txBody>
      </p:sp>
      <p:sp>
        <p:nvSpPr>
          <p:cNvPr id="2" name="TextBox 1">
            <a:extLst>
              <a:ext uri="{FF2B5EF4-FFF2-40B4-BE49-F238E27FC236}">
                <a16:creationId xmlns:a16="http://schemas.microsoft.com/office/drawing/2014/main" id="{C86E2D9D-3320-49F2-2722-F2F3494D02F8}"/>
              </a:ext>
            </a:extLst>
          </p:cNvPr>
          <p:cNvSpPr txBox="1"/>
          <p:nvPr/>
        </p:nvSpPr>
        <p:spPr>
          <a:xfrm>
            <a:off x="1449388" y="4876800"/>
            <a:ext cx="5943600" cy="954107"/>
          </a:xfrm>
          <a:prstGeom prst="rect">
            <a:avLst/>
          </a:prstGeom>
          <a:noFill/>
        </p:spPr>
        <p:txBody>
          <a:bodyPr wrap="square" lIns="25400" tIns="12700" rIns="25400" bIns="12700" rtlCol="0">
            <a:spAutoFit/>
          </a:bodyPr>
          <a:lstStyle/>
          <a:p>
            <a:r>
              <a:rPr lang="en-US" sz="1200" i="1" dirty="0"/>
              <a:t>Was ist die Ursache für die Lidsäule-Geschwüre?</a:t>
            </a:r>
          </a:p>
          <a:p>
            <a:r>
              <a:rPr lang="en-US" sz="1200" dirty="0"/>
              <a:t>Erinnern Sie sich daran, dass ein Befund bei der Staphylokokken-Blepharitis </a:t>
            </a:r>
            <a:r>
              <a:rPr lang="en-US" sz="1200" b="1" dirty="0"/>
              <a:t>die sogenannten „Wimpernkragen“</a:t>
            </a:r>
            <a:r>
              <a:rPr lang="en-US" sz="1200" dirty="0"/>
              <a:t> sind</a:t>
            </a:r>
            <a:r>
              <a:rPr lang="en-US" sz="1200" b="1" dirty="0"/>
              <a:t>, </a:t>
            </a:r>
            <a:r>
              <a:rPr lang="en-US" sz="1200" dirty="0"/>
              <a:t>die zunächst als Ablagerungen an der Wimpernwurzel haften. </a:t>
            </a:r>
            <a:r>
              <a:rPr lang="en-US" sz="1200" dirty="0">
                <a:solidFill>
                  <a:srgbClr val="0000FF"/>
                </a:solidFill>
              </a:rPr>
              <a:t>Wenn das Wimpernwachstum diese von der Lidrandoberfläche ablöst, kann dies eine Ulzeration hinterlassen.</a:t>
            </a:r>
          </a:p>
        </p:txBody>
      </p:sp>
      <p:pic>
        <p:nvPicPr>
          <p:cNvPr id="2050" name="Picture 2" descr="Blepharitis and Inflammation of the Eyelids | Ento Key">
            <a:extLst>
              <a:ext uri="{FF2B5EF4-FFF2-40B4-BE49-F238E27FC236}">
                <a16:creationId xmlns:a16="http://schemas.microsoft.com/office/drawing/2014/main" id="{0AE5ECAD-90EF-97AC-BF22-F909E2F5CC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1188" y="1791920"/>
            <a:ext cx="4543425" cy="2889618"/>
          </a:xfrm>
          <a:prstGeom prst="rect">
            <a:avLst/>
          </a:prstGeom>
          <a:noFill/>
          <a:extLst>
            <a:ext uri="{909E8E84-426E-40DD-AFC4-6F175D3DCCD1}">
              <a14:hiddenFill xmlns:a14="http://schemas.microsoft.com/office/drawing/2010/main">
                <a:solidFill>
                  <a:srgbClr val="FFFFFF"/>
                </a:solidFill>
              </a14:hiddenFill>
            </a:ext>
          </a:extLst>
        </p:spPr>
      </p:pic>
      <p:sp>
        <p:nvSpPr>
          <p:cNvPr id="3" name="Arrow: Right 2">
            <a:extLst>
              <a:ext uri="{FF2B5EF4-FFF2-40B4-BE49-F238E27FC236}">
                <a16:creationId xmlns:a16="http://schemas.microsoft.com/office/drawing/2014/main" id="{83D9D15A-981B-8C5B-CC3E-58EEE2433074}"/>
              </a:ext>
            </a:extLst>
          </p:cNvPr>
          <p:cNvSpPr/>
          <p:nvPr/>
        </p:nvSpPr>
        <p:spPr>
          <a:xfrm rot="16200000">
            <a:off x="5058279" y="4023440"/>
            <a:ext cx="1735130" cy="341007"/>
          </a:xfrm>
          <a:prstGeom prst="rightArrow">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411897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4715C-D30F-BD41-9111-C37B89FE328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A236A0-F8FF-1FC0-E197-3F6A0C0A20F6}"/>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186</a:t>
            </a:fld>
            <a:endParaRPr lang="en-US" altLang="en-US"/>
          </a:p>
        </p:txBody>
      </p:sp>
      <p:pic>
        <p:nvPicPr>
          <p:cNvPr id="4" name="Picture 3">
            <a:extLst>
              <a:ext uri="{FF2B5EF4-FFF2-40B4-BE49-F238E27FC236}">
                <a16:creationId xmlns:a16="http://schemas.microsoft.com/office/drawing/2014/main" id="{1F5858A7-E5FA-3924-76F0-5F515DB99D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752" y="1566133"/>
            <a:ext cx="7174495" cy="3725734"/>
          </a:xfrm>
          <a:prstGeom prst="rect">
            <a:avLst/>
          </a:prstGeom>
        </p:spPr>
      </p:pic>
      <p:sp>
        <p:nvSpPr>
          <p:cNvPr id="5" name="Text Box 4">
            <a:extLst>
              <a:ext uri="{FF2B5EF4-FFF2-40B4-BE49-F238E27FC236}">
                <a16:creationId xmlns:a16="http://schemas.microsoft.com/office/drawing/2014/main" id="{816A1A76-59B8-EFA3-8DA9-0C3FA325F03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dirty="0"/>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i="1" dirty="0">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dirty="0"/>
              <a:t>(bei einigen gibt es mehr als eine Antwort)</a:t>
            </a:r>
            <a:endParaRPr lang="en-US" altLang="en-US" sz="1800" i="1" dirty="0"/>
          </a:p>
        </p:txBody>
      </p:sp>
      <p:sp>
        <p:nvSpPr>
          <p:cNvPr id="6" name="TextBox 5">
            <a:extLst>
              <a:ext uri="{FF2B5EF4-FFF2-40B4-BE49-F238E27FC236}">
                <a16:creationId xmlns:a16="http://schemas.microsoft.com/office/drawing/2014/main" id="{6EFB640F-EBFD-BBFF-B828-0E1748A1C64F}"/>
              </a:ext>
            </a:extLst>
          </p:cNvPr>
          <p:cNvSpPr txBox="1"/>
          <p:nvPr/>
        </p:nvSpPr>
        <p:spPr>
          <a:xfrm>
            <a:off x="2915136" y="6098705"/>
            <a:ext cx="3313728" cy="369332"/>
          </a:xfrm>
          <a:prstGeom prst="rect">
            <a:avLst/>
          </a:prstGeom>
          <a:noFill/>
        </p:spPr>
        <p:txBody>
          <a:bodyPr wrap="square" lIns="25400" tIns="12700" rIns="25400" bIns="12700" rtlCol="0">
            <a:spAutoFit/>
          </a:bodyPr>
          <a:lstStyle/>
          <a:p>
            <a:pPr algn="ctr"/>
            <a:r>
              <a:rPr lang="en-US" sz="1200" dirty="0"/>
              <a:t>Die klinischen Anzeichen einer Blepharitis</a:t>
            </a:r>
          </a:p>
        </p:txBody>
      </p:sp>
      <p:sp>
        <p:nvSpPr>
          <p:cNvPr id="3" name="TextBox 2">
            <a:extLst>
              <a:ext uri="{FF2B5EF4-FFF2-40B4-BE49-F238E27FC236}">
                <a16:creationId xmlns:a16="http://schemas.microsoft.com/office/drawing/2014/main" id="{F3A1DA54-4A06-895C-0797-9582EC649F7A}"/>
              </a:ext>
            </a:extLst>
          </p:cNvPr>
          <p:cNvSpPr txBox="1"/>
          <p:nvPr/>
        </p:nvSpPr>
        <p:spPr>
          <a:xfrm>
            <a:off x="2590800" y="1566133"/>
            <a:ext cx="6071982" cy="830997"/>
          </a:xfrm>
          <a:prstGeom prst="rect">
            <a:avLst/>
          </a:prstGeom>
          <a:solidFill>
            <a:schemeClr val="accent1">
              <a:lumMod val="40000"/>
              <a:lumOff val="60000"/>
            </a:schemeClr>
          </a:solidFill>
        </p:spPr>
        <p:txBody>
          <a:bodyPr wrap="square" lIns="25400" tIns="12700" rIns="25400" bIns="12700" rtlCol="0">
            <a:spAutoFit/>
          </a:bodyPr>
          <a:lstStyle/>
          <a:p>
            <a:r>
              <a:rPr lang="en-US" sz="1200" dirty="0"/>
              <a:t>Wir haben dieses Bild bereits gesehen, aber nun möchte ich Ihre Aufmerksamkeit auf die Haut an der Wimpernwurzel lenken, die eine Krönchenbildung aufweist – beachten Sie, dass der Zeichner dort ein Geschwür eingezeichnet hat</a:t>
            </a:r>
          </a:p>
        </p:txBody>
      </p:sp>
      <p:cxnSp>
        <p:nvCxnSpPr>
          <p:cNvPr id="9" name="Straight Arrow Connector 8">
            <a:extLst>
              <a:ext uri="{FF2B5EF4-FFF2-40B4-BE49-F238E27FC236}">
                <a16:creationId xmlns:a16="http://schemas.microsoft.com/office/drawing/2014/main" id="{69CF2378-7A0E-899F-E956-A0C8804780EE}"/>
              </a:ext>
            </a:extLst>
          </p:cNvPr>
          <p:cNvCxnSpPr/>
          <p:nvPr/>
        </p:nvCxnSpPr>
        <p:spPr>
          <a:xfrm flipH="1">
            <a:off x="3657600" y="2327222"/>
            <a:ext cx="1143000" cy="990600"/>
          </a:xfrm>
          <a:prstGeom prst="straightConnector1">
            <a:avLst/>
          </a:prstGeom>
          <a:ln w="3492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8159539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19B9D151-3C1D-4DD3-9A76-76A861469511}"/>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45059" name="Rectangle 3">
            <a:extLst>
              <a:ext uri="{FF2B5EF4-FFF2-40B4-BE49-F238E27FC236}">
                <a16:creationId xmlns:a16="http://schemas.microsoft.com/office/drawing/2014/main" id="{8AD2F04B-E7FB-4FAC-B6E3-49798D3B51D8}"/>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Vorwiegend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a:t>
            </a:r>
            <a:endParaRPr lang="en-US" altLang="en-US" sz="1500" dirty="0">
              <a:solidFill>
                <a:srgbClr val="0000FF"/>
              </a:solidFill>
            </a:endParaRPr>
          </a:p>
        </p:txBody>
      </p:sp>
      <p:sp>
        <p:nvSpPr>
          <p:cNvPr id="45060" name="Text Box 4">
            <a:extLst>
              <a:ext uri="{FF2B5EF4-FFF2-40B4-BE49-F238E27FC236}">
                <a16:creationId xmlns:a16="http://schemas.microsoft.com/office/drawing/2014/main" id="{40EDC24A-B87F-4791-A1F0-7DE09452C2CF}"/>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5061" name="TextBox 5">
            <a:extLst>
              <a:ext uri="{FF2B5EF4-FFF2-40B4-BE49-F238E27FC236}">
                <a16:creationId xmlns:a16="http://schemas.microsoft.com/office/drawing/2014/main" id="{41CC54D0-9831-4A6B-A135-ED3D7DA59313}"/>
              </a:ext>
            </a:extLst>
          </p:cNvPr>
          <p:cNvSpPr txBox="1">
            <a:spLocks noChangeArrowheads="1"/>
          </p:cNvSpPr>
          <p:nvPr/>
        </p:nvSpPr>
        <p:spPr bwMode="auto">
          <a:xfrm>
            <a:off x="206375" y="4797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5062" name="Slide Number Placeholder 1">
            <a:extLst>
              <a:ext uri="{FF2B5EF4-FFF2-40B4-BE49-F238E27FC236}">
                <a16:creationId xmlns:a16="http://schemas.microsoft.com/office/drawing/2014/main" id="{26D9AA81-DB60-467C-8D71-7F23F400DEC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154370A-A47B-4216-BF7F-9A14158F37AE}" type="slidenum">
              <a:rPr lang="en-US" altLang="en-US" sz="1000"/>
              <a:t>187</a:t>
            </a:fld>
            <a:endParaRPr lang="en-US" altLang="en-US" sz="100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5EEE9402-BF16-43B0-9E65-DD1CDDAAF31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46083" name="Rectangle 3">
            <a:extLst>
              <a:ext uri="{FF2B5EF4-FFF2-40B4-BE49-F238E27FC236}">
                <a16:creationId xmlns:a16="http://schemas.microsoft.com/office/drawing/2014/main" id="{D49AE714-7552-40B7-9C3B-0F1DDFF1782D}"/>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Primär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 </a:t>
            </a:r>
            <a:r>
              <a:rPr lang="en-US" altLang="en-US" sz="1200" dirty="0">
                <a:solidFill>
                  <a:srgbClr val="0000FF"/>
                </a:solidFill>
              </a:rPr>
              <a:t>Rosazea; MGD</a:t>
            </a:r>
          </a:p>
        </p:txBody>
      </p:sp>
      <p:sp>
        <p:nvSpPr>
          <p:cNvPr id="46084" name="Text Box 4">
            <a:extLst>
              <a:ext uri="{FF2B5EF4-FFF2-40B4-BE49-F238E27FC236}">
                <a16:creationId xmlns:a16="http://schemas.microsoft.com/office/drawing/2014/main" id="{C821FAC7-B518-42F3-AE34-7A93C762DCA8}"/>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6085" name="TextBox 5">
            <a:extLst>
              <a:ext uri="{FF2B5EF4-FFF2-40B4-BE49-F238E27FC236}">
                <a16:creationId xmlns:a16="http://schemas.microsoft.com/office/drawing/2014/main" id="{1D6E96EB-4EB9-4C5D-A08D-6BCA169CCF12}"/>
              </a:ext>
            </a:extLst>
          </p:cNvPr>
          <p:cNvSpPr txBox="1">
            <a:spLocks noChangeArrowheads="1"/>
          </p:cNvSpPr>
          <p:nvPr/>
        </p:nvSpPr>
        <p:spPr bwMode="auto">
          <a:xfrm>
            <a:off x="206375" y="4797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6086" name="Slide Number Placeholder 1">
            <a:extLst>
              <a:ext uri="{FF2B5EF4-FFF2-40B4-BE49-F238E27FC236}">
                <a16:creationId xmlns:a16="http://schemas.microsoft.com/office/drawing/2014/main" id="{442C88F2-B59B-49FA-8EB2-C2153FF0AED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04A831C-B6DE-4C1F-BD70-83F3FDFE5A71}" type="slidenum">
              <a:rPr lang="en-US" altLang="en-US" sz="1000"/>
              <a:t>188</a:t>
            </a:fld>
            <a:endParaRPr lang="en-US" altLang="en-US" sz="100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1F413-3F9A-3281-BF7A-60C1B57276AD}"/>
            </a:ext>
          </a:extLst>
        </p:cNvPr>
        <p:cNvGrpSpPr/>
        <p:nvPr/>
      </p:nvGrpSpPr>
      <p:grpSpPr>
        <a:xfrm>
          <a:off x="0" y="0"/>
          <a:ext cx="0" cy="0"/>
          <a:chOff x="0" y="0"/>
          <a:chExt cx="0" cy="0"/>
        </a:xfrm>
      </p:grpSpPr>
      <p:sp>
        <p:nvSpPr>
          <p:cNvPr id="46082" name="Rectangle 2">
            <a:extLst>
              <a:ext uri="{FF2B5EF4-FFF2-40B4-BE49-F238E27FC236}">
                <a16:creationId xmlns:a16="http://schemas.microsoft.com/office/drawing/2014/main" id="{175B9A0D-3D03-7D87-A92B-0AE18914630A}"/>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6083" name="Rectangle 3">
            <a:extLst>
              <a:ext uri="{FF2B5EF4-FFF2-40B4-BE49-F238E27FC236}">
                <a16:creationId xmlns:a16="http://schemas.microsoft.com/office/drawing/2014/main" id="{5F407F13-94F4-8922-8953-42FE50ED7524}"/>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Vorwiegend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b="1" dirty="0" err="1"/>
              <a:t>Chalazien</a:t>
            </a:r>
            <a:r>
              <a:rPr lang="en-US" altLang="en-US" sz="1200" dirty="0">
                <a:solidFill>
                  <a:schemeClr val="bg1">
                    <a:lumMod val="75000"/>
                  </a:schemeClr>
                </a:solidFill>
              </a:rPr>
              <a:t>: Rosazea; MGD</a:t>
            </a:r>
          </a:p>
        </p:txBody>
      </p:sp>
      <p:sp>
        <p:nvSpPr>
          <p:cNvPr id="46084" name="Text Box 4">
            <a:extLst>
              <a:ext uri="{FF2B5EF4-FFF2-40B4-BE49-F238E27FC236}">
                <a16:creationId xmlns:a16="http://schemas.microsoft.com/office/drawing/2014/main" id="{0A3AA70F-12AF-DE96-855A-8D88334D575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6085" name="TextBox 5">
            <a:extLst>
              <a:ext uri="{FF2B5EF4-FFF2-40B4-BE49-F238E27FC236}">
                <a16:creationId xmlns:a16="http://schemas.microsoft.com/office/drawing/2014/main" id="{D0B85745-5C3E-4998-B149-BCAD20D1B426}"/>
              </a:ext>
            </a:extLst>
          </p:cNvPr>
          <p:cNvSpPr txBox="1">
            <a:spLocks noChangeArrowheads="1"/>
          </p:cNvSpPr>
          <p:nvPr/>
        </p:nvSpPr>
        <p:spPr bwMode="auto">
          <a:xfrm>
            <a:off x="206375" y="4797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6086" name="Slide Number Placeholder 1">
            <a:extLst>
              <a:ext uri="{FF2B5EF4-FFF2-40B4-BE49-F238E27FC236}">
                <a16:creationId xmlns:a16="http://schemas.microsoft.com/office/drawing/2014/main" id="{C16C48A9-4409-4553-F744-85AED122405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04A831C-B6DE-4C1F-BD70-83F3FDFE5A71}" type="slidenum">
              <a:rPr lang="en-US" altLang="en-US" sz="1000"/>
              <a:t>189</a:t>
            </a:fld>
            <a:endParaRPr lang="en-US" altLang="en-US" sz="1000"/>
          </a:p>
        </p:txBody>
      </p:sp>
      <p:sp>
        <p:nvSpPr>
          <p:cNvPr id="2" name="Oval 1">
            <a:extLst>
              <a:ext uri="{FF2B5EF4-FFF2-40B4-BE49-F238E27FC236}">
                <a16:creationId xmlns:a16="http://schemas.microsoft.com/office/drawing/2014/main" id="{270ED13E-150D-25A0-E479-361C4ABCCBBB}"/>
              </a:ext>
            </a:extLst>
          </p:cNvPr>
          <p:cNvSpPr/>
          <p:nvPr/>
        </p:nvSpPr>
        <p:spPr>
          <a:xfrm>
            <a:off x="2286000" y="3886200"/>
            <a:ext cx="1119187" cy="533400"/>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A6A4D4C-892D-6FE0-6988-B3942FABA1DF}"/>
              </a:ext>
            </a:extLst>
          </p:cNvPr>
          <p:cNvSpPr txBox="1"/>
          <p:nvPr/>
        </p:nvSpPr>
        <p:spPr>
          <a:xfrm>
            <a:off x="2895600" y="4343400"/>
            <a:ext cx="5943599" cy="2246769"/>
          </a:xfrm>
          <a:prstGeom prst="rect">
            <a:avLst/>
          </a:prstGeom>
          <a:solidFill>
            <a:schemeClr val="accent5"/>
          </a:solidFill>
        </p:spPr>
        <p:txBody>
          <a:bodyPr wrap="square" lIns="25400" tIns="12700" rIns="25400" bIns="12700" rtlCol="0">
            <a:spAutoFit/>
          </a:bodyPr>
          <a:lstStyle/>
          <a:p>
            <a:r>
              <a:rPr lang="en-US" sz="1200" i="1" dirty="0"/>
              <a:t>Wie äußert sich ein Chalazion?</a:t>
            </a:r>
            <a:endParaRPr lang="en-US" sz="1400" i="1" dirty="0">
              <a:solidFill>
                <a:schemeClr val="accent5"/>
              </a:solidFill>
            </a:endParaRPr>
          </a:p>
          <a:p>
            <a:r>
              <a:rPr lang="en-US" sz="1200" dirty="0">
                <a:solidFill>
                  <a:schemeClr val="accent5"/>
                </a:solidFill>
              </a:rPr>
              <a:t>Als fokale Schwellung, die auf die Tarsalplatte beschränkt ist</a:t>
            </a:r>
          </a:p>
          <a:p>
            <a:endParaRPr lang="en-US" sz="1400" i="1" dirty="0">
              <a:solidFill>
                <a:schemeClr val="accent5"/>
              </a:solidFill>
            </a:endParaRPr>
          </a:p>
          <a:p>
            <a:r>
              <a:rPr lang="en-US" sz="1200" i="1" dirty="0">
                <a:solidFill>
                  <a:schemeClr val="accent5"/>
                </a:solidFill>
              </a:rPr>
              <a:t>Handelt es sich um eine entzündliche Erkrankung?</a:t>
            </a:r>
          </a:p>
          <a:p>
            <a:r>
              <a:rPr lang="en-US" sz="1200" dirty="0">
                <a:solidFill>
                  <a:schemeClr val="accent5"/>
                </a:solidFill>
              </a:rPr>
              <a:t>Ja, das ist es</a:t>
            </a:r>
          </a:p>
          <a:p>
            <a:endParaRPr lang="en-US" sz="1400" i="1" dirty="0">
              <a:solidFill>
                <a:schemeClr val="accent5"/>
              </a:solidFill>
            </a:endParaRPr>
          </a:p>
          <a:p>
            <a:r>
              <a:rPr lang="en-US" sz="1200" i="1" dirty="0">
                <a:solidFill>
                  <a:schemeClr val="accent5"/>
                </a:solidFill>
              </a:rPr>
              <a:t>Was ist, allgemein gesprochen, die Pathophysiologie, die zu </a:t>
            </a:r>
            <a:r>
              <a:rPr lang="en-US" sz="1200" i="1" dirty="0" err="1">
                <a:solidFill>
                  <a:schemeClr val="accent5"/>
                </a:solidFill>
              </a:rPr>
              <a:t>Chalazionen</a:t>
            </a:r>
            <a:r>
              <a:rPr lang="en-US" sz="1200" i="1" dirty="0">
                <a:solidFill>
                  <a:schemeClr val="accent5"/>
                </a:solidFill>
              </a:rPr>
              <a:t> führt?</a:t>
            </a:r>
          </a:p>
          <a:p>
            <a:r>
              <a:rPr lang="en-US" sz="1200" dirty="0">
                <a:solidFill>
                  <a:schemeClr val="accent5"/>
                </a:solidFill>
              </a:rPr>
              <a:t>Eine Obstruktion einer Meibomdrüse verhindert den normalen Abfluss des Meibums. Das gestaute Meibum tritt dann in das umliegende Gewebe aus oder bricht dort ein, wo es eine Entzündungsreaktion auslöst.</a:t>
            </a:r>
          </a:p>
        </p:txBody>
      </p:sp>
    </p:spTree>
    <p:extLst>
      <p:ext uri="{BB962C8B-B14F-4D97-AF65-F5344CB8AC3E}">
        <p14:creationId xmlns:p14="http://schemas.microsoft.com/office/powerpoint/2010/main" val="3740803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C09F0-12A8-7C48-5CAA-BA1B31E60A6E}"/>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E468A46B-106E-DAA1-A46D-DB2E00AF2AF1}"/>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C34C21DE-6C62-86D7-E73E-DC8EA6A7426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0850834D-7067-6173-6418-4D681278A7D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3D4584BF-B4F7-5F81-0E50-7AE8EF5D6A82}"/>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3EFBE7D4-755E-1019-4787-4782C940C1D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19</a:t>
            </a:fld>
            <a:endParaRPr lang="en-US" altLang="en-US" sz="1000"/>
          </a:p>
        </p:txBody>
      </p:sp>
      <p:sp>
        <p:nvSpPr>
          <p:cNvPr id="7" name="TextBox 6">
            <a:extLst>
              <a:ext uri="{FF2B5EF4-FFF2-40B4-BE49-F238E27FC236}">
                <a16:creationId xmlns:a16="http://schemas.microsoft.com/office/drawing/2014/main" id="{2653876F-6DD9-1BD7-4671-61B9ADDD75D9}"/>
              </a:ext>
            </a:extLst>
          </p:cNvPr>
          <p:cNvSpPr txBox="1"/>
          <p:nvPr/>
        </p:nvSpPr>
        <p:spPr>
          <a:xfrm>
            <a:off x="2590800" y="1883926"/>
            <a:ext cx="6172200" cy="523220"/>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akneähnliche Hauterkrankung</a:t>
            </a:r>
          </a:p>
        </p:txBody>
      </p:sp>
      <p:sp>
        <p:nvSpPr>
          <p:cNvPr id="13" name="Oval 12">
            <a:extLst>
              <a:ext uri="{FF2B5EF4-FFF2-40B4-BE49-F238E27FC236}">
                <a16:creationId xmlns:a16="http://schemas.microsoft.com/office/drawing/2014/main" id="{5EC7EF37-5B6A-A3D5-6B69-C712EEBA166E}"/>
              </a:ext>
            </a:extLst>
          </p:cNvPr>
          <p:cNvSpPr/>
          <p:nvPr/>
        </p:nvSpPr>
        <p:spPr>
          <a:xfrm>
            <a:off x="3014382" y="1273371"/>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777290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06FAE-B46F-3F2E-23EA-6700F1F27F2A}"/>
            </a:ext>
          </a:extLst>
        </p:cNvPr>
        <p:cNvGrpSpPr/>
        <p:nvPr/>
      </p:nvGrpSpPr>
      <p:grpSpPr>
        <a:xfrm>
          <a:off x="0" y="0"/>
          <a:ext cx="0" cy="0"/>
          <a:chOff x="0" y="0"/>
          <a:chExt cx="0" cy="0"/>
        </a:xfrm>
      </p:grpSpPr>
      <p:sp>
        <p:nvSpPr>
          <p:cNvPr id="46082" name="Rectangle 2">
            <a:extLst>
              <a:ext uri="{FF2B5EF4-FFF2-40B4-BE49-F238E27FC236}">
                <a16:creationId xmlns:a16="http://schemas.microsoft.com/office/drawing/2014/main" id="{88DA12B4-4729-3246-69B7-882DD11BC16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6083" name="Rectangle 3">
            <a:extLst>
              <a:ext uri="{FF2B5EF4-FFF2-40B4-BE49-F238E27FC236}">
                <a16:creationId xmlns:a16="http://schemas.microsoft.com/office/drawing/2014/main" id="{F6E497F6-1BF1-3A65-DD35-C23A5DEE888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Primär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b="1" dirty="0" err="1"/>
              <a:t>Chalazien</a:t>
            </a:r>
            <a:r>
              <a:rPr lang="en-US" altLang="en-US" sz="1200" dirty="0">
                <a:solidFill>
                  <a:schemeClr val="bg1">
                    <a:lumMod val="75000"/>
                  </a:schemeClr>
                </a:solidFill>
              </a:rPr>
              <a:t>: Rosazea; MGD</a:t>
            </a:r>
          </a:p>
        </p:txBody>
      </p:sp>
      <p:sp>
        <p:nvSpPr>
          <p:cNvPr id="46084" name="Text Box 4">
            <a:extLst>
              <a:ext uri="{FF2B5EF4-FFF2-40B4-BE49-F238E27FC236}">
                <a16:creationId xmlns:a16="http://schemas.microsoft.com/office/drawing/2014/main" id="{D1F08AF1-CA23-EAE4-2AAA-165DC8BB44BB}"/>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6085" name="TextBox 5">
            <a:extLst>
              <a:ext uri="{FF2B5EF4-FFF2-40B4-BE49-F238E27FC236}">
                <a16:creationId xmlns:a16="http://schemas.microsoft.com/office/drawing/2014/main" id="{9D42CB6F-1989-C1A2-903E-80EA39C43A83}"/>
              </a:ext>
            </a:extLst>
          </p:cNvPr>
          <p:cNvSpPr txBox="1">
            <a:spLocks noChangeArrowheads="1"/>
          </p:cNvSpPr>
          <p:nvPr/>
        </p:nvSpPr>
        <p:spPr bwMode="auto">
          <a:xfrm>
            <a:off x="206375" y="4797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6086" name="Slide Number Placeholder 1">
            <a:extLst>
              <a:ext uri="{FF2B5EF4-FFF2-40B4-BE49-F238E27FC236}">
                <a16:creationId xmlns:a16="http://schemas.microsoft.com/office/drawing/2014/main" id="{4C9A6BAD-A8B2-E8DC-12CB-E4AC1E0B727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04A831C-B6DE-4C1F-BD70-83F3FDFE5A71}" type="slidenum">
              <a:rPr lang="en-US" altLang="en-US" sz="1000"/>
              <a:t>190</a:t>
            </a:fld>
            <a:endParaRPr lang="en-US" altLang="en-US" sz="1000"/>
          </a:p>
        </p:txBody>
      </p:sp>
      <p:sp>
        <p:nvSpPr>
          <p:cNvPr id="2" name="Oval 1">
            <a:extLst>
              <a:ext uri="{FF2B5EF4-FFF2-40B4-BE49-F238E27FC236}">
                <a16:creationId xmlns:a16="http://schemas.microsoft.com/office/drawing/2014/main" id="{43B60A31-2605-ED5A-7912-1E770BD5CED2}"/>
              </a:ext>
            </a:extLst>
          </p:cNvPr>
          <p:cNvSpPr/>
          <p:nvPr/>
        </p:nvSpPr>
        <p:spPr>
          <a:xfrm>
            <a:off x="2336006" y="3969005"/>
            <a:ext cx="1119187" cy="533400"/>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40DA755-B30F-B3E2-76B2-B0A32062E0F9}"/>
              </a:ext>
            </a:extLst>
          </p:cNvPr>
          <p:cNvSpPr txBox="1"/>
          <p:nvPr/>
        </p:nvSpPr>
        <p:spPr>
          <a:xfrm>
            <a:off x="2895600" y="4343400"/>
            <a:ext cx="5943599" cy="2246769"/>
          </a:xfrm>
          <a:prstGeom prst="rect">
            <a:avLst/>
          </a:prstGeom>
          <a:solidFill>
            <a:schemeClr val="accent5"/>
          </a:solidFill>
        </p:spPr>
        <p:txBody>
          <a:bodyPr wrap="square" lIns="25400" tIns="12700" rIns="25400" bIns="12700" rtlCol="0">
            <a:spAutoFit/>
          </a:bodyPr>
          <a:lstStyle/>
          <a:p>
            <a:r>
              <a:rPr lang="en-US" sz="1200" i="1" dirty="0"/>
              <a:t>Wie äußert sich ein Chalazion?</a:t>
            </a:r>
          </a:p>
          <a:p>
            <a:r>
              <a:rPr lang="en-US" sz="1200" dirty="0"/>
              <a:t>Als fokale Schwellung, die auf die Tarsalplatte beschränkt ist</a:t>
            </a:r>
          </a:p>
          <a:p>
            <a:endParaRPr lang="en-US" sz="1400" i="1" dirty="0">
              <a:solidFill>
                <a:schemeClr val="accent5"/>
              </a:solidFill>
            </a:endParaRPr>
          </a:p>
          <a:p>
            <a:r>
              <a:rPr lang="en-US" sz="1200" i="1" dirty="0">
                <a:solidFill>
                  <a:schemeClr val="accent5"/>
                </a:solidFill>
              </a:rPr>
              <a:t>Handelt es sich um eine entzündliche Erkrankung?</a:t>
            </a:r>
          </a:p>
          <a:p>
            <a:r>
              <a:rPr lang="en-US" sz="1200" dirty="0">
                <a:solidFill>
                  <a:schemeClr val="accent5"/>
                </a:solidFill>
              </a:rPr>
              <a:t>Ja, das ist es</a:t>
            </a:r>
          </a:p>
          <a:p>
            <a:endParaRPr lang="en-US" sz="1400" i="1" dirty="0">
              <a:solidFill>
                <a:schemeClr val="accent5"/>
              </a:solidFill>
            </a:endParaRPr>
          </a:p>
          <a:p>
            <a:r>
              <a:rPr lang="en-US" sz="1200" i="1" dirty="0">
                <a:solidFill>
                  <a:schemeClr val="accent5"/>
                </a:solidFill>
              </a:rPr>
              <a:t>Was ist, allgemein gesprochen, die Pathophysiologie, die zu </a:t>
            </a:r>
            <a:r>
              <a:rPr lang="en-US" sz="1200" i="1" dirty="0" err="1">
                <a:solidFill>
                  <a:schemeClr val="accent5"/>
                </a:solidFill>
              </a:rPr>
              <a:t>Chalazionen</a:t>
            </a:r>
            <a:r>
              <a:rPr lang="en-US" sz="1200" i="1" dirty="0">
                <a:solidFill>
                  <a:schemeClr val="accent5"/>
                </a:solidFill>
              </a:rPr>
              <a:t> führt?</a:t>
            </a:r>
          </a:p>
          <a:p>
            <a:r>
              <a:rPr lang="en-US" sz="1200" dirty="0">
                <a:solidFill>
                  <a:schemeClr val="accent5"/>
                </a:solidFill>
              </a:rPr>
              <a:t>Eine Obstruktion einer Meibomdrüse verhindert den normalen Abfluss des Meibums. Das gestaute Meibum tritt dann in das umliegende Gewebe aus oder bricht dort ein, wo es eine Entzündungsreaktion auslöst.</a:t>
            </a:r>
          </a:p>
        </p:txBody>
      </p:sp>
    </p:spTree>
    <p:extLst>
      <p:ext uri="{BB962C8B-B14F-4D97-AF65-F5344CB8AC3E}">
        <p14:creationId xmlns:p14="http://schemas.microsoft.com/office/powerpoint/2010/main" val="417024113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5A6D5F-B88C-F872-6119-62732BC3B810}"/>
              </a:ext>
            </a:extLst>
          </p:cNvPr>
          <p:cNvSpPr>
            <a:spLocks noGrp="1"/>
          </p:cNvSpPr>
          <p:nvPr>
            <p:ph type="sldNum" sz="quarter" idx="12"/>
          </p:nvPr>
        </p:nvSpPr>
        <p:spPr/>
        <p:txBody>
          <a:bodyPr wrap="square" lIns="25400" tIns="12700" rIns="25400" bIns="12700"/>
          <a:lstStyle/>
          <a:p>
            <a:fld id="{486AE02A-FAAE-4FBD-84A1-068AB1C43714}" type="slidenum">
              <a:rPr lang="en-US" altLang="en-US" smtClean="0"/>
              <a:t>191</a:t>
            </a:fld>
            <a:endParaRPr lang="en-US" altLang="en-US"/>
          </a:p>
        </p:txBody>
      </p:sp>
      <p:pic>
        <p:nvPicPr>
          <p:cNvPr id="1026" name="Picture 2" descr="Chalazion - American Association for Pediatric Ophthalmology and Strabismus">
            <a:extLst>
              <a:ext uri="{FF2B5EF4-FFF2-40B4-BE49-F238E27FC236}">
                <a16:creationId xmlns:a16="http://schemas.microsoft.com/office/drawing/2014/main" id="{31EA73AA-AC72-D197-8AA4-B5D48A93A7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0953" y="1594892"/>
            <a:ext cx="5322094" cy="3668216"/>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4">
            <a:extLst>
              <a:ext uri="{FF2B5EF4-FFF2-40B4-BE49-F238E27FC236}">
                <a16:creationId xmlns:a16="http://schemas.microsoft.com/office/drawing/2014/main" id="{E01FA6FC-138A-6198-B163-859E09A72D8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dirty="0"/>
              <a:t>Geben Sie für jeden Fall an, welche Form der Blepharitis damit verbunden ist:</a:t>
            </a:r>
          </a:p>
          <a:p>
            <a:pPr algn="ctr" eaLnBrk="1" hangingPunct="1">
              <a:lnSpc>
                <a:spcPct val="85000"/>
              </a:lnSpc>
              <a:spcBef>
                <a:spcPct val="0"/>
              </a:spcBef>
              <a:buClrTx/>
              <a:buSzTx/>
              <a:buFontTx/>
              <a:buNone/>
            </a:pPr>
            <a:r>
              <a:rPr lang="en-US" altLang="en-US" sz="1200" i="1" dirty="0">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dirty="0"/>
              <a:t>(bei einigen gibt es mehr als eine Antwort)</a:t>
            </a:r>
            <a:endParaRPr lang="en-US" altLang="en-US" sz="1800" i="1" dirty="0"/>
          </a:p>
        </p:txBody>
      </p:sp>
      <p:sp>
        <p:nvSpPr>
          <p:cNvPr id="6" name="TextBox 5">
            <a:extLst>
              <a:ext uri="{FF2B5EF4-FFF2-40B4-BE49-F238E27FC236}">
                <a16:creationId xmlns:a16="http://schemas.microsoft.com/office/drawing/2014/main" id="{74622149-6A61-4832-8E25-BE0D8A8FE865}"/>
              </a:ext>
            </a:extLst>
          </p:cNvPr>
          <p:cNvSpPr txBox="1"/>
          <p:nvPr/>
        </p:nvSpPr>
        <p:spPr>
          <a:xfrm>
            <a:off x="3966708" y="6098705"/>
            <a:ext cx="1210589" cy="369332"/>
          </a:xfrm>
          <a:prstGeom prst="rect">
            <a:avLst/>
          </a:prstGeom>
          <a:noFill/>
        </p:spPr>
        <p:txBody>
          <a:bodyPr wrap="square" lIns="25400" tIns="12700" rIns="25400" bIns="12700" rtlCol="0">
            <a:spAutoFit/>
          </a:bodyPr>
          <a:lstStyle/>
          <a:p>
            <a:pPr algn="ctr"/>
            <a:r>
              <a:rPr lang="en-US" sz="1200" dirty="0"/>
              <a:t>Chalazion</a:t>
            </a:r>
          </a:p>
        </p:txBody>
      </p:sp>
    </p:spTree>
    <p:extLst>
      <p:ext uri="{BB962C8B-B14F-4D97-AF65-F5344CB8AC3E}">
        <p14:creationId xmlns:p14="http://schemas.microsoft.com/office/powerpoint/2010/main" val="394316054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6751D-BEB0-46E5-D1F2-19953624B87E}"/>
            </a:ext>
          </a:extLst>
        </p:cNvPr>
        <p:cNvGrpSpPr/>
        <p:nvPr/>
      </p:nvGrpSpPr>
      <p:grpSpPr>
        <a:xfrm>
          <a:off x="0" y="0"/>
          <a:ext cx="0" cy="0"/>
          <a:chOff x="0" y="0"/>
          <a:chExt cx="0" cy="0"/>
        </a:xfrm>
      </p:grpSpPr>
      <p:sp>
        <p:nvSpPr>
          <p:cNvPr id="46082" name="Rectangle 2">
            <a:extLst>
              <a:ext uri="{FF2B5EF4-FFF2-40B4-BE49-F238E27FC236}">
                <a16:creationId xmlns:a16="http://schemas.microsoft.com/office/drawing/2014/main" id="{67EEC3A9-A17C-0EF4-5275-897DC24DEAE3}"/>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6083" name="Rectangle 3">
            <a:extLst>
              <a:ext uri="{FF2B5EF4-FFF2-40B4-BE49-F238E27FC236}">
                <a16:creationId xmlns:a16="http://schemas.microsoft.com/office/drawing/2014/main" id="{74D76485-AFEB-EA58-0DFC-D8E30DB481F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Vorwiegend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b="1" dirty="0" err="1"/>
              <a:t>Chalazien</a:t>
            </a:r>
            <a:r>
              <a:rPr lang="en-US" altLang="en-US" sz="1200" dirty="0">
                <a:solidFill>
                  <a:schemeClr val="bg1">
                    <a:lumMod val="75000"/>
                  </a:schemeClr>
                </a:solidFill>
              </a:rPr>
              <a:t>: Rosazea; MGD</a:t>
            </a:r>
          </a:p>
        </p:txBody>
      </p:sp>
      <p:sp>
        <p:nvSpPr>
          <p:cNvPr id="46084" name="Text Box 4">
            <a:extLst>
              <a:ext uri="{FF2B5EF4-FFF2-40B4-BE49-F238E27FC236}">
                <a16:creationId xmlns:a16="http://schemas.microsoft.com/office/drawing/2014/main" id="{D79EDA41-6C53-B646-DA88-36A5764C4F3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6085" name="TextBox 5">
            <a:extLst>
              <a:ext uri="{FF2B5EF4-FFF2-40B4-BE49-F238E27FC236}">
                <a16:creationId xmlns:a16="http://schemas.microsoft.com/office/drawing/2014/main" id="{C7F01E68-5FA9-EEE4-4E96-EFE111B4F8E2}"/>
              </a:ext>
            </a:extLst>
          </p:cNvPr>
          <p:cNvSpPr txBox="1">
            <a:spLocks noChangeArrowheads="1"/>
          </p:cNvSpPr>
          <p:nvPr/>
        </p:nvSpPr>
        <p:spPr bwMode="auto">
          <a:xfrm>
            <a:off x="206375" y="4797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6086" name="Slide Number Placeholder 1">
            <a:extLst>
              <a:ext uri="{FF2B5EF4-FFF2-40B4-BE49-F238E27FC236}">
                <a16:creationId xmlns:a16="http://schemas.microsoft.com/office/drawing/2014/main" id="{8E7D3CDE-3C86-BB44-274B-5DDF57BBA10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04A831C-B6DE-4C1F-BD70-83F3FDFE5A71}" type="slidenum">
              <a:rPr lang="en-US" altLang="en-US" sz="1000"/>
              <a:t>192</a:t>
            </a:fld>
            <a:endParaRPr lang="en-US" altLang="en-US" sz="1000"/>
          </a:p>
        </p:txBody>
      </p:sp>
      <p:sp>
        <p:nvSpPr>
          <p:cNvPr id="2" name="Oval 1">
            <a:extLst>
              <a:ext uri="{FF2B5EF4-FFF2-40B4-BE49-F238E27FC236}">
                <a16:creationId xmlns:a16="http://schemas.microsoft.com/office/drawing/2014/main" id="{1FA79F75-D782-27CD-8EA0-3A0DFD8A1F5C}"/>
              </a:ext>
            </a:extLst>
          </p:cNvPr>
          <p:cNvSpPr/>
          <p:nvPr/>
        </p:nvSpPr>
        <p:spPr>
          <a:xfrm>
            <a:off x="2286000" y="3943694"/>
            <a:ext cx="1119187" cy="533400"/>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7CDB883-4538-4C20-0279-465E5A2CC733}"/>
              </a:ext>
            </a:extLst>
          </p:cNvPr>
          <p:cNvSpPr txBox="1"/>
          <p:nvPr/>
        </p:nvSpPr>
        <p:spPr>
          <a:xfrm>
            <a:off x="2895600" y="4343400"/>
            <a:ext cx="5943599" cy="2246769"/>
          </a:xfrm>
          <a:prstGeom prst="rect">
            <a:avLst/>
          </a:prstGeom>
          <a:solidFill>
            <a:schemeClr val="accent5"/>
          </a:solidFill>
        </p:spPr>
        <p:txBody>
          <a:bodyPr wrap="square" lIns="25400" tIns="12700" rIns="25400" bIns="12700" rtlCol="0">
            <a:spAutoFit/>
          </a:bodyPr>
          <a:lstStyle/>
          <a:p>
            <a:r>
              <a:rPr lang="en-US" sz="1200" i="1" dirty="0"/>
              <a:t>Wie äußert sich ein Chalazion?</a:t>
            </a:r>
          </a:p>
          <a:p>
            <a:r>
              <a:rPr lang="en-US" sz="1200" dirty="0"/>
              <a:t>Als fokale Schwellung, die auf die Tarsalplatte beschränkt ist</a:t>
            </a:r>
          </a:p>
          <a:p>
            <a:endParaRPr lang="en-US" sz="1400" i="1" dirty="0"/>
          </a:p>
          <a:p>
            <a:r>
              <a:rPr lang="en-US" sz="1200" i="1" dirty="0"/>
              <a:t>Handelt es sich um eine entzündliche Erkrankung?</a:t>
            </a:r>
            <a:endParaRPr lang="en-US" sz="1400" i="1" dirty="0">
              <a:solidFill>
                <a:schemeClr val="accent5"/>
              </a:solidFill>
            </a:endParaRPr>
          </a:p>
          <a:p>
            <a:r>
              <a:rPr lang="en-US" sz="1200" dirty="0">
                <a:solidFill>
                  <a:schemeClr val="accent5"/>
                </a:solidFill>
              </a:rPr>
              <a:t>Ja, das ist es</a:t>
            </a:r>
          </a:p>
          <a:p>
            <a:endParaRPr lang="en-US" sz="1400" i="1" dirty="0">
              <a:solidFill>
                <a:schemeClr val="accent5"/>
              </a:solidFill>
            </a:endParaRPr>
          </a:p>
          <a:p>
            <a:r>
              <a:rPr lang="en-US" sz="1200" i="1" dirty="0">
                <a:solidFill>
                  <a:schemeClr val="accent5"/>
                </a:solidFill>
              </a:rPr>
              <a:t>Was ist, allgemein gesprochen, die Pathophysiologie, die zu </a:t>
            </a:r>
            <a:r>
              <a:rPr lang="en-US" sz="1200" i="1" dirty="0" err="1">
                <a:solidFill>
                  <a:schemeClr val="accent5"/>
                </a:solidFill>
              </a:rPr>
              <a:t>Chalazionen</a:t>
            </a:r>
            <a:r>
              <a:rPr lang="en-US" sz="1200" i="1" dirty="0">
                <a:solidFill>
                  <a:schemeClr val="accent5"/>
                </a:solidFill>
              </a:rPr>
              <a:t> führt?</a:t>
            </a:r>
          </a:p>
          <a:p>
            <a:r>
              <a:rPr lang="en-US" sz="1200" dirty="0">
                <a:solidFill>
                  <a:schemeClr val="accent5"/>
                </a:solidFill>
              </a:rPr>
              <a:t>Eine Obstruktion der Meibomdrüse verhindert den normalen Abfluss des Meibums. Das gestaute Meibum tritt dann in das umliegende Gewebe aus oder bricht dort ein, wo es eine Entzündungsreaktion auslöst.</a:t>
            </a:r>
          </a:p>
        </p:txBody>
      </p:sp>
    </p:spTree>
    <p:extLst>
      <p:ext uri="{BB962C8B-B14F-4D97-AF65-F5344CB8AC3E}">
        <p14:creationId xmlns:p14="http://schemas.microsoft.com/office/powerpoint/2010/main" val="54429275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7AC29-1A5A-EC0B-4841-251955F25DC4}"/>
            </a:ext>
          </a:extLst>
        </p:cNvPr>
        <p:cNvGrpSpPr/>
        <p:nvPr/>
      </p:nvGrpSpPr>
      <p:grpSpPr>
        <a:xfrm>
          <a:off x="0" y="0"/>
          <a:ext cx="0" cy="0"/>
          <a:chOff x="0" y="0"/>
          <a:chExt cx="0" cy="0"/>
        </a:xfrm>
      </p:grpSpPr>
      <p:sp>
        <p:nvSpPr>
          <p:cNvPr id="46082" name="Rectangle 2">
            <a:extLst>
              <a:ext uri="{FF2B5EF4-FFF2-40B4-BE49-F238E27FC236}">
                <a16:creationId xmlns:a16="http://schemas.microsoft.com/office/drawing/2014/main" id="{B4C363CF-C49A-3B20-0497-4F298A98F81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6083" name="Rectangle 3">
            <a:extLst>
              <a:ext uri="{FF2B5EF4-FFF2-40B4-BE49-F238E27FC236}">
                <a16:creationId xmlns:a16="http://schemas.microsoft.com/office/drawing/2014/main" id="{33424B70-4323-9981-8547-E82DF0A4C23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Primär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b="1" dirty="0" err="1"/>
              <a:t>Chalazien</a:t>
            </a:r>
            <a:r>
              <a:rPr lang="en-US" altLang="en-US" sz="1200" dirty="0">
                <a:solidFill>
                  <a:schemeClr val="bg1">
                    <a:lumMod val="75000"/>
                  </a:schemeClr>
                </a:solidFill>
              </a:rPr>
              <a:t>: Rosazea; MGD</a:t>
            </a:r>
          </a:p>
        </p:txBody>
      </p:sp>
      <p:sp>
        <p:nvSpPr>
          <p:cNvPr id="46084" name="Text Box 4">
            <a:extLst>
              <a:ext uri="{FF2B5EF4-FFF2-40B4-BE49-F238E27FC236}">
                <a16:creationId xmlns:a16="http://schemas.microsoft.com/office/drawing/2014/main" id="{105FA5A6-1B2E-BBF5-EF1B-7F62FA0842F5}"/>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6085" name="TextBox 5">
            <a:extLst>
              <a:ext uri="{FF2B5EF4-FFF2-40B4-BE49-F238E27FC236}">
                <a16:creationId xmlns:a16="http://schemas.microsoft.com/office/drawing/2014/main" id="{C38E9373-B410-5853-956F-C69212AB4FB9}"/>
              </a:ext>
            </a:extLst>
          </p:cNvPr>
          <p:cNvSpPr txBox="1">
            <a:spLocks noChangeArrowheads="1"/>
          </p:cNvSpPr>
          <p:nvPr/>
        </p:nvSpPr>
        <p:spPr bwMode="auto">
          <a:xfrm>
            <a:off x="206375" y="4797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6086" name="Slide Number Placeholder 1">
            <a:extLst>
              <a:ext uri="{FF2B5EF4-FFF2-40B4-BE49-F238E27FC236}">
                <a16:creationId xmlns:a16="http://schemas.microsoft.com/office/drawing/2014/main" id="{D09ADF0C-BEC2-03A0-B622-DA1B029C3BC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04A831C-B6DE-4C1F-BD70-83F3FDFE5A71}" type="slidenum">
              <a:rPr lang="en-US" altLang="en-US" sz="1000"/>
              <a:t>193</a:t>
            </a:fld>
            <a:endParaRPr lang="en-US" altLang="en-US" sz="1000"/>
          </a:p>
        </p:txBody>
      </p:sp>
      <p:sp>
        <p:nvSpPr>
          <p:cNvPr id="2" name="Oval 1">
            <a:extLst>
              <a:ext uri="{FF2B5EF4-FFF2-40B4-BE49-F238E27FC236}">
                <a16:creationId xmlns:a16="http://schemas.microsoft.com/office/drawing/2014/main" id="{59F1D6B5-1B46-E349-CB04-24B1129E7202}"/>
              </a:ext>
            </a:extLst>
          </p:cNvPr>
          <p:cNvSpPr/>
          <p:nvPr/>
        </p:nvSpPr>
        <p:spPr>
          <a:xfrm>
            <a:off x="2286000" y="3976194"/>
            <a:ext cx="1119187" cy="533400"/>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B7AB49F-BE98-127E-F7C3-62E51B4945F5}"/>
              </a:ext>
            </a:extLst>
          </p:cNvPr>
          <p:cNvSpPr txBox="1"/>
          <p:nvPr/>
        </p:nvSpPr>
        <p:spPr>
          <a:xfrm>
            <a:off x="2895600" y="4343400"/>
            <a:ext cx="5943599" cy="2246769"/>
          </a:xfrm>
          <a:prstGeom prst="rect">
            <a:avLst/>
          </a:prstGeom>
          <a:solidFill>
            <a:schemeClr val="accent5"/>
          </a:solidFill>
        </p:spPr>
        <p:txBody>
          <a:bodyPr wrap="square" lIns="25400" tIns="12700" rIns="25400" bIns="12700" rtlCol="0">
            <a:spAutoFit/>
          </a:bodyPr>
          <a:lstStyle/>
          <a:p>
            <a:r>
              <a:rPr lang="en-US" sz="1200" i="1" dirty="0"/>
              <a:t>Wie äußert sich ein Chalazion?</a:t>
            </a:r>
          </a:p>
          <a:p>
            <a:r>
              <a:rPr lang="en-US" sz="1200" dirty="0"/>
              <a:t>Als fokale Schwellung, die auf die Tarsalplatte beschränkt ist</a:t>
            </a:r>
          </a:p>
          <a:p>
            <a:endParaRPr lang="en-US" sz="1400" i="1" dirty="0"/>
          </a:p>
          <a:p>
            <a:r>
              <a:rPr lang="en-US" sz="1200" i="1" dirty="0"/>
              <a:t>Handelt es sich um eine entzündliche Erkrankung?</a:t>
            </a:r>
          </a:p>
          <a:p>
            <a:r>
              <a:rPr lang="en-US" sz="1200" dirty="0"/>
              <a:t>Ja, das ist es</a:t>
            </a:r>
            <a:endParaRPr lang="en-US" sz="1400" dirty="0">
              <a:solidFill>
                <a:schemeClr val="accent5"/>
              </a:solidFill>
            </a:endParaRPr>
          </a:p>
          <a:p>
            <a:endParaRPr lang="en-US" sz="1400" i="1" dirty="0">
              <a:solidFill>
                <a:schemeClr val="accent5"/>
              </a:solidFill>
            </a:endParaRPr>
          </a:p>
          <a:p>
            <a:r>
              <a:rPr lang="en-US" sz="1200" i="1" dirty="0">
                <a:solidFill>
                  <a:schemeClr val="accent5"/>
                </a:solidFill>
              </a:rPr>
              <a:t>Was ist, allgemein gesprochen, die Pathophysiologie, die zu </a:t>
            </a:r>
            <a:r>
              <a:rPr lang="en-US" sz="1200" i="1" dirty="0" err="1">
                <a:solidFill>
                  <a:schemeClr val="accent5"/>
                </a:solidFill>
              </a:rPr>
              <a:t>Chalazionen</a:t>
            </a:r>
            <a:r>
              <a:rPr lang="en-US" sz="1200" i="1" dirty="0">
                <a:solidFill>
                  <a:schemeClr val="accent5"/>
                </a:solidFill>
              </a:rPr>
              <a:t> führt?</a:t>
            </a:r>
          </a:p>
          <a:p>
            <a:r>
              <a:rPr lang="en-US" sz="1200" dirty="0">
                <a:solidFill>
                  <a:schemeClr val="accent5"/>
                </a:solidFill>
              </a:rPr>
              <a:t>Eine Obstruktion einer Meibomdrüse verhindert den normalen Abfluss des Meibums. Das gestaute Meibum tritt dann in das umliegende Gewebe aus oder bricht dort ein, wo es eine Entzündungsreaktion auslöst.</a:t>
            </a:r>
          </a:p>
        </p:txBody>
      </p:sp>
    </p:spTree>
    <p:extLst>
      <p:ext uri="{BB962C8B-B14F-4D97-AF65-F5344CB8AC3E}">
        <p14:creationId xmlns:p14="http://schemas.microsoft.com/office/powerpoint/2010/main" val="255852489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2E7B3-4A5B-E02A-F9EF-8CFB26E91D6D}"/>
            </a:ext>
          </a:extLst>
        </p:cNvPr>
        <p:cNvGrpSpPr/>
        <p:nvPr/>
      </p:nvGrpSpPr>
      <p:grpSpPr>
        <a:xfrm>
          <a:off x="0" y="0"/>
          <a:ext cx="0" cy="0"/>
          <a:chOff x="0" y="0"/>
          <a:chExt cx="0" cy="0"/>
        </a:xfrm>
      </p:grpSpPr>
      <p:sp>
        <p:nvSpPr>
          <p:cNvPr id="46082" name="Rectangle 2">
            <a:extLst>
              <a:ext uri="{FF2B5EF4-FFF2-40B4-BE49-F238E27FC236}">
                <a16:creationId xmlns:a16="http://schemas.microsoft.com/office/drawing/2014/main" id="{E6ED0693-9115-C9AB-8E3C-EC98D24F7273}"/>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6083" name="Rectangle 3">
            <a:extLst>
              <a:ext uri="{FF2B5EF4-FFF2-40B4-BE49-F238E27FC236}">
                <a16:creationId xmlns:a16="http://schemas.microsoft.com/office/drawing/2014/main" id="{8634E99C-8138-00F4-60B8-6DF1E47B3273}"/>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Vorwiegend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b="1" dirty="0" err="1"/>
              <a:t>Chalazien</a:t>
            </a:r>
            <a:r>
              <a:rPr lang="en-US" altLang="en-US" sz="1200" dirty="0">
                <a:solidFill>
                  <a:schemeClr val="bg1">
                    <a:lumMod val="75000"/>
                  </a:schemeClr>
                </a:solidFill>
              </a:rPr>
              <a:t>: Rosazea; MGD</a:t>
            </a:r>
          </a:p>
        </p:txBody>
      </p:sp>
      <p:sp>
        <p:nvSpPr>
          <p:cNvPr id="46084" name="Text Box 4">
            <a:extLst>
              <a:ext uri="{FF2B5EF4-FFF2-40B4-BE49-F238E27FC236}">
                <a16:creationId xmlns:a16="http://schemas.microsoft.com/office/drawing/2014/main" id="{A5035518-9997-A480-1D57-9ABAB42BE96D}"/>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6085" name="TextBox 5">
            <a:extLst>
              <a:ext uri="{FF2B5EF4-FFF2-40B4-BE49-F238E27FC236}">
                <a16:creationId xmlns:a16="http://schemas.microsoft.com/office/drawing/2014/main" id="{EBFF9BDC-1E91-4875-F334-DF99CFA7B876}"/>
              </a:ext>
            </a:extLst>
          </p:cNvPr>
          <p:cNvSpPr txBox="1">
            <a:spLocks noChangeArrowheads="1"/>
          </p:cNvSpPr>
          <p:nvPr/>
        </p:nvSpPr>
        <p:spPr bwMode="auto">
          <a:xfrm>
            <a:off x="206375" y="4797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6086" name="Slide Number Placeholder 1">
            <a:extLst>
              <a:ext uri="{FF2B5EF4-FFF2-40B4-BE49-F238E27FC236}">
                <a16:creationId xmlns:a16="http://schemas.microsoft.com/office/drawing/2014/main" id="{39A87826-0A64-617B-B8C7-5A06D65F4F98}"/>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04A831C-B6DE-4C1F-BD70-83F3FDFE5A71}" type="slidenum">
              <a:rPr lang="en-US" altLang="en-US" sz="1000"/>
              <a:t>194</a:t>
            </a:fld>
            <a:endParaRPr lang="en-US" altLang="en-US" sz="1000"/>
          </a:p>
        </p:txBody>
      </p:sp>
      <p:sp>
        <p:nvSpPr>
          <p:cNvPr id="2" name="Oval 1">
            <a:extLst>
              <a:ext uri="{FF2B5EF4-FFF2-40B4-BE49-F238E27FC236}">
                <a16:creationId xmlns:a16="http://schemas.microsoft.com/office/drawing/2014/main" id="{0803965D-5435-8BAA-5DA2-3328D09D0C04}"/>
              </a:ext>
            </a:extLst>
          </p:cNvPr>
          <p:cNvSpPr/>
          <p:nvPr/>
        </p:nvSpPr>
        <p:spPr>
          <a:xfrm>
            <a:off x="2209800" y="3848100"/>
            <a:ext cx="1119187" cy="533400"/>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5F576AF-A938-3CE5-DE3C-97D411208A40}"/>
              </a:ext>
            </a:extLst>
          </p:cNvPr>
          <p:cNvSpPr txBox="1"/>
          <p:nvPr/>
        </p:nvSpPr>
        <p:spPr>
          <a:xfrm>
            <a:off x="2895600" y="4343400"/>
            <a:ext cx="5943599" cy="2246769"/>
          </a:xfrm>
          <a:prstGeom prst="rect">
            <a:avLst/>
          </a:prstGeom>
          <a:solidFill>
            <a:schemeClr val="accent5"/>
          </a:solidFill>
        </p:spPr>
        <p:txBody>
          <a:bodyPr wrap="square" lIns="25400" tIns="12700" rIns="25400" bIns="12700" rtlCol="0">
            <a:spAutoFit/>
          </a:bodyPr>
          <a:lstStyle/>
          <a:p>
            <a:r>
              <a:rPr lang="en-US" sz="1200" i="1" dirty="0"/>
              <a:t>Wie äußert sich ein Chalazion?</a:t>
            </a:r>
          </a:p>
          <a:p>
            <a:r>
              <a:rPr lang="en-US" sz="1200" dirty="0"/>
              <a:t>Als fokale Schwellung, die auf die Tarsalplatte beschränkt ist</a:t>
            </a:r>
          </a:p>
          <a:p>
            <a:endParaRPr lang="en-US" sz="1400" i="1" dirty="0"/>
          </a:p>
          <a:p>
            <a:r>
              <a:rPr lang="en-US" sz="1200" i="1" dirty="0"/>
              <a:t>Handelt es sich um eine entzündliche Erkrankung?</a:t>
            </a:r>
          </a:p>
          <a:p>
            <a:r>
              <a:rPr lang="en-US" sz="1200" dirty="0"/>
              <a:t>Ja, das ist es</a:t>
            </a:r>
          </a:p>
          <a:p>
            <a:endParaRPr lang="en-US" sz="1400" i="1" dirty="0"/>
          </a:p>
          <a:p>
            <a:r>
              <a:rPr lang="en-US" sz="1200" i="1" dirty="0"/>
              <a:t>Was ist, allgemein gesprochen, die Pathophysiologie, die zu </a:t>
            </a:r>
            <a:r>
              <a:rPr lang="en-US" sz="1200" i="1" dirty="0" err="1"/>
              <a:t>Chalazionen</a:t>
            </a:r>
            <a:r>
              <a:rPr lang="en-US" sz="1200" i="1" dirty="0"/>
              <a:t> führt?</a:t>
            </a:r>
            <a:endParaRPr lang="en-US" sz="1400" i="1" dirty="0">
              <a:solidFill>
                <a:schemeClr val="accent5"/>
              </a:solidFill>
            </a:endParaRPr>
          </a:p>
          <a:p>
            <a:r>
              <a:rPr lang="en-US" sz="1200" dirty="0">
                <a:solidFill>
                  <a:schemeClr val="accent5"/>
                </a:solidFill>
              </a:rPr>
              <a:t>Eine Obstruktion der Meibomdrüse verhindert den normalen Abfluss des Meibums. Das gestaute Meibum tritt dann in das umliegende Gewebe aus oder bricht dort ein, wo es eine Entzündungsreaktion auslöst.</a:t>
            </a:r>
          </a:p>
        </p:txBody>
      </p:sp>
    </p:spTree>
    <p:extLst>
      <p:ext uri="{BB962C8B-B14F-4D97-AF65-F5344CB8AC3E}">
        <p14:creationId xmlns:p14="http://schemas.microsoft.com/office/powerpoint/2010/main" val="150919978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79329-901B-AF64-2522-230E5533DDF7}"/>
            </a:ext>
          </a:extLst>
        </p:cNvPr>
        <p:cNvGrpSpPr/>
        <p:nvPr/>
      </p:nvGrpSpPr>
      <p:grpSpPr>
        <a:xfrm>
          <a:off x="0" y="0"/>
          <a:ext cx="0" cy="0"/>
          <a:chOff x="0" y="0"/>
          <a:chExt cx="0" cy="0"/>
        </a:xfrm>
      </p:grpSpPr>
      <p:sp>
        <p:nvSpPr>
          <p:cNvPr id="46082" name="Rectangle 2">
            <a:extLst>
              <a:ext uri="{FF2B5EF4-FFF2-40B4-BE49-F238E27FC236}">
                <a16:creationId xmlns:a16="http://schemas.microsoft.com/office/drawing/2014/main" id="{527AA442-18B9-66F3-74F2-960B43FB441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6083" name="Rectangle 3">
            <a:extLst>
              <a:ext uri="{FF2B5EF4-FFF2-40B4-BE49-F238E27FC236}">
                <a16:creationId xmlns:a16="http://schemas.microsoft.com/office/drawing/2014/main" id="{0E1779CC-8E78-E048-38E6-45E8C2A0A87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Primär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b="1" dirty="0" err="1"/>
              <a:t>Chalazien</a:t>
            </a:r>
            <a:r>
              <a:rPr lang="en-US" altLang="en-US" sz="1200" dirty="0">
                <a:solidFill>
                  <a:schemeClr val="bg1">
                    <a:lumMod val="75000"/>
                  </a:schemeClr>
                </a:solidFill>
              </a:rPr>
              <a:t>: Rosazea; MGD</a:t>
            </a:r>
          </a:p>
        </p:txBody>
      </p:sp>
      <p:sp>
        <p:nvSpPr>
          <p:cNvPr id="46084" name="Text Box 4">
            <a:extLst>
              <a:ext uri="{FF2B5EF4-FFF2-40B4-BE49-F238E27FC236}">
                <a16:creationId xmlns:a16="http://schemas.microsoft.com/office/drawing/2014/main" id="{8BEAE787-179D-9A2C-B30D-9F5AB7A2CA1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6085" name="TextBox 5">
            <a:extLst>
              <a:ext uri="{FF2B5EF4-FFF2-40B4-BE49-F238E27FC236}">
                <a16:creationId xmlns:a16="http://schemas.microsoft.com/office/drawing/2014/main" id="{6708DB8C-8252-65C6-707D-192FC55B0993}"/>
              </a:ext>
            </a:extLst>
          </p:cNvPr>
          <p:cNvSpPr txBox="1">
            <a:spLocks noChangeArrowheads="1"/>
          </p:cNvSpPr>
          <p:nvPr/>
        </p:nvSpPr>
        <p:spPr bwMode="auto">
          <a:xfrm>
            <a:off x="206375" y="4797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6086" name="Slide Number Placeholder 1">
            <a:extLst>
              <a:ext uri="{FF2B5EF4-FFF2-40B4-BE49-F238E27FC236}">
                <a16:creationId xmlns:a16="http://schemas.microsoft.com/office/drawing/2014/main" id="{3A7AF66E-6AED-53C6-BEB2-B46D252201F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04A831C-B6DE-4C1F-BD70-83F3FDFE5A71}" type="slidenum">
              <a:rPr lang="en-US" altLang="en-US" sz="1000"/>
              <a:t>195</a:t>
            </a:fld>
            <a:endParaRPr lang="en-US" altLang="en-US" sz="1000"/>
          </a:p>
        </p:txBody>
      </p:sp>
      <p:sp>
        <p:nvSpPr>
          <p:cNvPr id="2" name="Oval 1">
            <a:extLst>
              <a:ext uri="{FF2B5EF4-FFF2-40B4-BE49-F238E27FC236}">
                <a16:creationId xmlns:a16="http://schemas.microsoft.com/office/drawing/2014/main" id="{70C3F083-0DFC-0B4A-40B7-7D071EE6CB2D}"/>
              </a:ext>
            </a:extLst>
          </p:cNvPr>
          <p:cNvSpPr/>
          <p:nvPr/>
        </p:nvSpPr>
        <p:spPr>
          <a:xfrm>
            <a:off x="2286000" y="3873110"/>
            <a:ext cx="1119187" cy="533400"/>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D90F743-B20A-B8CE-F5A2-DDE52936485C}"/>
              </a:ext>
            </a:extLst>
          </p:cNvPr>
          <p:cNvSpPr txBox="1"/>
          <p:nvPr/>
        </p:nvSpPr>
        <p:spPr>
          <a:xfrm>
            <a:off x="2895600" y="4343400"/>
            <a:ext cx="5943599" cy="2246769"/>
          </a:xfrm>
          <a:prstGeom prst="rect">
            <a:avLst/>
          </a:prstGeom>
          <a:solidFill>
            <a:schemeClr val="accent5"/>
          </a:solidFill>
        </p:spPr>
        <p:txBody>
          <a:bodyPr wrap="square" lIns="25400" tIns="12700" rIns="25400" bIns="12700" rtlCol="0">
            <a:spAutoFit/>
          </a:bodyPr>
          <a:lstStyle/>
          <a:p>
            <a:r>
              <a:rPr lang="en-US" sz="1200" i="1" dirty="0"/>
              <a:t>Wie äußert sich ein Chalazion?</a:t>
            </a:r>
          </a:p>
          <a:p>
            <a:r>
              <a:rPr lang="en-US" sz="1200" dirty="0"/>
              <a:t>Als fokale Schwellung, die auf die Tarsalplatte beschränkt ist</a:t>
            </a:r>
          </a:p>
          <a:p>
            <a:endParaRPr lang="en-US" sz="1400" i="1" dirty="0"/>
          </a:p>
          <a:p>
            <a:r>
              <a:rPr lang="en-US" sz="1200" i="1" dirty="0"/>
              <a:t>Handelt es sich um eine entzündliche Erkrankung?</a:t>
            </a:r>
          </a:p>
          <a:p>
            <a:r>
              <a:rPr lang="en-US" sz="1200" dirty="0"/>
              <a:t>Ja, das ist es</a:t>
            </a:r>
          </a:p>
          <a:p>
            <a:endParaRPr lang="en-US" sz="1400" i="1" dirty="0"/>
          </a:p>
          <a:p>
            <a:r>
              <a:rPr lang="en-US" sz="1200" i="1" dirty="0"/>
              <a:t>Was ist, allgemein gesprochen, die Pathophysiologie, die zu </a:t>
            </a:r>
            <a:r>
              <a:rPr lang="en-US" sz="1200" i="1" dirty="0" err="1"/>
              <a:t>Chalazionen</a:t>
            </a:r>
            <a:r>
              <a:rPr lang="en-US" sz="1200" i="1" dirty="0"/>
              <a:t> führt?</a:t>
            </a:r>
          </a:p>
          <a:p>
            <a:r>
              <a:rPr lang="en-US" sz="1200" dirty="0"/>
              <a:t>Eine Obstruktion einer Meibomdrüse verhindert den normalen Abfluss des Meibums. Das gestaute Meibum tritt dann in das umliegende Gewebe aus oder bricht dort ein, wo es eine Entzündungsreaktion auslöst.</a:t>
            </a:r>
          </a:p>
        </p:txBody>
      </p:sp>
    </p:spTree>
    <p:extLst>
      <p:ext uri="{BB962C8B-B14F-4D97-AF65-F5344CB8AC3E}">
        <p14:creationId xmlns:p14="http://schemas.microsoft.com/office/powerpoint/2010/main" val="392289050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87484-89D1-99F7-1113-ABBE2C97CFF0}"/>
            </a:ext>
          </a:extLst>
        </p:cNvPr>
        <p:cNvGrpSpPr/>
        <p:nvPr/>
      </p:nvGrpSpPr>
      <p:grpSpPr>
        <a:xfrm>
          <a:off x="0" y="0"/>
          <a:ext cx="0" cy="0"/>
          <a:chOff x="0" y="0"/>
          <a:chExt cx="0" cy="0"/>
        </a:xfrm>
      </p:grpSpPr>
      <p:sp>
        <p:nvSpPr>
          <p:cNvPr id="46082" name="Rectangle 2">
            <a:extLst>
              <a:ext uri="{FF2B5EF4-FFF2-40B4-BE49-F238E27FC236}">
                <a16:creationId xmlns:a16="http://schemas.microsoft.com/office/drawing/2014/main" id="{C7613628-42B5-20DC-388A-A1243ABF9928}"/>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6083" name="Rectangle 3">
            <a:extLst>
              <a:ext uri="{FF2B5EF4-FFF2-40B4-BE49-F238E27FC236}">
                <a16:creationId xmlns:a16="http://schemas.microsoft.com/office/drawing/2014/main" id="{6DE14E8A-64D5-B60E-179E-DECD9F5E819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Vorwiegend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b="1" dirty="0" err="1"/>
              <a:t>Chalazien</a:t>
            </a:r>
            <a:r>
              <a:rPr lang="en-US" altLang="en-US" sz="1200" dirty="0">
                <a:solidFill>
                  <a:schemeClr val="bg1">
                    <a:lumMod val="75000"/>
                  </a:schemeClr>
                </a:solidFill>
              </a:rPr>
              <a:t>: Rosazea; MGD</a:t>
            </a:r>
          </a:p>
        </p:txBody>
      </p:sp>
      <p:sp>
        <p:nvSpPr>
          <p:cNvPr id="46084" name="Text Box 4">
            <a:extLst>
              <a:ext uri="{FF2B5EF4-FFF2-40B4-BE49-F238E27FC236}">
                <a16:creationId xmlns:a16="http://schemas.microsoft.com/office/drawing/2014/main" id="{4BF102FE-8676-2E1F-E400-2172BDA9BCA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6085" name="TextBox 5">
            <a:extLst>
              <a:ext uri="{FF2B5EF4-FFF2-40B4-BE49-F238E27FC236}">
                <a16:creationId xmlns:a16="http://schemas.microsoft.com/office/drawing/2014/main" id="{E6C7F5E0-8DA0-FC3A-5EEF-7CAEC42E1030}"/>
              </a:ext>
            </a:extLst>
          </p:cNvPr>
          <p:cNvSpPr txBox="1">
            <a:spLocks noChangeArrowheads="1"/>
          </p:cNvSpPr>
          <p:nvPr/>
        </p:nvSpPr>
        <p:spPr bwMode="auto">
          <a:xfrm>
            <a:off x="206375" y="4797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6086" name="Slide Number Placeholder 1">
            <a:extLst>
              <a:ext uri="{FF2B5EF4-FFF2-40B4-BE49-F238E27FC236}">
                <a16:creationId xmlns:a16="http://schemas.microsoft.com/office/drawing/2014/main" id="{2F0CC149-030A-A5FD-35AD-0F54314E201F}"/>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04A831C-B6DE-4C1F-BD70-83F3FDFE5A71}" type="slidenum">
              <a:rPr lang="en-US" altLang="en-US" sz="1000"/>
              <a:t>196</a:t>
            </a:fld>
            <a:endParaRPr lang="en-US" altLang="en-US" sz="1000"/>
          </a:p>
        </p:txBody>
      </p:sp>
      <p:sp>
        <p:nvSpPr>
          <p:cNvPr id="2" name="Oval 1">
            <a:extLst>
              <a:ext uri="{FF2B5EF4-FFF2-40B4-BE49-F238E27FC236}">
                <a16:creationId xmlns:a16="http://schemas.microsoft.com/office/drawing/2014/main" id="{235BA891-4C8F-A306-26C1-EBAB0E905272}"/>
              </a:ext>
            </a:extLst>
          </p:cNvPr>
          <p:cNvSpPr/>
          <p:nvPr/>
        </p:nvSpPr>
        <p:spPr>
          <a:xfrm>
            <a:off x="2336006" y="3934499"/>
            <a:ext cx="1119187" cy="533400"/>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9F73402-5537-D4CD-D51B-97E64A58E42A}"/>
              </a:ext>
            </a:extLst>
          </p:cNvPr>
          <p:cNvSpPr txBox="1"/>
          <p:nvPr/>
        </p:nvSpPr>
        <p:spPr>
          <a:xfrm>
            <a:off x="2895600" y="4343400"/>
            <a:ext cx="5943599" cy="2246769"/>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Wie äußert sich ein Chalazion?</a:t>
            </a:r>
          </a:p>
          <a:p>
            <a:r>
              <a:rPr lang="en-US" sz="1200" dirty="0">
                <a:solidFill>
                  <a:schemeClr val="bg1">
                    <a:lumMod val="75000"/>
                  </a:schemeClr>
                </a:solidFill>
              </a:rPr>
              <a:t>Als fokale Schwellung, die auf die Tarsalplatte beschränkt ist</a:t>
            </a:r>
          </a:p>
          <a:p>
            <a:endParaRPr lang="en-US" sz="1400" i="1" dirty="0">
              <a:solidFill>
                <a:schemeClr val="bg1">
                  <a:lumMod val="75000"/>
                </a:schemeClr>
              </a:solidFill>
            </a:endParaRPr>
          </a:p>
          <a:p>
            <a:r>
              <a:rPr lang="en-US" sz="1200" i="1" dirty="0">
                <a:solidFill>
                  <a:schemeClr val="bg1">
                    <a:lumMod val="75000"/>
                  </a:schemeClr>
                </a:solidFill>
              </a:rPr>
              <a:t>Handelt es sich um eine entzündliche Erkrankung?</a:t>
            </a:r>
          </a:p>
          <a:p>
            <a:r>
              <a:rPr lang="en-US" sz="1200" dirty="0">
                <a:solidFill>
                  <a:schemeClr val="bg1">
                    <a:lumMod val="75000"/>
                  </a:schemeClr>
                </a:solidFill>
              </a:rPr>
              <a:t>Ja, das ist es</a:t>
            </a:r>
          </a:p>
          <a:p>
            <a:endParaRPr lang="en-US" sz="1400" i="1" dirty="0">
              <a:solidFill>
                <a:schemeClr val="bg1">
                  <a:lumMod val="75000"/>
                </a:schemeClr>
              </a:solidFill>
            </a:endParaRPr>
          </a:p>
          <a:p>
            <a:r>
              <a:rPr lang="en-US" sz="1200" i="1" dirty="0">
                <a:solidFill>
                  <a:schemeClr val="bg1">
                    <a:lumMod val="75000"/>
                  </a:schemeClr>
                </a:solidFill>
              </a:rPr>
              <a:t>Was ist, allgemein gesprochen, die Pathophysiologie, die zu </a:t>
            </a:r>
            <a:r>
              <a:rPr lang="en-US" sz="1200" i="1" dirty="0" err="1">
                <a:solidFill>
                  <a:schemeClr val="bg1">
                    <a:lumMod val="75000"/>
                  </a:schemeClr>
                </a:solidFill>
              </a:rPr>
              <a:t>Chalazionen</a:t>
            </a:r>
            <a:r>
              <a:rPr lang="en-US" sz="1200" i="1" dirty="0">
                <a:solidFill>
                  <a:schemeClr val="bg1">
                    <a:lumMod val="75000"/>
                  </a:schemeClr>
                </a:solidFill>
              </a:rPr>
              <a:t> führt?</a:t>
            </a:r>
          </a:p>
          <a:p>
            <a:r>
              <a:rPr lang="en-US" sz="1200" dirty="0">
                <a:solidFill>
                  <a:schemeClr val="bg1">
                    <a:lumMod val="75000"/>
                  </a:schemeClr>
                </a:solidFill>
              </a:rPr>
              <a:t>Eine Obstruktion einer Meibomdrüse verhindert den normalen Abfluss des Meibums. Das gestaute Meibum tritt dann in das umliegende Gewebe aus oder bricht dort ein, wo es eine </a:t>
            </a:r>
            <a:r>
              <a:rPr lang="en-US" sz="1200" b="1" dirty="0"/>
              <a:t>Entzündungsreaktion</a:t>
            </a:r>
            <a:r>
              <a:rPr lang="en-US" sz="1200" dirty="0">
                <a:solidFill>
                  <a:schemeClr val="bg1">
                    <a:lumMod val="75000"/>
                  </a:schemeClr>
                </a:solidFill>
              </a:rPr>
              <a:t> auslöst.</a:t>
            </a:r>
          </a:p>
        </p:txBody>
      </p:sp>
      <p:sp>
        <p:nvSpPr>
          <p:cNvPr id="4" name="TextBox 3">
            <a:extLst>
              <a:ext uri="{FF2B5EF4-FFF2-40B4-BE49-F238E27FC236}">
                <a16:creationId xmlns:a16="http://schemas.microsoft.com/office/drawing/2014/main" id="{9C1A77B2-076F-791B-BA2E-0FC6428674B6}"/>
              </a:ext>
            </a:extLst>
          </p:cNvPr>
          <p:cNvSpPr txBox="1"/>
          <p:nvPr/>
        </p:nvSpPr>
        <p:spPr>
          <a:xfrm>
            <a:off x="2590800" y="5610272"/>
            <a:ext cx="5503430" cy="52322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Ist die Entzündungsreaktion granulomatös oder nicht-granulomatös?</a:t>
            </a:r>
          </a:p>
          <a:p>
            <a:r>
              <a:rPr lang="en-US" sz="1200" dirty="0">
                <a:solidFill>
                  <a:schemeClr val="accent6">
                    <a:lumMod val="20000"/>
                    <a:lumOff val="80000"/>
                  </a:schemeClr>
                </a:solidFill>
              </a:rPr>
              <a:t>Granulomatös – genauer gesagt, eine </a:t>
            </a:r>
            <a:r>
              <a:rPr lang="en-US" sz="1200" dirty="0" err="1">
                <a:solidFill>
                  <a:schemeClr val="accent6">
                    <a:lumMod val="20000"/>
                    <a:lumOff val="80000"/>
                  </a:schemeClr>
                </a:solidFill>
              </a:rPr>
              <a:t>lipogranulomatöse </a:t>
            </a:r>
            <a:r>
              <a:rPr lang="en-US" sz="1200" dirty="0">
                <a:solidFill>
                  <a:schemeClr val="accent6">
                    <a:lumMod val="20000"/>
                    <a:lumOff val="80000"/>
                  </a:schemeClr>
                </a:solidFill>
              </a:rPr>
              <a:t>Reaktion</a:t>
            </a:r>
          </a:p>
        </p:txBody>
      </p:sp>
    </p:spTree>
    <p:extLst>
      <p:ext uri="{BB962C8B-B14F-4D97-AF65-F5344CB8AC3E}">
        <p14:creationId xmlns:p14="http://schemas.microsoft.com/office/powerpoint/2010/main" val="317206495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6D05E-6E2D-B47E-18E0-F06C30165635}"/>
            </a:ext>
          </a:extLst>
        </p:cNvPr>
        <p:cNvGrpSpPr/>
        <p:nvPr/>
      </p:nvGrpSpPr>
      <p:grpSpPr>
        <a:xfrm>
          <a:off x="0" y="0"/>
          <a:ext cx="0" cy="0"/>
          <a:chOff x="0" y="0"/>
          <a:chExt cx="0" cy="0"/>
        </a:xfrm>
      </p:grpSpPr>
      <p:sp>
        <p:nvSpPr>
          <p:cNvPr id="46082" name="Rectangle 2">
            <a:extLst>
              <a:ext uri="{FF2B5EF4-FFF2-40B4-BE49-F238E27FC236}">
                <a16:creationId xmlns:a16="http://schemas.microsoft.com/office/drawing/2014/main" id="{EDC208DF-A076-34C5-F74D-1FBA09147ADA}"/>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6083" name="Rectangle 3">
            <a:extLst>
              <a:ext uri="{FF2B5EF4-FFF2-40B4-BE49-F238E27FC236}">
                <a16:creationId xmlns:a16="http://schemas.microsoft.com/office/drawing/2014/main" id="{52FB50CA-F88B-BF88-6DC5-A3799973DEDC}"/>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Primär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b="1" dirty="0" err="1"/>
              <a:t>Chalazien</a:t>
            </a:r>
            <a:r>
              <a:rPr lang="en-US" altLang="en-US" sz="1200" dirty="0">
                <a:solidFill>
                  <a:schemeClr val="bg1">
                    <a:lumMod val="75000"/>
                  </a:schemeClr>
                </a:solidFill>
              </a:rPr>
              <a:t>: Rosazea; MGD</a:t>
            </a:r>
          </a:p>
        </p:txBody>
      </p:sp>
      <p:sp>
        <p:nvSpPr>
          <p:cNvPr id="46084" name="Text Box 4">
            <a:extLst>
              <a:ext uri="{FF2B5EF4-FFF2-40B4-BE49-F238E27FC236}">
                <a16:creationId xmlns:a16="http://schemas.microsoft.com/office/drawing/2014/main" id="{B4E02268-DA4F-1A8F-21B2-01F8B7F90E7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6085" name="TextBox 5">
            <a:extLst>
              <a:ext uri="{FF2B5EF4-FFF2-40B4-BE49-F238E27FC236}">
                <a16:creationId xmlns:a16="http://schemas.microsoft.com/office/drawing/2014/main" id="{6CB73632-285A-A92E-0500-CB626529DB64}"/>
              </a:ext>
            </a:extLst>
          </p:cNvPr>
          <p:cNvSpPr txBox="1">
            <a:spLocks noChangeArrowheads="1"/>
          </p:cNvSpPr>
          <p:nvPr/>
        </p:nvSpPr>
        <p:spPr bwMode="auto">
          <a:xfrm>
            <a:off x="206375" y="4797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6086" name="Slide Number Placeholder 1">
            <a:extLst>
              <a:ext uri="{FF2B5EF4-FFF2-40B4-BE49-F238E27FC236}">
                <a16:creationId xmlns:a16="http://schemas.microsoft.com/office/drawing/2014/main" id="{089B41AB-ED69-A643-3221-B83674322404}"/>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04A831C-B6DE-4C1F-BD70-83F3FDFE5A71}" type="slidenum">
              <a:rPr lang="en-US" altLang="en-US" sz="1000"/>
              <a:t>197</a:t>
            </a:fld>
            <a:endParaRPr lang="en-US" altLang="en-US" sz="1000"/>
          </a:p>
        </p:txBody>
      </p:sp>
      <p:sp>
        <p:nvSpPr>
          <p:cNvPr id="2" name="Oval 1">
            <a:extLst>
              <a:ext uri="{FF2B5EF4-FFF2-40B4-BE49-F238E27FC236}">
                <a16:creationId xmlns:a16="http://schemas.microsoft.com/office/drawing/2014/main" id="{48D36FE0-2001-39AD-61BA-987169058C71}"/>
              </a:ext>
            </a:extLst>
          </p:cNvPr>
          <p:cNvSpPr/>
          <p:nvPr/>
        </p:nvSpPr>
        <p:spPr>
          <a:xfrm>
            <a:off x="2220988" y="3925873"/>
            <a:ext cx="1119187" cy="533400"/>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410C1F8-D0C4-FCD8-5364-DA5807A2F61A}"/>
              </a:ext>
            </a:extLst>
          </p:cNvPr>
          <p:cNvSpPr txBox="1"/>
          <p:nvPr/>
        </p:nvSpPr>
        <p:spPr>
          <a:xfrm>
            <a:off x="2895600" y="4343400"/>
            <a:ext cx="5943599" cy="2246769"/>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Wie äußert sich ein Chalazion?</a:t>
            </a:r>
          </a:p>
          <a:p>
            <a:r>
              <a:rPr lang="en-US" sz="1200" dirty="0">
                <a:solidFill>
                  <a:schemeClr val="bg1">
                    <a:lumMod val="75000"/>
                  </a:schemeClr>
                </a:solidFill>
              </a:rPr>
              <a:t>Als fokale Schwellung, die auf die Tarsalplatte beschränkt ist</a:t>
            </a:r>
          </a:p>
          <a:p>
            <a:endParaRPr lang="en-US" sz="1400" i="1" dirty="0">
              <a:solidFill>
                <a:schemeClr val="bg1">
                  <a:lumMod val="75000"/>
                </a:schemeClr>
              </a:solidFill>
            </a:endParaRPr>
          </a:p>
          <a:p>
            <a:r>
              <a:rPr lang="en-US" sz="1200" i="1" dirty="0">
                <a:solidFill>
                  <a:schemeClr val="bg1">
                    <a:lumMod val="75000"/>
                  </a:schemeClr>
                </a:solidFill>
              </a:rPr>
              <a:t>Handelt es sich um eine entzündliche Erkrankung?</a:t>
            </a:r>
          </a:p>
          <a:p>
            <a:r>
              <a:rPr lang="en-US" sz="1200" dirty="0">
                <a:solidFill>
                  <a:schemeClr val="bg1">
                    <a:lumMod val="75000"/>
                  </a:schemeClr>
                </a:solidFill>
              </a:rPr>
              <a:t>Ja, das ist es</a:t>
            </a:r>
          </a:p>
          <a:p>
            <a:endParaRPr lang="en-US" sz="1400" i="1" dirty="0">
              <a:solidFill>
                <a:schemeClr val="bg1">
                  <a:lumMod val="75000"/>
                </a:schemeClr>
              </a:solidFill>
            </a:endParaRPr>
          </a:p>
          <a:p>
            <a:r>
              <a:rPr lang="en-US" sz="1200" i="1" dirty="0">
                <a:solidFill>
                  <a:schemeClr val="bg1">
                    <a:lumMod val="75000"/>
                  </a:schemeClr>
                </a:solidFill>
              </a:rPr>
              <a:t>Was ist, allgemein gesprochen, die Pathophysiologie, die zu </a:t>
            </a:r>
            <a:r>
              <a:rPr lang="en-US" sz="1200" i="1" dirty="0" err="1">
                <a:solidFill>
                  <a:schemeClr val="bg1">
                    <a:lumMod val="75000"/>
                  </a:schemeClr>
                </a:solidFill>
              </a:rPr>
              <a:t>Chalazionen</a:t>
            </a:r>
            <a:r>
              <a:rPr lang="en-US" sz="1200" i="1" dirty="0">
                <a:solidFill>
                  <a:schemeClr val="bg1">
                    <a:lumMod val="75000"/>
                  </a:schemeClr>
                </a:solidFill>
              </a:rPr>
              <a:t> führt?</a:t>
            </a:r>
          </a:p>
          <a:p>
            <a:r>
              <a:rPr lang="en-US" sz="1200" dirty="0">
                <a:solidFill>
                  <a:schemeClr val="bg1">
                    <a:lumMod val="75000"/>
                  </a:schemeClr>
                </a:solidFill>
              </a:rPr>
              <a:t>Eine Obstruktion einer Meibomdrüse verhindert den normalen Abfluss des Meibums. Das gestaute Meibum tritt dann in das umliegende Gewebe aus oder bricht dort ein, wo es eine </a:t>
            </a:r>
            <a:r>
              <a:rPr lang="en-US" sz="1200" b="1" dirty="0"/>
              <a:t>Entzündungsreaktion</a:t>
            </a:r>
            <a:r>
              <a:rPr lang="en-US" sz="1200" dirty="0">
                <a:solidFill>
                  <a:schemeClr val="bg1">
                    <a:lumMod val="75000"/>
                  </a:schemeClr>
                </a:solidFill>
              </a:rPr>
              <a:t> auslöst.</a:t>
            </a:r>
          </a:p>
        </p:txBody>
      </p:sp>
      <p:sp>
        <p:nvSpPr>
          <p:cNvPr id="4" name="TextBox 3">
            <a:extLst>
              <a:ext uri="{FF2B5EF4-FFF2-40B4-BE49-F238E27FC236}">
                <a16:creationId xmlns:a16="http://schemas.microsoft.com/office/drawing/2014/main" id="{236F3CB5-CD0A-6405-F8C5-D6636FE03E08}"/>
              </a:ext>
            </a:extLst>
          </p:cNvPr>
          <p:cNvSpPr txBox="1"/>
          <p:nvPr/>
        </p:nvSpPr>
        <p:spPr>
          <a:xfrm>
            <a:off x="2590800" y="5610272"/>
            <a:ext cx="5503430" cy="52322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Ist die Entzündungsreaktion granulomatös oder nicht-granulomatös?</a:t>
            </a:r>
          </a:p>
          <a:p>
            <a:r>
              <a:rPr lang="en-US" sz="1200" dirty="0">
                <a:solidFill>
                  <a:srgbClr val="0000FF"/>
                </a:solidFill>
              </a:rPr>
              <a:t>Granulomatös</a:t>
            </a:r>
            <a:endParaRPr lang="en-US" sz="1400" dirty="0"/>
          </a:p>
        </p:txBody>
      </p:sp>
    </p:spTree>
    <p:extLst>
      <p:ext uri="{BB962C8B-B14F-4D97-AF65-F5344CB8AC3E}">
        <p14:creationId xmlns:p14="http://schemas.microsoft.com/office/powerpoint/2010/main" val="155651932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542F1-46E9-CE1A-3943-D19EAF639547}"/>
            </a:ext>
          </a:extLst>
        </p:cNvPr>
        <p:cNvGrpSpPr/>
        <p:nvPr/>
      </p:nvGrpSpPr>
      <p:grpSpPr>
        <a:xfrm>
          <a:off x="0" y="0"/>
          <a:ext cx="0" cy="0"/>
          <a:chOff x="0" y="0"/>
          <a:chExt cx="0" cy="0"/>
        </a:xfrm>
      </p:grpSpPr>
      <p:sp>
        <p:nvSpPr>
          <p:cNvPr id="46082" name="Rectangle 2">
            <a:extLst>
              <a:ext uri="{FF2B5EF4-FFF2-40B4-BE49-F238E27FC236}">
                <a16:creationId xmlns:a16="http://schemas.microsoft.com/office/drawing/2014/main" id="{DA227D78-AD27-CD6A-3BF1-88DE1CAD4965}"/>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6083" name="Rectangle 3">
            <a:extLst>
              <a:ext uri="{FF2B5EF4-FFF2-40B4-BE49-F238E27FC236}">
                <a16:creationId xmlns:a16="http://schemas.microsoft.com/office/drawing/2014/main" id="{6DA0AEBA-EA61-C28A-5D08-A3CC6D21B663}"/>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Vorwiegend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b="1" dirty="0" err="1"/>
              <a:t>Chalazien</a:t>
            </a:r>
            <a:r>
              <a:rPr lang="en-US" altLang="en-US" sz="1200" dirty="0">
                <a:solidFill>
                  <a:schemeClr val="bg1">
                    <a:lumMod val="75000"/>
                  </a:schemeClr>
                </a:solidFill>
              </a:rPr>
              <a:t>: Rosazea; MGD</a:t>
            </a:r>
          </a:p>
        </p:txBody>
      </p:sp>
      <p:sp>
        <p:nvSpPr>
          <p:cNvPr id="46084" name="Text Box 4">
            <a:extLst>
              <a:ext uri="{FF2B5EF4-FFF2-40B4-BE49-F238E27FC236}">
                <a16:creationId xmlns:a16="http://schemas.microsoft.com/office/drawing/2014/main" id="{4D82083C-24C7-C6A6-0BF1-7356EFFDAFF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6085" name="TextBox 5">
            <a:extLst>
              <a:ext uri="{FF2B5EF4-FFF2-40B4-BE49-F238E27FC236}">
                <a16:creationId xmlns:a16="http://schemas.microsoft.com/office/drawing/2014/main" id="{66F3A165-5492-8E54-949E-F11FA1FF779E}"/>
              </a:ext>
            </a:extLst>
          </p:cNvPr>
          <p:cNvSpPr txBox="1">
            <a:spLocks noChangeArrowheads="1"/>
          </p:cNvSpPr>
          <p:nvPr/>
        </p:nvSpPr>
        <p:spPr bwMode="auto">
          <a:xfrm>
            <a:off x="206375" y="4797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6086" name="Slide Number Placeholder 1">
            <a:extLst>
              <a:ext uri="{FF2B5EF4-FFF2-40B4-BE49-F238E27FC236}">
                <a16:creationId xmlns:a16="http://schemas.microsoft.com/office/drawing/2014/main" id="{5008FC23-EE04-61A4-7AB1-0FFDCBA07AC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04A831C-B6DE-4C1F-BD70-83F3FDFE5A71}" type="slidenum">
              <a:rPr lang="en-US" altLang="en-US" sz="1000"/>
              <a:t>198</a:t>
            </a:fld>
            <a:endParaRPr lang="en-US" altLang="en-US" sz="1000"/>
          </a:p>
        </p:txBody>
      </p:sp>
      <p:sp>
        <p:nvSpPr>
          <p:cNvPr id="2" name="Oval 1">
            <a:extLst>
              <a:ext uri="{FF2B5EF4-FFF2-40B4-BE49-F238E27FC236}">
                <a16:creationId xmlns:a16="http://schemas.microsoft.com/office/drawing/2014/main" id="{465157BF-0F87-A738-6044-A0FCDCF7D68D}"/>
              </a:ext>
            </a:extLst>
          </p:cNvPr>
          <p:cNvSpPr/>
          <p:nvPr/>
        </p:nvSpPr>
        <p:spPr>
          <a:xfrm>
            <a:off x="2192233" y="3979069"/>
            <a:ext cx="1119187" cy="533400"/>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9B2A373-5FAE-3AF3-14CC-7ED42FC6B7AD}"/>
              </a:ext>
            </a:extLst>
          </p:cNvPr>
          <p:cNvSpPr txBox="1"/>
          <p:nvPr/>
        </p:nvSpPr>
        <p:spPr>
          <a:xfrm>
            <a:off x="2895600" y="4343400"/>
            <a:ext cx="5943599" cy="2246769"/>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Wie äußert sich ein Chalazion?</a:t>
            </a:r>
          </a:p>
          <a:p>
            <a:r>
              <a:rPr lang="en-US" sz="1200" dirty="0">
                <a:solidFill>
                  <a:schemeClr val="bg1">
                    <a:lumMod val="75000"/>
                  </a:schemeClr>
                </a:solidFill>
              </a:rPr>
              <a:t>Als fokale Schwellung, die auf die Tarsalplatte beschränkt ist</a:t>
            </a:r>
          </a:p>
          <a:p>
            <a:endParaRPr lang="en-US" sz="1400" i="1" dirty="0">
              <a:solidFill>
                <a:schemeClr val="bg1">
                  <a:lumMod val="75000"/>
                </a:schemeClr>
              </a:solidFill>
            </a:endParaRPr>
          </a:p>
          <a:p>
            <a:r>
              <a:rPr lang="en-US" sz="1200" i="1" dirty="0">
                <a:solidFill>
                  <a:schemeClr val="bg1">
                    <a:lumMod val="75000"/>
                  </a:schemeClr>
                </a:solidFill>
              </a:rPr>
              <a:t>Handelt es sich um eine entzündliche Erkrankung?</a:t>
            </a:r>
          </a:p>
          <a:p>
            <a:r>
              <a:rPr lang="en-US" sz="1200" dirty="0">
                <a:solidFill>
                  <a:schemeClr val="bg1">
                    <a:lumMod val="75000"/>
                  </a:schemeClr>
                </a:solidFill>
              </a:rPr>
              <a:t>Ja, das ist es</a:t>
            </a:r>
          </a:p>
          <a:p>
            <a:endParaRPr lang="en-US" sz="1400" i="1" dirty="0">
              <a:solidFill>
                <a:schemeClr val="bg1">
                  <a:lumMod val="75000"/>
                </a:schemeClr>
              </a:solidFill>
            </a:endParaRPr>
          </a:p>
          <a:p>
            <a:r>
              <a:rPr lang="en-US" sz="1200" i="1" dirty="0">
                <a:solidFill>
                  <a:schemeClr val="bg1">
                    <a:lumMod val="75000"/>
                  </a:schemeClr>
                </a:solidFill>
              </a:rPr>
              <a:t>Was ist, allgemein gesprochen, die Pathophysiologie, die zu </a:t>
            </a:r>
            <a:r>
              <a:rPr lang="en-US" sz="1200" i="1" dirty="0" err="1">
                <a:solidFill>
                  <a:schemeClr val="bg1">
                    <a:lumMod val="75000"/>
                  </a:schemeClr>
                </a:solidFill>
              </a:rPr>
              <a:t>Chalazionen</a:t>
            </a:r>
            <a:r>
              <a:rPr lang="en-US" sz="1200" i="1" dirty="0">
                <a:solidFill>
                  <a:schemeClr val="bg1">
                    <a:lumMod val="75000"/>
                  </a:schemeClr>
                </a:solidFill>
              </a:rPr>
              <a:t> führt?</a:t>
            </a:r>
          </a:p>
          <a:p>
            <a:r>
              <a:rPr lang="en-US" sz="1200" dirty="0">
                <a:solidFill>
                  <a:schemeClr val="bg1">
                    <a:lumMod val="75000"/>
                  </a:schemeClr>
                </a:solidFill>
              </a:rPr>
              <a:t>Eine Obstruktion der Meibomdrüse verhindert den normalen Abfluss des Meibums. Das gestaute Meibum tritt dann in das umliegende Gewebe aus oder bricht dort ein, wo es eine </a:t>
            </a:r>
            <a:r>
              <a:rPr lang="en-US" sz="1200" b="1" dirty="0"/>
              <a:t>Entzündungsreaktion</a:t>
            </a:r>
            <a:r>
              <a:rPr lang="en-US" sz="1200" dirty="0">
                <a:solidFill>
                  <a:schemeClr val="bg1">
                    <a:lumMod val="75000"/>
                  </a:schemeClr>
                </a:solidFill>
              </a:rPr>
              <a:t> auslöst.</a:t>
            </a:r>
          </a:p>
        </p:txBody>
      </p:sp>
      <p:sp>
        <p:nvSpPr>
          <p:cNvPr id="4" name="TextBox 3">
            <a:extLst>
              <a:ext uri="{FF2B5EF4-FFF2-40B4-BE49-F238E27FC236}">
                <a16:creationId xmlns:a16="http://schemas.microsoft.com/office/drawing/2014/main" id="{66DE7D49-732B-47E8-A0D2-0419E7568027}"/>
              </a:ext>
            </a:extLst>
          </p:cNvPr>
          <p:cNvSpPr txBox="1"/>
          <p:nvPr/>
        </p:nvSpPr>
        <p:spPr>
          <a:xfrm>
            <a:off x="2590800" y="5610272"/>
            <a:ext cx="5503430" cy="52322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Ist die Entzündungsreaktion granulomatös oder nicht-granulomatös?</a:t>
            </a:r>
          </a:p>
          <a:p>
            <a:r>
              <a:rPr lang="en-US" sz="1200" dirty="0">
                <a:solidFill>
                  <a:srgbClr val="0000FF"/>
                </a:solidFill>
              </a:rPr>
              <a:t>Granulomatös – </a:t>
            </a:r>
            <a:r>
              <a:rPr lang="en-US" sz="1200" dirty="0"/>
              <a:t>genauer gesagt, eine </a:t>
            </a:r>
            <a:r>
              <a:rPr lang="en-US" sz="1200" dirty="0" err="1"/>
              <a:t> lipogranulomatöse </a:t>
            </a:r>
            <a:r>
              <a:rPr lang="en-US" sz="1200" dirty="0"/>
              <a:t> Reaktion</a:t>
            </a:r>
          </a:p>
        </p:txBody>
      </p:sp>
      <p:sp>
        <p:nvSpPr>
          <p:cNvPr id="5" name="Rectangle 4">
            <a:extLst>
              <a:ext uri="{FF2B5EF4-FFF2-40B4-BE49-F238E27FC236}">
                <a16:creationId xmlns:a16="http://schemas.microsoft.com/office/drawing/2014/main" id="{BF937456-DCFA-4333-1B21-F0AA46C765DF}"/>
              </a:ext>
            </a:extLst>
          </p:cNvPr>
          <p:cNvSpPr/>
          <p:nvPr/>
        </p:nvSpPr>
        <p:spPr>
          <a:xfrm>
            <a:off x="5181600" y="5845258"/>
            <a:ext cx="1981200" cy="174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etwas-granulomatös</a:t>
            </a:r>
          </a:p>
        </p:txBody>
      </p:sp>
    </p:spTree>
    <p:extLst>
      <p:ext uri="{BB962C8B-B14F-4D97-AF65-F5344CB8AC3E}">
        <p14:creationId xmlns:p14="http://schemas.microsoft.com/office/powerpoint/2010/main" val="911607750"/>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F6C52-088E-54C8-5847-976F1FCEFE80}"/>
            </a:ext>
          </a:extLst>
        </p:cNvPr>
        <p:cNvGrpSpPr/>
        <p:nvPr/>
      </p:nvGrpSpPr>
      <p:grpSpPr>
        <a:xfrm>
          <a:off x="0" y="0"/>
          <a:ext cx="0" cy="0"/>
          <a:chOff x="0" y="0"/>
          <a:chExt cx="0" cy="0"/>
        </a:xfrm>
      </p:grpSpPr>
      <p:sp>
        <p:nvSpPr>
          <p:cNvPr id="46082" name="Rectangle 2">
            <a:extLst>
              <a:ext uri="{FF2B5EF4-FFF2-40B4-BE49-F238E27FC236}">
                <a16:creationId xmlns:a16="http://schemas.microsoft.com/office/drawing/2014/main" id="{34D2E3EA-2A4B-E27F-8E95-733055B9597F}"/>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6083" name="Rectangle 3">
            <a:extLst>
              <a:ext uri="{FF2B5EF4-FFF2-40B4-BE49-F238E27FC236}">
                <a16:creationId xmlns:a16="http://schemas.microsoft.com/office/drawing/2014/main" id="{748B323F-BF83-5D54-DD59-2A8D72A0AABC}"/>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Primär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b="1" dirty="0" err="1"/>
              <a:t>Chalazien</a:t>
            </a:r>
            <a:r>
              <a:rPr lang="en-US" altLang="en-US" sz="1200" dirty="0">
                <a:solidFill>
                  <a:schemeClr val="bg1">
                    <a:lumMod val="75000"/>
                  </a:schemeClr>
                </a:solidFill>
              </a:rPr>
              <a:t>: Rosazea; MGD</a:t>
            </a:r>
          </a:p>
        </p:txBody>
      </p:sp>
      <p:sp>
        <p:nvSpPr>
          <p:cNvPr id="46084" name="Text Box 4">
            <a:extLst>
              <a:ext uri="{FF2B5EF4-FFF2-40B4-BE49-F238E27FC236}">
                <a16:creationId xmlns:a16="http://schemas.microsoft.com/office/drawing/2014/main" id="{BC21CF00-B6C7-D248-CFCE-D3263435E258}"/>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6085" name="TextBox 5">
            <a:extLst>
              <a:ext uri="{FF2B5EF4-FFF2-40B4-BE49-F238E27FC236}">
                <a16:creationId xmlns:a16="http://schemas.microsoft.com/office/drawing/2014/main" id="{1A47DEAB-1447-2945-FF2C-83793695854F}"/>
              </a:ext>
            </a:extLst>
          </p:cNvPr>
          <p:cNvSpPr txBox="1">
            <a:spLocks noChangeArrowheads="1"/>
          </p:cNvSpPr>
          <p:nvPr/>
        </p:nvSpPr>
        <p:spPr bwMode="auto">
          <a:xfrm>
            <a:off x="206375" y="47974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6086" name="Slide Number Placeholder 1">
            <a:extLst>
              <a:ext uri="{FF2B5EF4-FFF2-40B4-BE49-F238E27FC236}">
                <a16:creationId xmlns:a16="http://schemas.microsoft.com/office/drawing/2014/main" id="{02FA3ABE-FE8E-1C24-0955-C4AEEDABED0A}"/>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04A831C-B6DE-4C1F-BD70-83F3FDFE5A71}" type="slidenum">
              <a:rPr lang="en-US" altLang="en-US" sz="1000"/>
              <a:t>199</a:t>
            </a:fld>
            <a:endParaRPr lang="en-US" altLang="en-US" sz="1000"/>
          </a:p>
        </p:txBody>
      </p:sp>
      <p:sp>
        <p:nvSpPr>
          <p:cNvPr id="2" name="Oval 1">
            <a:extLst>
              <a:ext uri="{FF2B5EF4-FFF2-40B4-BE49-F238E27FC236}">
                <a16:creationId xmlns:a16="http://schemas.microsoft.com/office/drawing/2014/main" id="{C00CE6BE-935F-919B-0300-32146AE976B4}"/>
              </a:ext>
            </a:extLst>
          </p:cNvPr>
          <p:cNvSpPr/>
          <p:nvPr/>
        </p:nvSpPr>
        <p:spPr>
          <a:xfrm>
            <a:off x="2336006" y="3886200"/>
            <a:ext cx="1119187" cy="533400"/>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EBEC613-402A-739D-5713-BBABC3C1D78E}"/>
              </a:ext>
            </a:extLst>
          </p:cNvPr>
          <p:cNvSpPr txBox="1"/>
          <p:nvPr/>
        </p:nvSpPr>
        <p:spPr>
          <a:xfrm>
            <a:off x="2895600" y="4343400"/>
            <a:ext cx="5943599" cy="2246769"/>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Wie äußert sich ein Chalazion?</a:t>
            </a:r>
          </a:p>
          <a:p>
            <a:r>
              <a:rPr lang="en-US" sz="1200" dirty="0">
                <a:solidFill>
                  <a:schemeClr val="bg1">
                    <a:lumMod val="75000"/>
                  </a:schemeClr>
                </a:solidFill>
              </a:rPr>
              <a:t>Als fokale Schwellung, die auf die Tarsalplatte beschränkt ist</a:t>
            </a:r>
          </a:p>
          <a:p>
            <a:endParaRPr lang="en-US" sz="1400" i="1" dirty="0">
              <a:solidFill>
                <a:schemeClr val="bg1">
                  <a:lumMod val="75000"/>
                </a:schemeClr>
              </a:solidFill>
            </a:endParaRPr>
          </a:p>
          <a:p>
            <a:r>
              <a:rPr lang="en-US" sz="1200" i="1" dirty="0">
                <a:solidFill>
                  <a:schemeClr val="bg1">
                    <a:lumMod val="75000"/>
                  </a:schemeClr>
                </a:solidFill>
              </a:rPr>
              <a:t>Handelt es sich um eine entzündliche Erkrankung?</a:t>
            </a:r>
          </a:p>
          <a:p>
            <a:r>
              <a:rPr lang="en-US" sz="1200" dirty="0">
                <a:solidFill>
                  <a:schemeClr val="bg1">
                    <a:lumMod val="75000"/>
                  </a:schemeClr>
                </a:solidFill>
              </a:rPr>
              <a:t>Ja, das ist es</a:t>
            </a:r>
          </a:p>
          <a:p>
            <a:endParaRPr lang="en-US" sz="1400" i="1" dirty="0">
              <a:solidFill>
                <a:schemeClr val="bg1">
                  <a:lumMod val="75000"/>
                </a:schemeClr>
              </a:solidFill>
            </a:endParaRPr>
          </a:p>
          <a:p>
            <a:r>
              <a:rPr lang="en-US" sz="1200" i="1" dirty="0">
                <a:solidFill>
                  <a:schemeClr val="bg1">
                    <a:lumMod val="75000"/>
                  </a:schemeClr>
                </a:solidFill>
              </a:rPr>
              <a:t>Was ist, allgemein gesprochen, die Pathophysiologie, die zu </a:t>
            </a:r>
            <a:r>
              <a:rPr lang="en-US" sz="1200" i="1" dirty="0" err="1">
                <a:solidFill>
                  <a:schemeClr val="bg1">
                    <a:lumMod val="75000"/>
                  </a:schemeClr>
                </a:solidFill>
              </a:rPr>
              <a:t>Chalazionen</a:t>
            </a:r>
            <a:r>
              <a:rPr lang="en-US" sz="1200" i="1" dirty="0">
                <a:solidFill>
                  <a:schemeClr val="bg1">
                    <a:lumMod val="75000"/>
                  </a:schemeClr>
                </a:solidFill>
              </a:rPr>
              <a:t> führt?</a:t>
            </a:r>
          </a:p>
          <a:p>
            <a:r>
              <a:rPr lang="en-US" sz="1200" dirty="0">
                <a:solidFill>
                  <a:schemeClr val="bg1">
                    <a:lumMod val="75000"/>
                  </a:schemeClr>
                </a:solidFill>
              </a:rPr>
              <a:t>Eine Obstruktion einer Meibomdrüse verhindert den normalen Abfluss des Meibums. Das gestaute Meibum tritt dann in das umliegende Gewebe aus oder bricht dort ein, wo es eine </a:t>
            </a:r>
            <a:r>
              <a:rPr lang="en-US" sz="1200" b="1" dirty="0"/>
              <a:t>Entzündungsreaktion</a:t>
            </a:r>
            <a:r>
              <a:rPr lang="en-US" sz="1200" dirty="0">
                <a:solidFill>
                  <a:schemeClr val="bg1">
                    <a:lumMod val="75000"/>
                  </a:schemeClr>
                </a:solidFill>
              </a:rPr>
              <a:t> auslöst.</a:t>
            </a:r>
          </a:p>
        </p:txBody>
      </p:sp>
      <p:sp>
        <p:nvSpPr>
          <p:cNvPr id="4" name="TextBox 3">
            <a:extLst>
              <a:ext uri="{FF2B5EF4-FFF2-40B4-BE49-F238E27FC236}">
                <a16:creationId xmlns:a16="http://schemas.microsoft.com/office/drawing/2014/main" id="{BF66B6FB-4D45-539E-D8F5-404E69D37B9F}"/>
              </a:ext>
            </a:extLst>
          </p:cNvPr>
          <p:cNvSpPr txBox="1"/>
          <p:nvPr/>
        </p:nvSpPr>
        <p:spPr>
          <a:xfrm>
            <a:off x="2590800" y="5610272"/>
            <a:ext cx="5503430" cy="52322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Ist die Entzündungsreaktion granulomatös oder nicht-granulomatös?</a:t>
            </a:r>
          </a:p>
          <a:p>
            <a:r>
              <a:rPr lang="en-US" sz="1200" dirty="0">
                <a:solidFill>
                  <a:srgbClr val="0000FF"/>
                </a:solidFill>
              </a:rPr>
              <a:t>Granulomatös – </a:t>
            </a:r>
            <a:r>
              <a:rPr lang="en-US" sz="1200" dirty="0"/>
              <a:t>genauer gesagt, eine </a:t>
            </a:r>
            <a:r>
              <a:rPr lang="en-US" sz="1200" dirty="0" err="1"/>
              <a:t>lipogranulomatöse </a:t>
            </a:r>
            <a:r>
              <a:rPr lang="en-US" sz="1200" dirty="0"/>
              <a:t>Reaktion</a:t>
            </a:r>
          </a:p>
        </p:txBody>
      </p:sp>
    </p:spTree>
    <p:extLst>
      <p:ext uri="{BB962C8B-B14F-4D97-AF65-F5344CB8AC3E}">
        <p14:creationId xmlns:p14="http://schemas.microsoft.com/office/powerpoint/2010/main" val="886854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DB45C-987E-8D6A-9D1D-2759BC3B728B}"/>
            </a:ext>
          </a:extLst>
        </p:cNvPr>
        <p:cNvGrpSpPr/>
        <p:nvPr/>
      </p:nvGrpSpPr>
      <p:grpSpPr>
        <a:xfrm>
          <a:off x="0" y="0"/>
          <a:ext cx="0" cy="0"/>
          <a:chOff x="0" y="0"/>
          <a:chExt cx="0" cy="0"/>
        </a:xfrm>
      </p:grpSpPr>
      <p:sp>
        <p:nvSpPr>
          <p:cNvPr id="4100" name="Text Box 4">
            <a:extLst>
              <a:ext uri="{FF2B5EF4-FFF2-40B4-BE49-F238E27FC236}">
                <a16:creationId xmlns:a16="http://schemas.microsoft.com/office/drawing/2014/main" id="{4AE0BEFA-8623-2653-9B3B-5DA2DFC89D39}"/>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dirty="0">
                <a:solidFill>
                  <a:schemeClr val="bg1">
                    <a:lumMod val="65000"/>
                  </a:schemeClr>
                </a:solidFill>
              </a:rPr>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b="1" i="1" dirty="0">
                <a:solidFill>
                  <a:srgbClr val="0000FF"/>
                </a:solidFill>
              </a:rPr>
              <a:t>Staphylokokken</a:t>
            </a:r>
            <a:r>
              <a:rPr lang="en-US" altLang="en-US" sz="1200" i="1" dirty="0">
                <a:solidFill>
                  <a:schemeClr val="bg1">
                    <a:lumMod val="65000"/>
                  </a:schemeClr>
                </a:solidFill>
              </a:rPr>
              <a:t>, MGD, seborrhoische Blepharitis, Rosazea, Demodex</a:t>
            </a:r>
          </a:p>
          <a:p>
            <a:pPr algn="ctr" eaLnBrk="1" hangingPunct="1">
              <a:lnSpc>
                <a:spcPct val="85000"/>
              </a:lnSpc>
              <a:spcBef>
                <a:spcPct val="0"/>
              </a:spcBef>
              <a:buClrTx/>
              <a:buSzTx/>
              <a:buFontTx/>
              <a:buNone/>
            </a:pPr>
            <a:r>
              <a:rPr lang="en-US" altLang="en-US" sz="1200" dirty="0">
                <a:solidFill>
                  <a:schemeClr val="bg1">
                    <a:lumMod val="65000"/>
                  </a:schemeClr>
                </a:solidFill>
              </a:rPr>
              <a:t>(bei einigen gibt es mehr als eine Antwort)</a:t>
            </a:r>
            <a:endParaRPr lang="en-US" altLang="en-US" sz="1800" i="1" dirty="0">
              <a:solidFill>
                <a:schemeClr val="bg1">
                  <a:lumMod val="65000"/>
                </a:schemeClr>
              </a:solidFill>
            </a:endParaRPr>
          </a:p>
        </p:txBody>
      </p:sp>
      <p:sp>
        <p:nvSpPr>
          <p:cNvPr id="4103" name="Slide Number Placeholder 2">
            <a:extLst>
              <a:ext uri="{FF2B5EF4-FFF2-40B4-BE49-F238E27FC236}">
                <a16:creationId xmlns:a16="http://schemas.microsoft.com/office/drawing/2014/main" id="{B7337487-8C44-33CB-82C0-13385CE674E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5D9B2B3-7789-4846-9868-CB3FCAC748C8}" type="slidenum">
              <a:rPr lang="en-US" altLang="en-US" sz="1000"/>
              <a:t>2</a:t>
            </a:fld>
            <a:endParaRPr lang="en-US" altLang="en-US" sz="1000"/>
          </a:p>
        </p:txBody>
      </p:sp>
      <p:cxnSp>
        <p:nvCxnSpPr>
          <p:cNvPr id="5" name="Straight Arrow Connector 4">
            <a:extLst>
              <a:ext uri="{FF2B5EF4-FFF2-40B4-BE49-F238E27FC236}">
                <a16:creationId xmlns:a16="http://schemas.microsoft.com/office/drawing/2014/main" id="{39DC9557-E8E7-7C04-1585-20C751FF6C58}"/>
              </a:ext>
            </a:extLst>
          </p:cNvPr>
          <p:cNvCxnSpPr/>
          <p:nvPr/>
        </p:nvCxnSpPr>
        <p:spPr>
          <a:xfrm>
            <a:off x="2819400" y="703730"/>
            <a:ext cx="685800" cy="7921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7E51F77-24D6-C7A8-333E-5A2CD917588C}"/>
              </a:ext>
            </a:extLst>
          </p:cNvPr>
          <p:cNvSpPr txBox="1"/>
          <p:nvPr/>
        </p:nvSpPr>
        <p:spPr>
          <a:xfrm>
            <a:off x="2209800" y="1600200"/>
            <a:ext cx="4573688" cy="338554"/>
          </a:xfrm>
          <a:prstGeom prst="rect">
            <a:avLst/>
          </a:prstGeom>
          <a:noFill/>
        </p:spPr>
        <p:txBody>
          <a:bodyPr wrap="square" lIns="25400" tIns="12700" rIns="25400" bIns="12700" rtlCol="0">
            <a:spAutoFit/>
          </a:bodyPr>
          <a:lstStyle/>
          <a:p>
            <a:r>
              <a:rPr lang="en-US" sz="1200" dirty="0"/>
              <a:t>Um welche Staphylococcus-Arten handelt es sich hier?</a:t>
            </a:r>
          </a:p>
        </p:txBody>
      </p:sp>
      <p:sp>
        <p:nvSpPr>
          <p:cNvPr id="3" name="Rectangle 2">
            <a:extLst>
              <a:ext uri="{FF2B5EF4-FFF2-40B4-BE49-F238E27FC236}">
                <a16:creationId xmlns:a16="http://schemas.microsoft.com/office/drawing/2014/main" id="{AC17D840-7E71-8C34-8F0F-4B95A143942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Q</a:t>
            </a:r>
          </a:p>
        </p:txBody>
      </p:sp>
    </p:spTree>
    <p:extLst>
      <p:ext uri="{BB962C8B-B14F-4D97-AF65-F5344CB8AC3E}">
        <p14:creationId xmlns:p14="http://schemas.microsoft.com/office/powerpoint/2010/main" val="16740932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42F8F-2B4C-D947-FBEF-A370231BD210}"/>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CEDCE10B-AB32-1BFD-6DC6-47A0294735F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9726CDFA-86E2-01FA-4B11-3862E76E0D8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FBEE2ABE-0679-B60C-3641-7278F8519AAB}"/>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2E482E15-BFAE-FB75-0E37-EACA92D36853}"/>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DB7E7E8C-DE61-0D63-BF2C-2F756841EBD0}"/>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20</a:t>
            </a:fld>
            <a:endParaRPr lang="en-US" altLang="en-US" sz="1000"/>
          </a:p>
        </p:txBody>
      </p:sp>
      <p:sp>
        <p:nvSpPr>
          <p:cNvPr id="7" name="TextBox 6">
            <a:extLst>
              <a:ext uri="{FF2B5EF4-FFF2-40B4-BE49-F238E27FC236}">
                <a16:creationId xmlns:a16="http://schemas.microsoft.com/office/drawing/2014/main" id="{3D4D42F7-55DC-7BCA-8208-BEBDF89B7883}"/>
              </a:ext>
            </a:extLst>
          </p:cNvPr>
          <p:cNvSpPr txBox="1"/>
          <p:nvPr/>
        </p:nvSpPr>
        <p:spPr>
          <a:xfrm>
            <a:off x="2590800" y="1883926"/>
            <a:ext cx="6172200" cy="954107"/>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p:txBody>
      </p:sp>
      <p:sp>
        <p:nvSpPr>
          <p:cNvPr id="11" name="Rectangle 10">
            <a:extLst>
              <a:ext uri="{FF2B5EF4-FFF2-40B4-BE49-F238E27FC236}">
                <a16:creationId xmlns:a16="http://schemas.microsoft.com/office/drawing/2014/main" id="{A4AC5149-F142-66E3-93E3-BB1D329A933A}"/>
              </a:ext>
            </a:extLst>
          </p:cNvPr>
          <p:cNvSpPr/>
          <p:nvPr/>
        </p:nvSpPr>
        <p:spPr>
          <a:xfrm>
            <a:off x="6454153" y="2027108"/>
            <a:ext cx="1013448" cy="228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b"/>
          <a:lstStyle/>
          <a:p>
            <a:pPr algn="ctr">
              <a:lnSpc>
                <a:spcPts val="700"/>
              </a:lnSpc>
            </a:pPr>
            <a:r>
              <a:rPr lang="en-US" sz="1200" dirty="0">
                <a:solidFill>
                  <a:schemeClr val="tx1"/>
                </a:solidFill>
              </a:rPr>
              <a:t>Farbangabe</a:t>
            </a:r>
          </a:p>
        </p:txBody>
      </p:sp>
      <p:sp>
        <p:nvSpPr>
          <p:cNvPr id="12" name="Rectangle 11">
            <a:extLst>
              <a:ext uri="{FF2B5EF4-FFF2-40B4-BE49-F238E27FC236}">
                <a16:creationId xmlns:a16="http://schemas.microsoft.com/office/drawing/2014/main" id="{12C2AD65-F1D6-4D50-5592-77D43816259A}"/>
              </a:ext>
            </a:extLst>
          </p:cNvPr>
          <p:cNvSpPr/>
          <p:nvPr/>
        </p:nvSpPr>
        <p:spPr>
          <a:xfrm>
            <a:off x="3581400" y="2247241"/>
            <a:ext cx="2578710" cy="228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b"/>
          <a:lstStyle/>
          <a:p>
            <a:pPr algn="ctr">
              <a:lnSpc>
                <a:spcPts val="700"/>
              </a:lnSpc>
            </a:pPr>
            <a:r>
              <a:rPr lang="en-US" sz="1200" dirty="0">
                <a:solidFill>
                  <a:schemeClr val="tx1"/>
                </a:solidFill>
              </a:rPr>
              <a:t>drei Bereiche</a:t>
            </a:r>
          </a:p>
        </p:txBody>
      </p:sp>
      <p:sp>
        <p:nvSpPr>
          <p:cNvPr id="13" name="Oval 12">
            <a:extLst>
              <a:ext uri="{FF2B5EF4-FFF2-40B4-BE49-F238E27FC236}">
                <a16:creationId xmlns:a16="http://schemas.microsoft.com/office/drawing/2014/main" id="{8CE2FCFA-828C-5547-5EAB-B470DE2E0CBD}"/>
              </a:ext>
            </a:extLst>
          </p:cNvPr>
          <p:cNvSpPr/>
          <p:nvPr/>
        </p:nvSpPr>
        <p:spPr>
          <a:xfrm>
            <a:off x="3499721" y="1227351"/>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310398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09040F-2722-38F1-0229-BBF3A0BC9048}"/>
              </a:ext>
            </a:extLst>
          </p:cNvPr>
          <p:cNvSpPr>
            <a:spLocks noGrp="1"/>
          </p:cNvSpPr>
          <p:nvPr>
            <p:ph type="sldNum" sz="quarter" idx="12"/>
          </p:nvPr>
        </p:nvSpPr>
        <p:spPr/>
        <p:txBody>
          <a:bodyPr wrap="square" lIns="25400" tIns="12700" rIns="25400" bIns="12700"/>
          <a:lstStyle/>
          <a:p>
            <a:fld id="{486AE02A-FAAE-4FBD-84A1-068AB1C43714}" type="slidenum">
              <a:rPr lang="en-US" altLang="en-US" smtClean="0"/>
              <a:t>200</a:t>
            </a:fld>
            <a:endParaRPr lang="en-US" altLang="en-US"/>
          </a:p>
        </p:txBody>
      </p:sp>
      <p:pic>
        <p:nvPicPr>
          <p:cNvPr id="2050" name="Picture 2" descr="chalazion | EyePath">
            <a:extLst>
              <a:ext uri="{FF2B5EF4-FFF2-40B4-BE49-F238E27FC236}">
                <a16:creationId xmlns:a16="http://schemas.microsoft.com/office/drawing/2014/main" id="{EFE61039-D362-FDA3-7F5A-7589C2B960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2863" y="1066800"/>
            <a:ext cx="6218273" cy="4724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4">
            <a:extLst>
              <a:ext uri="{FF2B5EF4-FFF2-40B4-BE49-F238E27FC236}">
                <a16:creationId xmlns:a16="http://schemas.microsoft.com/office/drawing/2014/main" id="{C858403B-4076-6110-957A-988A2B8C90B9}"/>
              </a:ext>
            </a:extLst>
          </p:cNvPr>
          <p:cNvSpPr txBox="1">
            <a:spLocks noChangeArrowheads="1"/>
          </p:cNvSpPr>
          <p:nvPr/>
        </p:nvSpPr>
        <p:spPr bwMode="auto">
          <a:xfrm>
            <a:off x="2453471" y="219353"/>
            <a:ext cx="4237058" cy="369332"/>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200" b="1" dirty="0">
                <a:solidFill>
                  <a:srgbClr val="0000FF"/>
                </a:solidFill>
              </a:rPr>
              <a:t>Drüsen der Augenhöhle </a:t>
            </a:r>
            <a:r>
              <a:rPr lang="en-US" altLang="en-US" sz="1200" i="1" dirty="0">
                <a:solidFill>
                  <a:srgbClr val="0000FF"/>
                </a:solidFill>
              </a:rPr>
              <a:t>(aber nicht diese)</a:t>
            </a:r>
          </a:p>
        </p:txBody>
      </p:sp>
      <p:sp>
        <p:nvSpPr>
          <p:cNvPr id="4" name="TextBox 3">
            <a:extLst>
              <a:ext uri="{FF2B5EF4-FFF2-40B4-BE49-F238E27FC236}">
                <a16:creationId xmlns:a16="http://schemas.microsoft.com/office/drawing/2014/main" id="{F9B3A7FF-F7C0-E798-AF57-5121B9C076BE}"/>
              </a:ext>
            </a:extLst>
          </p:cNvPr>
          <p:cNvSpPr txBox="1"/>
          <p:nvPr/>
        </p:nvSpPr>
        <p:spPr>
          <a:xfrm>
            <a:off x="209717" y="6007705"/>
            <a:ext cx="8724563" cy="307777"/>
          </a:xfrm>
          <a:prstGeom prst="rect">
            <a:avLst/>
          </a:prstGeom>
          <a:noFill/>
        </p:spPr>
        <p:txBody>
          <a:bodyPr wrap="square" lIns="25400" tIns="12700" rIns="25400" bIns="12700" rtlCol="0">
            <a:spAutoFit/>
          </a:bodyPr>
          <a:lstStyle/>
          <a:p>
            <a:pPr algn="ctr"/>
            <a:r>
              <a:rPr lang="en-US" sz="1200" dirty="0"/>
              <a:t>Chalazion. Der leere Raum (großer Pfeil) ist der Ort, an dem sich Lipide befanden (sie wurden bei der Präparationsvorbereitung ausgewaschen). </a:t>
            </a:r>
            <a:endParaRPr lang="en-US" sz="1400" dirty="0">
              <a:solidFill>
                <a:srgbClr val="0000FF"/>
              </a:solidFill>
            </a:endParaRPr>
          </a:p>
        </p:txBody>
      </p:sp>
      <p:sp>
        <p:nvSpPr>
          <p:cNvPr id="5" name="Text Box 4">
            <a:extLst>
              <a:ext uri="{FF2B5EF4-FFF2-40B4-BE49-F238E27FC236}">
                <a16:creationId xmlns:a16="http://schemas.microsoft.com/office/drawing/2014/main" id="{6551B947-FF5B-4A8E-3BF2-ABAC8E6CDADF}"/>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Tree>
    <p:extLst>
      <p:ext uri="{BB962C8B-B14F-4D97-AF65-F5344CB8AC3E}">
        <p14:creationId xmlns:p14="http://schemas.microsoft.com/office/powerpoint/2010/main" val="262816199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09040F-2722-38F1-0229-BBF3A0BC9048}"/>
              </a:ext>
            </a:extLst>
          </p:cNvPr>
          <p:cNvSpPr>
            <a:spLocks noGrp="1"/>
          </p:cNvSpPr>
          <p:nvPr>
            <p:ph type="sldNum" sz="quarter" idx="12"/>
          </p:nvPr>
        </p:nvSpPr>
        <p:spPr/>
        <p:txBody>
          <a:bodyPr wrap="square" lIns="25400" tIns="12700" rIns="25400" bIns="12700"/>
          <a:lstStyle/>
          <a:p>
            <a:fld id="{486AE02A-FAAE-4FBD-84A1-068AB1C43714}" type="slidenum">
              <a:rPr lang="en-US" altLang="en-US" smtClean="0"/>
              <a:t>201</a:t>
            </a:fld>
            <a:endParaRPr lang="en-US" altLang="en-US"/>
          </a:p>
        </p:txBody>
      </p:sp>
      <p:pic>
        <p:nvPicPr>
          <p:cNvPr id="2050" name="Picture 2" descr="chalazion | EyePath">
            <a:extLst>
              <a:ext uri="{FF2B5EF4-FFF2-40B4-BE49-F238E27FC236}">
                <a16:creationId xmlns:a16="http://schemas.microsoft.com/office/drawing/2014/main" id="{EFE61039-D362-FDA3-7F5A-7589C2B960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2863" y="1066800"/>
            <a:ext cx="6218273" cy="4724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4">
            <a:extLst>
              <a:ext uri="{FF2B5EF4-FFF2-40B4-BE49-F238E27FC236}">
                <a16:creationId xmlns:a16="http://schemas.microsoft.com/office/drawing/2014/main" id="{C858403B-4076-6110-957A-988A2B8C90B9}"/>
              </a:ext>
            </a:extLst>
          </p:cNvPr>
          <p:cNvSpPr txBox="1">
            <a:spLocks noChangeArrowheads="1"/>
          </p:cNvSpPr>
          <p:nvPr/>
        </p:nvSpPr>
        <p:spPr bwMode="auto">
          <a:xfrm>
            <a:off x="2453471" y="219353"/>
            <a:ext cx="4237058" cy="369332"/>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200" b="1" dirty="0">
                <a:solidFill>
                  <a:srgbClr val="0000FF"/>
                </a:solidFill>
              </a:rPr>
              <a:t>Drüsen der Augenhöhle </a:t>
            </a:r>
            <a:r>
              <a:rPr lang="en-US" altLang="en-US" sz="1200" i="1" dirty="0">
                <a:solidFill>
                  <a:srgbClr val="0000FF"/>
                </a:solidFill>
              </a:rPr>
              <a:t>(aber nicht diese)</a:t>
            </a:r>
          </a:p>
        </p:txBody>
      </p:sp>
      <p:sp>
        <p:nvSpPr>
          <p:cNvPr id="4" name="TextBox 3">
            <a:extLst>
              <a:ext uri="{FF2B5EF4-FFF2-40B4-BE49-F238E27FC236}">
                <a16:creationId xmlns:a16="http://schemas.microsoft.com/office/drawing/2014/main" id="{F9B3A7FF-F7C0-E798-AF57-5121B9C076BE}"/>
              </a:ext>
            </a:extLst>
          </p:cNvPr>
          <p:cNvSpPr txBox="1"/>
          <p:nvPr/>
        </p:nvSpPr>
        <p:spPr>
          <a:xfrm>
            <a:off x="209717" y="6007705"/>
            <a:ext cx="8724563" cy="523220"/>
          </a:xfrm>
          <a:prstGeom prst="rect">
            <a:avLst/>
          </a:prstGeom>
          <a:noFill/>
        </p:spPr>
        <p:txBody>
          <a:bodyPr wrap="square" lIns="25400" tIns="12700" rIns="25400" bIns="12700" rtlCol="0">
            <a:spAutoFit/>
          </a:bodyPr>
          <a:lstStyle/>
          <a:p>
            <a:pPr algn="ctr"/>
            <a:r>
              <a:rPr lang="en-US" sz="1200" dirty="0"/>
              <a:t>Chalazion. Der leere Raum (großer Pfeil) ist die Stelle, an der sich Lipide befanden (sie wurden bei der Präparationsvorbereitung ausgewaschen). </a:t>
            </a:r>
            <a:r>
              <a:rPr lang="en-US" sz="1200" dirty="0">
                <a:solidFill>
                  <a:srgbClr val="0000FF"/>
                </a:solidFill>
              </a:rPr>
              <a:t>Der kleinere Pfeil zeigt auf eine </a:t>
            </a:r>
            <a:r>
              <a:rPr lang="en-US" sz="1200" i="1" dirty="0">
                <a:solidFill>
                  <a:srgbClr val="0000FF"/>
                </a:solidFill>
              </a:rPr>
              <a:t> Riesenzelle</a:t>
            </a:r>
            <a:r>
              <a:rPr lang="en-US" sz="1200" dirty="0">
                <a:solidFill>
                  <a:srgbClr val="0000FF"/>
                </a:solidFill>
              </a:rPr>
              <a:t>, ein charakteristisches Merkmal einer granulomatösen Entzündung</a:t>
            </a:r>
          </a:p>
        </p:txBody>
      </p:sp>
      <p:sp>
        <p:nvSpPr>
          <p:cNvPr id="5" name="Rectangle 9">
            <a:extLst>
              <a:ext uri="{FF2B5EF4-FFF2-40B4-BE49-F238E27FC236}">
                <a16:creationId xmlns:a16="http://schemas.microsoft.com/office/drawing/2014/main" id="{B0718C4B-9062-DA64-6D15-70FDEC4E6FCE}"/>
              </a:ext>
            </a:extLst>
          </p:cNvPr>
          <p:cNvSpPr txBox="1">
            <a:spLocks noChangeArrowheads="1"/>
          </p:cNvSpPr>
          <p:nvPr/>
        </p:nvSpPr>
        <p:spPr>
          <a:xfrm>
            <a:off x="457200" y="122238"/>
            <a:ext cx="7543800" cy="563562"/>
          </a:xfrm>
          <a:prstGeom prst="rect">
            <a:avLst/>
          </a:prstGeom>
        </p:spPr>
        <p:txBody>
          <a:bodyPr wrap="square" lIns="25400" tIns="12700" rIns="25400" bIns="12700"/>
          <a:lst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a:lstStyle>
          <a:p>
            <a:pPr eaLnBrk="1" hangingPunct="1"/>
            <a:r>
              <a:rPr lang="en-US" altLang="en-US" sz="1200" kern="0" dirty="0"/>
              <a:t>F</a:t>
            </a:r>
          </a:p>
        </p:txBody>
      </p:sp>
      <p:sp>
        <p:nvSpPr>
          <p:cNvPr id="6" name="Rectangle 5">
            <a:extLst>
              <a:ext uri="{FF2B5EF4-FFF2-40B4-BE49-F238E27FC236}">
                <a16:creationId xmlns:a16="http://schemas.microsoft.com/office/drawing/2014/main" id="{CFE844C6-7B5F-F928-28F2-947C90516419}"/>
              </a:ext>
            </a:extLst>
          </p:cNvPr>
          <p:cNvSpPr/>
          <p:nvPr/>
        </p:nvSpPr>
        <p:spPr>
          <a:xfrm>
            <a:off x="3505200" y="6221876"/>
            <a:ext cx="838200" cy="1789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4">
            <a:extLst>
              <a:ext uri="{FF2B5EF4-FFF2-40B4-BE49-F238E27FC236}">
                <a16:creationId xmlns:a16="http://schemas.microsoft.com/office/drawing/2014/main" id="{9C3094D2-26EA-B460-7EFD-DE0C88C5C92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Tree>
    <p:extLst>
      <p:ext uri="{BB962C8B-B14F-4D97-AF65-F5344CB8AC3E}">
        <p14:creationId xmlns:p14="http://schemas.microsoft.com/office/powerpoint/2010/main" val="192567106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09040F-2722-38F1-0229-BBF3A0BC9048}"/>
              </a:ext>
            </a:extLst>
          </p:cNvPr>
          <p:cNvSpPr>
            <a:spLocks noGrp="1"/>
          </p:cNvSpPr>
          <p:nvPr>
            <p:ph type="sldNum" sz="quarter" idx="12"/>
          </p:nvPr>
        </p:nvSpPr>
        <p:spPr/>
        <p:txBody>
          <a:bodyPr wrap="square" lIns="25400" tIns="12700" rIns="25400" bIns="12700"/>
          <a:lstStyle/>
          <a:p>
            <a:fld id="{486AE02A-FAAE-4FBD-84A1-068AB1C43714}" type="slidenum">
              <a:rPr lang="en-US" altLang="en-US" smtClean="0"/>
              <a:t>202</a:t>
            </a:fld>
            <a:endParaRPr lang="en-US" altLang="en-US"/>
          </a:p>
        </p:txBody>
      </p:sp>
      <p:pic>
        <p:nvPicPr>
          <p:cNvPr id="2050" name="Picture 2" descr="chalazion | EyePath">
            <a:extLst>
              <a:ext uri="{FF2B5EF4-FFF2-40B4-BE49-F238E27FC236}">
                <a16:creationId xmlns:a16="http://schemas.microsoft.com/office/drawing/2014/main" id="{EFE61039-D362-FDA3-7F5A-7589C2B960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2863" y="1066800"/>
            <a:ext cx="6218273" cy="4724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4">
            <a:extLst>
              <a:ext uri="{FF2B5EF4-FFF2-40B4-BE49-F238E27FC236}">
                <a16:creationId xmlns:a16="http://schemas.microsoft.com/office/drawing/2014/main" id="{C858403B-4076-6110-957A-988A2B8C90B9}"/>
              </a:ext>
            </a:extLst>
          </p:cNvPr>
          <p:cNvSpPr txBox="1">
            <a:spLocks noChangeArrowheads="1"/>
          </p:cNvSpPr>
          <p:nvPr/>
        </p:nvSpPr>
        <p:spPr bwMode="auto">
          <a:xfrm>
            <a:off x="2453471" y="219353"/>
            <a:ext cx="4237058" cy="369332"/>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200" b="1" dirty="0">
                <a:solidFill>
                  <a:srgbClr val="0000FF"/>
                </a:solidFill>
              </a:rPr>
              <a:t>Drüsen der Augenhöhle </a:t>
            </a:r>
            <a:r>
              <a:rPr lang="en-US" altLang="en-US" sz="1200" i="1" dirty="0">
                <a:solidFill>
                  <a:srgbClr val="0000FF"/>
                </a:solidFill>
              </a:rPr>
              <a:t>(aber nicht diese)</a:t>
            </a:r>
          </a:p>
        </p:txBody>
      </p:sp>
      <p:sp>
        <p:nvSpPr>
          <p:cNvPr id="4" name="TextBox 3">
            <a:extLst>
              <a:ext uri="{FF2B5EF4-FFF2-40B4-BE49-F238E27FC236}">
                <a16:creationId xmlns:a16="http://schemas.microsoft.com/office/drawing/2014/main" id="{F9B3A7FF-F7C0-E798-AF57-5121B9C076BE}"/>
              </a:ext>
            </a:extLst>
          </p:cNvPr>
          <p:cNvSpPr txBox="1"/>
          <p:nvPr/>
        </p:nvSpPr>
        <p:spPr>
          <a:xfrm>
            <a:off x="209717" y="6007705"/>
            <a:ext cx="8724563" cy="523220"/>
          </a:xfrm>
          <a:prstGeom prst="rect">
            <a:avLst/>
          </a:prstGeom>
          <a:noFill/>
        </p:spPr>
        <p:txBody>
          <a:bodyPr wrap="square" lIns="25400" tIns="12700" rIns="25400" bIns="12700" rtlCol="0">
            <a:spAutoFit/>
          </a:bodyPr>
          <a:lstStyle/>
          <a:p>
            <a:pPr algn="ctr"/>
            <a:r>
              <a:rPr lang="en-US" sz="1200" dirty="0"/>
              <a:t>Chalazion. Der leere Raum (großer Pfeil) ist der Ort, an dem sich Lipide befanden (sie wurden bei der Präparationsvorbereitung ausgewaschen). </a:t>
            </a:r>
            <a:r>
              <a:rPr lang="en-US" sz="1200" dirty="0">
                <a:solidFill>
                  <a:srgbClr val="0000FF"/>
                </a:solidFill>
              </a:rPr>
              <a:t>Der kleinere Pfeil zeigt auf eine </a:t>
            </a:r>
            <a:r>
              <a:rPr lang="en-US" sz="1200" i="1" dirty="0">
                <a:solidFill>
                  <a:srgbClr val="0000FF"/>
                </a:solidFill>
              </a:rPr>
              <a:t> Riesenzelle</a:t>
            </a:r>
            <a:r>
              <a:rPr lang="en-US" sz="1200" dirty="0">
                <a:solidFill>
                  <a:srgbClr val="0000FF"/>
                </a:solidFill>
              </a:rPr>
              <a:t>, ein charakteristisches Merkmal einer granulomatösen Entzündung</a:t>
            </a:r>
          </a:p>
        </p:txBody>
      </p:sp>
      <p:sp>
        <p:nvSpPr>
          <p:cNvPr id="5" name="Rectangle 9">
            <a:extLst>
              <a:ext uri="{FF2B5EF4-FFF2-40B4-BE49-F238E27FC236}">
                <a16:creationId xmlns:a16="http://schemas.microsoft.com/office/drawing/2014/main" id="{B0718C4B-9062-DA64-6D15-70FDEC4E6FCE}"/>
              </a:ext>
            </a:extLst>
          </p:cNvPr>
          <p:cNvSpPr txBox="1">
            <a:spLocks noChangeArrowheads="1"/>
          </p:cNvSpPr>
          <p:nvPr/>
        </p:nvSpPr>
        <p:spPr>
          <a:xfrm>
            <a:off x="457200" y="122238"/>
            <a:ext cx="7543800" cy="563562"/>
          </a:xfrm>
          <a:prstGeom prst="rect">
            <a:avLst/>
          </a:prstGeom>
        </p:spPr>
        <p:txBody>
          <a:bodyPr wrap="square" lIns="25400" tIns="12700" rIns="25400" bIns="12700"/>
          <a:lst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a:lstStyle>
          <a:p>
            <a:pPr eaLnBrk="1" hangingPunct="1"/>
            <a:r>
              <a:rPr lang="en-US" altLang="en-US" sz="1200" kern="0"/>
              <a:t>A</a:t>
            </a:r>
            <a:endParaRPr lang="en-US" altLang="en-US" sz="3500" kern="0" dirty="0"/>
          </a:p>
        </p:txBody>
      </p:sp>
      <p:sp>
        <p:nvSpPr>
          <p:cNvPr id="6" name="Text Box 4">
            <a:extLst>
              <a:ext uri="{FF2B5EF4-FFF2-40B4-BE49-F238E27FC236}">
                <a16:creationId xmlns:a16="http://schemas.microsoft.com/office/drawing/2014/main" id="{EFC277E5-9598-6167-D136-33D98E284E90}"/>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Tree>
    <p:extLst>
      <p:ext uri="{BB962C8B-B14F-4D97-AF65-F5344CB8AC3E}">
        <p14:creationId xmlns:p14="http://schemas.microsoft.com/office/powerpoint/2010/main" val="2606260629"/>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5CC53130-E86E-4833-8DEB-84C1B60A5FD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47107" name="Rectangle 3">
            <a:extLst>
              <a:ext uri="{FF2B5EF4-FFF2-40B4-BE49-F238E27FC236}">
                <a16:creationId xmlns:a16="http://schemas.microsoft.com/office/drawing/2014/main" id="{A8E4CBBF-E66A-417E-BA2B-CDA9ECE8D4A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Vorwiegend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 </a:t>
            </a:r>
            <a:r>
              <a:rPr lang="en-US" altLang="en-US" sz="1200" dirty="0">
                <a:solidFill>
                  <a:srgbClr val="0000FF"/>
                </a:solidFill>
              </a:rPr>
              <a:t>Rosazea; MGD</a:t>
            </a:r>
          </a:p>
          <a:p>
            <a:pPr eaLnBrk="1" hangingPunct="1">
              <a:lnSpc>
                <a:spcPct val="85000"/>
              </a:lnSpc>
            </a:pPr>
            <a:r>
              <a:rPr lang="en-US" altLang="en-US" sz="1200" dirty="0"/>
              <a:t>Andere Erkrankungen als MGD, bei denen MGD als Bestandteil auftreten kann:</a:t>
            </a:r>
            <a:endParaRPr lang="en-US" altLang="en-US" sz="1500" dirty="0">
              <a:solidFill>
                <a:srgbClr val="0000FF"/>
              </a:solidFill>
            </a:endParaRPr>
          </a:p>
        </p:txBody>
      </p:sp>
      <p:sp>
        <p:nvSpPr>
          <p:cNvPr id="47108" name="Text Box 4">
            <a:extLst>
              <a:ext uri="{FF2B5EF4-FFF2-40B4-BE49-F238E27FC236}">
                <a16:creationId xmlns:a16="http://schemas.microsoft.com/office/drawing/2014/main" id="{7BC58EC0-9B26-41A9-8D29-34028072096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Erkrankung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7109" name="TextBox 6">
            <a:extLst>
              <a:ext uri="{FF2B5EF4-FFF2-40B4-BE49-F238E27FC236}">
                <a16:creationId xmlns:a16="http://schemas.microsoft.com/office/drawing/2014/main" id="{09200390-C0E2-428F-8879-3D4D707EE68A}"/>
              </a:ext>
            </a:extLst>
          </p:cNvPr>
          <p:cNvSpPr txBox="1">
            <a:spLocks noChangeArrowheads="1"/>
          </p:cNvSpPr>
          <p:nvPr/>
        </p:nvSpPr>
        <p:spPr bwMode="auto">
          <a:xfrm>
            <a:off x="206375" y="50260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7110" name="Slide Number Placeholder 1">
            <a:extLst>
              <a:ext uri="{FF2B5EF4-FFF2-40B4-BE49-F238E27FC236}">
                <a16:creationId xmlns:a16="http://schemas.microsoft.com/office/drawing/2014/main" id="{CB228EF6-B9ED-459B-AEF8-EEF4936F59D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3C83F5F-0D3A-413A-AD04-CCE8977E67D9}" type="slidenum">
              <a:rPr lang="en-US" altLang="en-US" sz="1000"/>
              <a:t>203</a:t>
            </a:fld>
            <a:endParaRPr lang="en-US" altLang="en-US" sz="100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6FFE2486-0E7F-46CB-9A15-A173979385C5}"/>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48131" name="Rectangle 3">
            <a:extLst>
              <a:ext uri="{FF2B5EF4-FFF2-40B4-BE49-F238E27FC236}">
                <a16:creationId xmlns:a16="http://schemas.microsoft.com/office/drawing/2014/main" id="{DF393F38-3C2F-466E-B6D4-03EFAFD6FF7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Primär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 </a:t>
            </a:r>
            <a:r>
              <a:rPr lang="en-US" altLang="en-US" sz="1200" dirty="0">
                <a:solidFill>
                  <a:srgbClr val="0000FF"/>
                </a:solidFill>
              </a:rPr>
              <a:t>Rosazea; MGD</a:t>
            </a:r>
          </a:p>
          <a:p>
            <a:pPr eaLnBrk="1" hangingPunct="1">
              <a:lnSpc>
                <a:spcPct val="85000"/>
              </a:lnSpc>
            </a:pPr>
            <a:r>
              <a:rPr lang="en-US" altLang="en-US" sz="1200" dirty="0"/>
              <a:t>Andere Erkrankungen als MGD, bei denen MGD als Bestandteil auftreten kann: </a:t>
            </a:r>
            <a:r>
              <a:rPr lang="en-US" altLang="en-US" sz="1200" dirty="0">
                <a:solidFill>
                  <a:srgbClr val="0000FF"/>
                </a:solidFill>
              </a:rPr>
              <a:t>Rosazea; seborrhoische Dermatitis</a:t>
            </a:r>
          </a:p>
        </p:txBody>
      </p:sp>
      <p:sp>
        <p:nvSpPr>
          <p:cNvPr id="48132" name="Text Box 4">
            <a:extLst>
              <a:ext uri="{FF2B5EF4-FFF2-40B4-BE49-F238E27FC236}">
                <a16:creationId xmlns:a16="http://schemas.microsoft.com/office/drawing/2014/main" id="{D2882F6C-48E0-4DDC-999A-39DC10D7067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Erkrankung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Dermatitis,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8133" name="TextBox 5">
            <a:extLst>
              <a:ext uri="{FF2B5EF4-FFF2-40B4-BE49-F238E27FC236}">
                <a16:creationId xmlns:a16="http://schemas.microsoft.com/office/drawing/2014/main" id="{0C5E1777-0E06-496D-93EB-5C49223286DB}"/>
              </a:ext>
            </a:extLst>
          </p:cNvPr>
          <p:cNvSpPr txBox="1">
            <a:spLocks noChangeArrowheads="1"/>
          </p:cNvSpPr>
          <p:nvPr/>
        </p:nvSpPr>
        <p:spPr bwMode="auto">
          <a:xfrm>
            <a:off x="206375" y="50260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8134" name="Slide Number Placeholder 1">
            <a:extLst>
              <a:ext uri="{FF2B5EF4-FFF2-40B4-BE49-F238E27FC236}">
                <a16:creationId xmlns:a16="http://schemas.microsoft.com/office/drawing/2014/main" id="{CB9EAE7D-7D8B-4B6A-A32E-24C72D03319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0AEFCB7-754B-4DF4-9F63-90E32FFC910B}" type="slidenum">
              <a:rPr lang="en-US" altLang="en-US" sz="1000"/>
              <a:t>204</a:t>
            </a:fld>
            <a:endParaRPr lang="en-US" altLang="en-US" sz="100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B2474D82-5B2E-4286-8A68-6E841B567C2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49155" name="Rectangle 3">
            <a:extLst>
              <a:ext uri="{FF2B5EF4-FFF2-40B4-BE49-F238E27FC236}">
                <a16:creationId xmlns:a16="http://schemas.microsoft.com/office/drawing/2014/main" id="{8A0F276A-38C7-4FE0-98FF-DD40EC2A269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Vorwiegend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 </a:t>
            </a:r>
            <a:r>
              <a:rPr lang="en-US" altLang="en-US" sz="1200" dirty="0">
                <a:solidFill>
                  <a:srgbClr val="0000FF"/>
                </a:solidFill>
              </a:rPr>
              <a:t>Rosazea; MGD</a:t>
            </a:r>
          </a:p>
          <a:p>
            <a:pPr eaLnBrk="1" hangingPunct="1">
              <a:lnSpc>
                <a:spcPct val="85000"/>
              </a:lnSpc>
            </a:pPr>
            <a:r>
              <a:rPr lang="en-US" altLang="en-US" sz="1200" dirty="0"/>
              <a:t>Andere Erkrankungen als MGD, bei denen MGD als Bestandteil auftreten kann: </a:t>
            </a:r>
            <a:r>
              <a:rPr lang="en-US" altLang="en-US" sz="1200" dirty="0">
                <a:solidFill>
                  <a:srgbClr val="0000FF"/>
                </a:solidFill>
              </a:rPr>
              <a:t>Rosazea; seborrhoische Dermatitis</a:t>
            </a:r>
          </a:p>
          <a:p>
            <a:pPr eaLnBrk="1" hangingPunct="1">
              <a:lnSpc>
                <a:spcPct val="85000"/>
              </a:lnSpc>
            </a:pPr>
            <a:r>
              <a:rPr lang="en-US" altLang="en-US" sz="1200" dirty="0"/>
              <a:t>Symptome sind morgens meist stärker ausgeprägt:</a:t>
            </a:r>
            <a:endParaRPr lang="en-US" altLang="en-US" sz="1500" dirty="0">
              <a:solidFill>
                <a:srgbClr val="0000FF"/>
              </a:solidFill>
            </a:endParaRPr>
          </a:p>
        </p:txBody>
      </p:sp>
      <p:sp>
        <p:nvSpPr>
          <p:cNvPr id="49156" name="Text Box 4">
            <a:extLst>
              <a:ext uri="{FF2B5EF4-FFF2-40B4-BE49-F238E27FC236}">
                <a16:creationId xmlns:a16="http://schemas.microsoft.com/office/drawing/2014/main" id="{A7E3103B-8DB7-45ED-A4B0-0B58F5645669}"/>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49157" name="Slide Number Placeholder 1">
            <a:extLst>
              <a:ext uri="{FF2B5EF4-FFF2-40B4-BE49-F238E27FC236}">
                <a16:creationId xmlns:a16="http://schemas.microsoft.com/office/drawing/2014/main" id="{AE0789CE-46A4-4DD8-8103-CDF58D9C1C6A}"/>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9A6D03C-9C8B-4D83-9E86-CC2E8E25FED3}" type="slidenum">
              <a:rPr lang="en-US" altLang="en-US" sz="1000"/>
              <a:t>205</a:t>
            </a:fld>
            <a:endParaRPr lang="en-US" altLang="en-US" sz="100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293D8925-902B-41D3-B5BB-4794E286916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50179" name="Rectangle 3">
            <a:extLst>
              <a:ext uri="{FF2B5EF4-FFF2-40B4-BE49-F238E27FC236}">
                <a16:creationId xmlns:a16="http://schemas.microsoft.com/office/drawing/2014/main" id="{40FFB324-7393-4A96-BFF5-16DDE918A45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Primär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 </a:t>
            </a:r>
            <a:r>
              <a:rPr lang="en-US" altLang="en-US" sz="1200" dirty="0">
                <a:solidFill>
                  <a:srgbClr val="0000FF"/>
                </a:solidFill>
              </a:rPr>
              <a:t>Rosazea; MGD</a:t>
            </a:r>
          </a:p>
          <a:p>
            <a:pPr eaLnBrk="1" hangingPunct="1">
              <a:lnSpc>
                <a:spcPct val="85000"/>
              </a:lnSpc>
            </a:pPr>
            <a:r>
              <a:rPr lang="en-US" altLang="en-US" sz="1200" dirty="0"/>
              <a:t>Andere Erkrankungen als MGD, bei denen MGD als Bestandteil auftreten kann: </a:t>
            </a:r>
            <a:r>
              <a:rPr lang="en-US" altLang="en-US" sz="1200" dirty="0">
                <a:solidFill>
                  <a:srgbClr val="0000FF"/>
                </a:solidFill>
              </a:rPr>
              <a:t>Rosazea; seborrhoische Dermatitis</a:t>
            </a:r>
          </a:p>
          <a:p>
            <a:pPr eaLnBrk="1" hangingPunct="1">
              <a:lnSpc>
                <a:spcPct val="85000"/>
              </a:lnSpc>
            </a:pPr>
            <a:r>
              <a:rPr lang="en-US" altLang="en-US" sz="1200" dirty="0"/>
              <a:t>Symptome sind morgens meist stärker ausgeprägt: </a:t>
            </a:r>
            <a:r>
              <a:rPr lang="en-US" altLang="en-US" sz="1200" dirty="0">
                <a:solidFill>
                  <a:srgbClr val="0000FF"/>
                </a:solidFill>
              </a:rPr>
              <a:t>Staphylokokken</a:t>
            </a:r>
          </a:p>
        </p:txBody>
      </p:sp>
      <p:sp>
        <p:nvSpPr>
          <p:cNvPr id="50180" name="Text Box 4">
            <a:extLst>
              <a:ext uri="{FF2B5EF4-FFF2-40B4-BE49-F238E27FC236}">
                <a16:creationId xmlns:a16="http://schemas.microsoft.com/office/drawing/2014/main" id="{56ED5D43-4569-455F-8AFC-95A8E99E25B8}"/>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0181" name="Slide Number Placeholder 1">
            <a:extLst>
              <a:ext uri="{FF2B5EF4-FFF2-40B4-BE49-F238E27FC236}">
                <a16:creationId xmlns:a16="http://schemas.microsoft.com/office/drawing/2014/main" id="{F83DEAE0-161A-492A-A791-4EB8B76D7AF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EF0984D-243C-4258-99E6-5F98E0640DD5}" type="slidenum">
              <a:rPr lang="en-US" altLang="en-US" sz="1000"/>
              <a:t>206</a:t>
            </a:fld>
            <a:endParaRPr lang="en-US" altLang="en-US" sz="100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293D8925-902B-41D3-B5BB-4794E286916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50179" name="Rectangle 3">
            <a:extLst>
              <a:ext uri="{FF2B5EF4-FFF2-40B4-BE49-F238E27FC236}">
                <a16:creationId xmlns:a16="http://schemas.microsoft.com/office/drawing/2014/main" id="{40FFB324-7393-4A96-BFF5-16DDE918A45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Vorwiegend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dirty="0" err="1">
                <a:solidFill>
                  <a:schemeClr val="bg1">
                    <a:lumMod val="75000"/>
                  </a:schemeClr>
                </a:solidFill>
              </a:rPr>
              <a:t>Chalazien</a:t>
            </a:r>
            <a:r>
              <a:rPr lang="en-US" altLang="en-US" sz="1200" dirty="0">
                <a:solidFill>
                  <a:schemeClr val="bg1">
                    <a:lumMod val="75000"/>
                  </a:schemeClr>
                </a:solidFill>
              </a:rPr>
              <a:t>: Rosazea; MGD</a:t>
            </a:r>
          </a:p>
          <a:p>
            <a:pPr eaLnBrk="1" hangingPunct="1">
              <a:lnSpc>
                <a:spcPct val="85000"/>
              </a:lnSpc>
            </a:pPr>
            <a:r>
              <a:rPr lang="en-US" altLang="en-US" sz="1200" dirty="0">
                <a:solidFill>
                  <a:schemeClr val="bg1">
                    <a:lumMod val="75000"/>
                  </a:schemeClr>
                </a:solidFill>
              </a:rPr>
              <a:t>Andere Erkrankungen als MGD, bei denen MGD als Bestandteil auftreten kann: Rosazea; seborrhoische Dermatitis</a:t>
            </a:r>
          </a:p>
          <a:p>
            <a:pPr eaLnBrk="1" hangingPunct="1">
              <a:lnSpc>
                <a:spcPct val="85000"/>
              </a:lnSpc>
            </a:pPr>
            <a:r>
              <a:rPr lang="en-US" altLang="en-US" sz="1200" dirty="0"/>
              <a:t>Symptome sind </a:t>
            </a:r>
            <a:r>
              <a:rPr lang="en-US" altLang="en-US" sz="1200" b="1" dirty="0"/>
              <a:t>morgens </a:t>
            </a:r>
            <a:r>
              <a:rPr lang="en-US" altLang="en-US" sz="1200" dirty="0"/>
              <a:t>meist </a:t>
            </a:r>
            <a:r>
              <a:rPr lang="en-US" altLang="en-US" sz="1200" b="1" dirty="0"/>
              <a:t>stärker ausgeprägt: </a:t>
            </a:r>
            <a:r>
              <a:rPr lang="en-US" altLang="en-US" sz="1200" b="1" dirty="0">
                <a:solidFill>
                  <a:srgbClr val="0000FF"/>
                </a:solidFill>
              </a:rPr>
              <a:t>Staphylokokken</a:t>
            </a:r>
          </a:p>
        </p:txBody>
      </p:sp>
      <p:sp>
        <p:nvSpPr>
          <p:cNvPr id="50180" name="Text Box 4">
            <a:extLst>
              <a:ext uri="{FF2B5EF4-FFF2-40B4-BE49-F238E27FC236}">
                <a16:creationId xmlns:a16="http://schemas.microsoft.com/office/drawing/2014/main" id="{56ED5D43-4569-455F-8AFC-95A8E99E25B8}"/>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0181" name="Slide Number Placeholder 1">
            <a:extLst>
              <a:ext uri="{FF2B5EF4-FFF2-40B4-BE49-F238E27FC236}">
                <a16:creationId xmlns:a16="http://schemas.microsoft.com/office/drawing/2014/main" id="{F83DEAE0-161A-492A-A791-4EB8B76D7AF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EF0984D-243C-4258-99E6-5F98E0640DD5}" type="slidenum">
              <a:rPr lang="en-US" altLang="en-US" sz="1000"/>
              <a:t>207</a:t>
            </a:fld>
            <a:endParaRPr lang="en-US" altLang="en-US" sz="1000"/>
          </a:p>
        </p:txBody>
      </p:sp>
      <p:sp>
        <p:nvSpPr>
          <p:cNvPr id="2" name="TextBox 1">
            <a:extLst>
              <a:ext uri="{FF2B5EF4-FFF2-40B4-BE49-F238E27FC236}">
                <a16:creationId xmlns:a16="http://schemas.microsoft.com/office/drawing/2014/main" id="{349ED02B-2F87-48F2-BC69-419367BBD85F}"/>
              </a:ext>
            </a:extLst>
          </p:cNvPr>
          <p:cNvSpPr txBox="1"/>
          <p:nvPr/>
        </p:nvSpPr>
        <p:spPr>
          <a:xfrm>
            <a:off x="533400" y="5638800"/>
            <a:ext cx="6477000" cy="338554"/>
          </a:xfrm>
          <a:prstGeom prst="rect">
            <a:avLst/>
          </a:prstGeom>
          <a:noFill/>
        </p:spPr>
        <p:txBody>
          <a:bodyPr wrap="square" lIns="25400" tIns="12700" rIns="25400" bIns="12700" rtlCol="0">
            <a:spAutoFit/>
          </a:bodyPr>
          <a:lstStyle/>
          <a:p>
            <a:r>
              <a:rPr lang="en-US" sz="1200" i="1" dirty="0">
                <a:solidFill>
                  <a:srgbClr val="0000FF"/>
                </a:solidFill>
              </a:rPr>
              <a:t>Warum ist die Stap</a:t>
            </a:r>
            <a:r>
              <a:rPr lang="en-US" sz="1200" dirty="0">
                <a:solidFill>
                  <a:srgbClr val="0000FF"/>
                </a:solidFill>
              </a:rPr>
              <a:t>hylokokken</a:t>
            </a:r>
            <a:r>
              <a:rPr lang="en-US" sz="1200" i="1" dirty="0">
                <a:solidFill>
                  <a:srgbClr val="0000FF"/>
                </a:solidFill>
              </a:rPr>
              <a:t>-Blepharitis morgens schlimmer?</a:t>
            </a:r>
            <a:endParaRPr lang="en-US" sz="1600" dirty="0">
              <a:solidFill>
                <a:srgbClr val="00FFCC"/>
              </a:solidFill>
            </a:endParaRPr>
          </a:p>
        </p:txBody>
      </p:sp>
    </p:spTree>
    <p:extLst>
      <p:ext uri="{BB962C8B-B14F-4D97-AF65-F5344CB8AC3E}">
        <p14:creationId xmlns:p14="http://schemas.microsoft.com/office/powerpoint/2010/main" val="1691564926"/>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293D8925-902B-41D3-B5BB-4794E286916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50179" name="Rectangle 3">
            <a:extLst>
              <a:ext uri="{FF2B5EF4-FFF2-40B4-BE49-F238E27FC236}">
                <a16:creationId xmlns:a16="http://schemas.microsoft.com/office/drawing/2014/main" id="{40FFB324-7393-4A96-BFF5-16DDE918A45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Primär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dirty="0" err="1">
                <a:solidFill>
                  <a:schemeClr val="bg1">
                    <a:lumMod val="75000"/>
                  </a:schemeClr>
                </a:solidFill>
              </a:rPr>
              <a:t>Chalazien</a:t>
            </a:r>
            <a:r>
              <a:rPr lang="en-US" altLang="en-US" sz="1200" dirty="0">
                <a:solidFill>
                  <a:schemeClr val="bg1">
                    <a:lumMod val="75000"/>
                  </a:schemeClr>
                </a:solidFill>
              </a:rPr>
              <a:t>: Rosazea; MGD</a:t>
            </a:r>
          </a:p>
          <a:p>
            <a:pPr eaLnBrk="1" hangingPunct="1">
              <a:lnSpc>
                <a:spcPct val="85000"/>
              </a:lnSpc>
            </a:pPr>
            <a:r>
              <a:rPr lang="en-US" altLang="en-US" sz="1200" dirty="0">
                <a:solidFill>
                  <a:schemeClr val="bg1">
                    <a:lumMod val="75000"/>
                  </a:schemeClr>
                </a:solidFill>
              </a:rPr>
              <a:t>Andere Erkrankungen als MGD, bei denen MGD als Bestandteil auftreten kann: Rosazea; seborrhoische Dermatitis</a:t>
            </a:r>
          </a:p>
          <a:p>
            <a:pPr eaLnBrk="1" hangingPunct="1">
              <a:lnSpc>
                <a:spcPct val="85000"/>
              </a:lnSpc>
            </a:pPr>
            <a:r>
              <a:rPr lang="en-US" altLang="en-US" sz="1200" dirty="0"/>
              <a:t>Symptome sind </a:t>
            </a:r>
            <a:r>
              <a:rPr lang="en-US" altLang="en-US" sz="1200" b="1" dirty="0"/>
              <a:t>morgens </a:t>
            </a:r>
            <a:r>
              <a:rPr lang="en-US" altLang="en-US" sz="1200" dirty="0"/>
              <a:t>meist </a:t>
            </a:r>
            <a:r>
              <a:rPr lang="en-US" altLang="en-US" sz="1200" b="1" dirty="0"/>
              <a:t>stärker ausgeprägt: </a:t>
            </a:r>
            <a:r>
              <a:rPr lang="en-US" altLang="en-US" sz="1200" b="1" dirty="0">
                <a:solidFill>
                  <a:srgbClr val="0000FF"/>
                </a:solidFill>
              </a:rPr>
              <a:t>Staphylokokken</a:t>
            </a:r>
          </a:p>
        </p:txBody>
      </p:sp>
      <p:sp>
        <p:nvSpPr>
          <p:cNvPr id="50180" name="Text Box 4">
            <a:extLst>
              <a:ext uri="{FF2B5EF4-FFF2-40B4-BE49-F238E27FC236}">
                <a16:creationId xmlns:a16="http://schemas.microsoft.com/office/drawing/2014/main" id="{56ED5D43-4569-455F-8AFC-95A8E99E25B8}"/>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0181" name="Slide Number Placeholder 1">
            <a:extLst>
              <a:ext uri="{FF2B5EF4-FFF2-40B4-BE49-F238E27FC236}">
                <a16:creationId xmlns:a16="http://schemas.microsoft.com/office/drawing/2014/main" id="{F83DEAE0-161A-492A-A791-4EB8B76D7AF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EF0984D-243C-4258-99E6-5F98E0640DD5}" type="slidenum">
              <a:rPr lang="en-US" altLang="en-US" sz="1000"/>
              <a:t>208</a:t>
            </a:fld>
            <a:endParaRPr lang="en-US" altLang="en-US" sz="1000"/>
          </a:p>
        </p:txBody>
      </p:sp>
      <p:sp>
        <p:nvSpPr>
          <p:cNvPr id="2" name="TextBox 1">
            <a:extLst>
              <a:ext uri="{FF2B5EF4-FFF2-40B4-BE49-F238E27FC236}">
                <a16:creationId xmlns:a16="http://schemas.microsoft.com/office/drawing/2014/main" id="{349ED02B-2F87-48F2-BC69-419367BBD85F}"/>
              </a:ext>
            </a:extLst>
          </p:cNvPr>
          <p:cNvSpPr txBox="1"/>
          <p:nvPr/>
        </p:nvSpPr>
        <p:spPr>
          <a:xfrm>
            <a:off x="533400" y="5638800"/>
            <a:ext cx="6477000" cy="830997"/>
          </a:xfrm>
          <a:prstGeom prst="rect">
            <a:avLst/>
          </a:prstGeom>
          <a:noFill/>
        </p:spPr>
        <p:txBody>
          <a:bodyPr wrap="square" lIns="25400" tIns="12700" rIns="25400" bIns="12700" rtlCol="0">
            <a:spAutoFit/>
          </a:bodyPr>
          <a:lstStyle/>
          <a:p>
            <a:r>
              <a:rPr lang="en-US" sz="1200" i="1" dirty="0">
                <a:solidFill>
                  <a:srgbClr val="0000FF"/>
                </a:solidFill>
              </a:rPr>
              <a:t>Warum ist die Stap</a:t>
            </a:r>
            <a:r>
              <a:rPr lang="en-US" sz="1200" dirty="0">
                <a:solidFill>
                  <a:srgbClr val="0000FF"/>
                </a:solidFill>
              </a:rPr>
              <a:t>hylokokken</a:t>
            </a:r>
            <a:r>
              <a:rPr lang="en-US" sz="1200" i="1" dirty="0">
                <a:solidFill>
                  <a:srgbClr val="0000FF"/>
                </a:solidFill>
              </a:rPr>
              <a:t>-Blepharitis morgens schlimmer?</a:t>
            </a:r>
          </a:p>
          <a:p>
            <a:r>
              <a:rPr lang="en-US" sz="1200" dirty="0">
                <a:solidFill>
                  <a:srgbClr val="0000FF"/>
                </a:solidFill>
              </a:rPr>
              <a:t>Weil sich über Nacht krustiges Material am Lidrand ansammelt und beim Aufwachen auf die Augenoberfläche gelangt</a:t>
            </a:r>
          </a:p>
        </p:txBody>
      </p:sp>
    </p:spTree>
    <p:extLst>
      <p:ext uri="{BB962C8B-B14F-4D97-AF65-F5344CB8AC3E}">
        <p14:creationId xmlns:p14="http://schemas.microsoft.com/office/powerpoint/2010/main" val="2709661827"/>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3607E5BE-BC96-4E7A-BB6B-822F37B3C1A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51203" name="Rectangle 3">
            <a:extLst>
              <a:ext uri="{FF2B5EF4-FFF2-40B4-BE49-F238E27FC236}">
                <a16:creationId xmlns:a16="http://schemas.microsoft.com/office/drawing/2014/main" id="{D96429A2-4F36-4448-A2DC-274FEE2DD269}"/>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Vorwiegend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 </a:t>
            </a:r>
            <a:r>
              <a:rPr lang="en-US" altLang="en-US" sz="1200" dirty="0">
                <a:solidFill>
                  <a:srgbClr val="0000FF"/>
                </a:solidFill>
              </a:rPr>
              <a:t>Rosazea; MGD</a:t>
            </a:r>
          </a:p>
          <a:p>
            <a:pPr eaLnBrk="1" hangingPunct="1">
              <a:lnSpc>
                <a:spcPct val="85000"/>
              </a:lnSpc>
            </a:pPr>
            <a:r>
              <a:rPr lang="en-US" altLang="en-US" sz="1200" dirty="0"/>
              <a:t>Andere Erkrankungen als MGD, bei denen MGD als Bestandteil auftreten kann: </a:t>
            </a:r>
            <a:r>
              <a:rPr lang="en-US" altLang="en-US" sz="1200" dirty="0">
                <a:solidFill>
                  <a:srgbClr val="0000FF"/>
                </a:solidFill>
              </a:rPr>
              <a:t>Rosazea; seborrhoische Dermatitis</a:t>
            </a:r>
          </a:p>
          <a:p>
            <a:pPr eaLnBrk="1" hangingPunct="1">
              <a:lnSpc>
                <a:spcPct val="85000"/>
              </a:lnSpc>
            </a:pPr>
            <a:r>
              <a:rPr lang="en-US" altLang="en-US" sz="1200" dirty="0"/>
              <a:t>Symptome meist morgens stärker ausgeprägt: </a:t>
            </a:r>
            <a:r>
              <a:rPr lang="en-US" altLang="en-US" sz="1200" dirty="0">
                <a:solidFill>
                  <a:srgbClr val="0000FF"/>
                </a:solidFill>
              </a:rPr>
              <a:t>Staphylokokken</a:t>
            </a:r>
          </a:p>
          <a:p>
            <a:pPr eaLnBrk="1" hangingPunct="1">
              <a:lnSpc>
                <a:spcPct val="85000"/>
              </a:lnSpc>
            </a:pPr>
            <a:r>
              <a:rPr lang="en-US" altLang="en-US" sz="1200" dirty="0"/>
              <a:t>Gesichtsrötung, insbesondere nach Koffein-/Alkoholkonsum:</a:t>
            </a:r>
            <a:endParaRPr lang="en-US" altLang="en-US" sz="1500" dirty="0">
              <a:solidFill>
                <a:srgbClr val="0000FF"/>
              </a:solidFill>
            </a:endParaRPr>
          </a:p>
        </p:txBody>
      </p:sp>
      <p:sp>
        <p:nvSpPr>
          <p:cNvPr id="51204" name="Text Box 4">
            <a:extLst>
              <a:ext uri="{FF2B5EF4-FFF2-40B4-BE49-F238E27FC236}">
                <a16:creationId xmlns:a16="http://schemas.microsoft.com/office/drawing/2014/main" id="{3B58E92B-DA93-4771-96B2-6D57BD2A76F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1205" name="Slide Number Placeholder 1">
            <a:extLst>
              <a:ext uri="{FF2B5EF4-FFF2-40B4-BE49-F238E27FC236}">
                <a16:creationId xmlns:a16="http://schemas.microsoft.com/office/drawing/2014/main" id="{5C7ECFBE-C940-4003-85A1-5B53E8FFD38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973A35E-A17F-4AAB-82C0-C22AA9668EA1}" type="slidenum">
              <a:rPr lang="en-US" altLang="en-US" sz="1000"/>
              <a:t>209</a:t>
            </a:fld>
            <a:endParaRPr lang="en-US" altLang="en-US" sz="10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18F36-ECE0-C32C-FBE8-6CA505C5878B}"/>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3C81D958-262A-4AB9-A90E-E366E345B16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06AD3ABE-342D-DDB6-EB9D-07A0B0C3D0F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E08E8E26-9CA6-D9A2-F4AA-84D700A99C4B}"/>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C89121C2-1CCA-EBD9-DA24-76769B3430AC}"/>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BAF03C12-5DD4-ED53-CE9F-90D512577E1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21</a:t>
            </a:fld>
            <a:endParaRPr lang="en-US" altLang="en-US" sz="1000"/>
          </a:p>
        </p:txBody>
      </p:sp>
      <p:sp>
        <p:nvSpPr>
          <p:cNvPr id="7" name="TextBox 6">
            <a:extLst>
              <a:ext uri="{FF2B5EF4-FFF2-40B4-BE49-F238E27FC236}">
                <a16:creationId xmlns:a16="http://schemas.microsoft.com/office/drawing/2014/main" id="{D022A1F3-94B3-6E31-C299-25E6EB0E302A}"/>
              </a:ext>
            </a:extLst>
          </p:cNvPr>
          <p:cNvSpPr txBox="1"/>
          <p:nvPr/>
        </p:nvSpPr>
        <p:spPr>
          <a:xfrm>
            <a:off x="2590800" y="1883926"/>
            <a:ext cx="6172200" cy="738664"/>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solidFill>
                <a:srgbClr val="0000FF"/>
              </a:solidFill>
            </a:endParaRPr>
          </a:p>
        </p:txBody>
      </p:sp>
      <p:sp>
        <p:nvSpPr>
          <p:cNvPr id="13" name="Oval 12">
            <a:extLst>
              <a:ext uri="{FF2B5EF4-FFF2-40B4-BE49-F238E27FC236}">
                <a16:creationId xmlns:a16="http://schemas.microsoft.com/office/drawing/2014/main" id="{DEDB072F-CF48-4DB1-D9E0-BEBA19DC0438}"/>
              </a:ext>
            </a:extLst>
          </p:cNvPr>
          <p:cNvSpPr/>
          <p:nvPr/>
        </p:nvSpPr>
        <p:spPr>
          <a:xfrm>
            <a:off x="2997449" y="1282623"/>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8367387"/>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0BF752E8-4C82-484F-AEDD-2EEC6D65996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52227" name="Rectangle 3">
            <a:extLst>
              <a:ext uri="{FF2B5EF4-FFF2-40B4-BE49-F238E27FC236}">
                <a16:creationId xmlns:a16="http://schemas.microsoft.com/office/drawing/2014/main" id="{E3984371-27A3-48B5-BEAD-B2BC16B81CC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Primär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 </a:t>
            </a:r>
            <a:r>
              <a:rPr lang="en-US" altLang="en-US" sz="1200" dirty="0">
                <a:solidFill>
                  <a:srgbClr val="0000FF"/>
                </a:solidFill>
              </a:rPr>
              <a:t>Rosazea; MGD</a:t>
            </a:r>
          </a:p>
          <a:p>
            <a:pPr eaLnBrk="1" hangingPunct="1">
              <a:lnSpc>
                <a:spcPct val="85000"/>
              </a:lnSpc>
            </a:pPr>
            <a:r>
              <a:rPr lang="en-US" altLang="en-US" sz="1200" dirty="0"/>
              <a:t>Andere Erkrankungen als MGD, bei denen MGD als Bestandteil auftreten kann: </a:t>
            </a:r>
            <a:r>
              <a:rPr lang="en-US" altLang="en-US" sz="1200" dirty="0">
                <a:solidFill>
                  <a:srgbClr val="0000FF"/>
                </a:solidFill>
              </a:rPr>
              <a:t>Rosazea; seborrhoische Dermatitis</a:t>
            </a:r>
          </a:p>
          <a:p>
            <a:pPr eaLnBrk="1" hangingPunct="1">
              <a:lnSpc>
                <a:spcPct val="85000"/>
              </a:lnSpc>
            </a:pPr>
            <a:r>
              <a:rPr lang="en-US" altLang="en-US" sz="1200" dirty="0"/>
              <a:t>Symptome meist morgens stärker ausgeprägt: </a:t>
            </a:r>
            <a:r>
              <a:rPr lang="en-US" altLang="en-US" sz="1200" dirty="0">
                <a:solidFill>
                  <a:srgbClr val="0000FF"/>
                </a:solidFill>
              </a:rPr>
              <a:t>Staphylokokken</a:t>
            </a:r>
          </a:p>
          <a:p>
            <a:pPr eaLnBrk="1" hangingPunct="1">
              <a:lnSpc>
                <a:spcPct val="85000"/>
              </a:lnSpc>
            </a:pPr>
            <a:r>
              <a:rPr lang="en-US" altLang="en-US" sz="1200" dirty="0"/>
              <a:t>Gesichtsrötung, insbesondere nach Koffein-/Alkoholkonsum: </a:t>
            </a:r>
            <a:r>
              <a:rPr lang="en-US" altLang="en-US" sz="1200" dirty="0">
                <a:solidFill>
                  <a:srgbClr val="0000FF"/>
                </a:solidFill>
              </a:rPr>
              <a:t>Rosazea</a:t>
            </a:r>
          </a:p>
        </p:txBody>
      </p:sp>
      <p:sp>
        <p:nvSpPr>
          <p:cNvPr id="52228" name="Text Box 4">
            <a:extLst>
              <a:ext uri="{FF2B5EF4-FFF2-40B4-BE49-F238E27FC236}">
                <a16:creationId xmlns:a16="http://schemas.microsoft.com/office/drawing/2014/main" id="{5E8E7C66-B783-46FC-94BC-173F054C5B2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Erkrankung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2229" name="Slide Number Placeholder 1">
            <a:extLst>
              <a:ext uri="{FF2B5EF4-FFF2-40B4-BE49-F238E27FC236}">
                <a16:creationId xmlns:a16="http://schemas.microsoft.com/office/drawing/2014/main" id="{AC0C8591-9E3E-4673-BBD8-23581D1F286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FC6C808-AEC6-4941-B8F8-E072FB9A97DC}" type="slidenum">
              <a:rPr lang="en-US" altLang="en-US" sz="1000"/>
              <a:t>210</a:t>
            </a:fld>
            <a:endParaRPr lang="en-US" altLang="en-US" sz="100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41B24DD7-48A5-4A75-A26A-A11F4C0F301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53251" name="Rectangle 3">
            <a:extLst>
              <a:ext uri="{FF2B5EF4-FFF2-40B4-BE49-F238E27FC236}">
                <a16:creationId xmlns:a16="http://schemas.microsoft.com/office/drawing/2014/main" id="{5BD47432-7AF5-46BB-A642-A3360B4CB77A}"/>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Vorwiegend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 </a:t>
            </a:r>
            <a:r>
              <a:rPr lang="en-US" altLang="en-US" sz="1200" dirty="0">
                <a:solidFill>
                  <a:srgbClr val="0000FF"/>
                </a:solidFill>
              </a:rPr>
              <a:t>Rosazea; MGD</a:t>
            </a:r>
          </a:p>
          <a:p>
            <a:pPr eaLnBrk="1" hangingPunct="1">
              <a:lnSpc>
                <a:spcPct val="85000"/>
              </a:lnSpc>
            </a:pPr>
            <a:r>
              <a:rPr lang="en-US" altLang="en-US" sz="1200" dirty="0"/>
              <a:t>Andere Erkrankungen als MGD, bei denen MGD als Bestandteil auftreten kann: </a:t>
            </a:r>
            <a:r>
              <a:rPr lang="en-US" altLang="en-US" sz="1200" dirty="0">
                <a:solidFill>
                  <a:srgbClr val="0000FF"/>
                </a:solidFill>
              </a:rPr>
              <a:t>Rosazea; seborrhoische Dermatitis</a:t>
            </a:r>
          </a:p>
          <a:p>
            <a:pPr eaLnBrk="1" hangingPunct="1">
              <a:lnSpc>
                <a:spcPct val="85000"/>
              </a:lnSpc>
            </a:pPr>
            <a:r>
              <a:rPr lang="en-US" altLang="en-US" sz="1200" dirty="0"/>
              <a:t>Symptome meist morgens stärker ausgeprägt: </a:t>
            </a:r>
            <a:r>
              <a:rPr lang="en-US" altLang="en-US" sz="1200" dirty="0">
                <a:solidFill>
                  <a:srgbClr val="0000FF"/>
                </a:solidFill>
              </a:rPr>
              <a:t>Staphylokokken</a:t>
            </a:r>
          </a:p>
          <a:p>
            <a:pPr eaLnBrk="1" hangingPunct="1">
              <a:lnSpc>
                <a:spcPct val="85000"/>
              </a:lnSpc>
            </a:pPr>
            <a:r>
              <a:rPr lang="en-US" altLang="en-US" sz="1200" dirty="0"/>
              <a:t>Gesichtsrötung, insbesondere nach Koffein-/Alkoholkonsum: </a:t>
            </a:r>
            <a:r>
              <a:rPr lang="en-US" altLang="en-US" sz="1200" dirty="0">
                <a:solidFill>
                  <a:srgbClr val="0000FF"/>
                </a:solidFill>
              </a:rPr>
              <a:t>Rosazea</a:t>
            </a:r>
          </a:p>
          <a:p>
            <a:pPr eaLnBrk="1" hangingPunct="1">
              <a:lnSpc>
                <a:spcPct val="85000"/>
              </a:lnSpc>
            </a:pPr>
            <a:r>
              <a:rPr lang="en-US" altLang="en-US" sz="1200" dirty="0"/>
              <a:t>Schuppen sind </a:t>
            </a:r>
            <a:r>
              <a:rPr lang="en-US" altLang="en-US" sz="1200" i="1" dirty="0"/>
              <a:t>fettig</a:t>
            </a:r>
            <a:r>
              <a:rPr lang="en-US" altLang="en-US" sz="1200" dirty="0"/>
              <a:t>:</a:t>
            </a:r>
            <a:endParaRPr lang="en-US" altLang="en-US" sz="1500" dirty="0">
              <a:solidFill>
                <a:srgbClr val="0000FF"/>
              </a:solidFill>
            </a:endParaRPr>
          </a:p>
        </p:txBody>
      </p:sp>
      <p:sp>
        <p:nvSpPr>
          <p:cNvPr id="53252" name="Text Box 4">
            <a:extLst>
              <a:ext uri="{FF2B5EF4-FFF2-40B4-BE49-F238E27FC236}">
                <a16:creationId xmlns:a16="http://schemas.microsoft.com/office/drawing/2014/main" id="{9BD79062-779C-4567-9104-C6F1CB6ACFD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3253" name="Slide Number Placeholder 1">
            <a:extLst>
              <a:ext uri="{FF2B5EF4-FFF2-40B4-BE49-F238E27FC236}">
                <a16:creationId xmlns:a16="http://schemas.microsoft.com/office/drawing/2014/main" id="{09EBF26B-9055-4AC9-AF83-E1F55B04896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B687B52-9C5B-484C-BC7A-4B5E5AAEB86A}" type="slidenum">
              <a:rPr lang="en-US" altLang="en-US" sz="1000"/>
              <a:t>211</a:t>
            </a:fld>
            <a:endParaRPr lang="en-US" altLang="en-US" sz="100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1C0CC32F-5571-4380-94AD-76D215BEB98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54275" name="Rectangle 3">
            <a:extLst>
              <a:ext uri="{FF2B5EF4-FFF2-40B4-BE49-F238E27FC236}">
                <a16:creationId xmlns:a16="http://schemas.microsoft.com/office/drawing/2014/main" id="{B23CCAB8-1E08-4412-BEEE-B2C0985F1BE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Primär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 </a:t>
            </a:r>
            <a:r>
              <a:rPr lang="en-US" altLang="en-US" sz="1200" dirty="0">
                <a:solidFill>
                  <a:srgbClr val="0000FF"/>
                </a:solidFill>
              </a:rPr>
              <a:t>Rosazea; MGD</a:t>
            </a:r>
          </a:p>
          <a:p>
            <a:pPr eaLnBrk="1" hangingPunct="1">
              <a:lnSpc>
                <a:spcPct val="85000"/>
              </a:lnSpc>
            </a:pPr>
            <a:r>
              <a:rPr lang="en-US" altLang="en-US" sz="1200" dirty="0"/>
              <a:t>Andere Erkrankungen als MGD, bei denen MGD als Bestandteil auftreten kann: </a:t>
            </a:r>
            <a:r>
              <a:rPr lang="en-US" altLang="en-US" sz="1200" dirty="0">
                <a:solidFill>
                  <a:srgbClr val="0000FF"/>
                </a:solidFill>
              </a:rPr>
              <a:t>Rosazea; seborrhoische Dermatitis</a:t>
            </a:r>
          </a:p>
          <a:p>
            <a:pPr eaLnBrk="1" hangingPunct="1">
              <a:lnSpc>
                <a:spcPct val="85000"/>
              </a:lnSpc>
            </a:pPr>
            <a:r>
              <a:rPr lang="en-US" altLang="en-US" sz="1200" dirty="0"/>
              <a:t>Symptome meist morgens stärker ausgeprägt: </a:t>
            </a:r>
            <a:r>
              <a:rPr lang="en-US" altLang="en-US" sz="1200" dirty="0">
                <a:solidFill>
                  <a:srgbClr val="0000FF"/>
                </a:solidFill>
              </a:rPr>
              <a:t>Staphylokokken</a:t>
            </a:r>
          </a:p>
          <a:p>
            <a:pPr eaLnBrk="1" hangingPunct="1">
              <a:lnSpc>
                <a:spcPct val="85000"/>
              </a:lnSpc>
            </a:pPr>
            <a:r>
              <a:rPr lang="en-US" altLang="en-US" sz="1200" dirty="0"/>
              <a:t>Gesichtsrötung, insbesondere nach Koffein-/Alkoholkonsum: </a:t>
            </a:r>
            <a:r>
              <a:rPr lang="en-US" altLang="en-US" sz="1200" dirty="0">
                <a:solidFill>
                  <a:srgbClr val="0000FF"/>
                </a:solidFill>
              </a:rPr>
              <a:t>Rosazea</a:t>
            </a:r>
          </a:p>
          <a:p>
            <a:pPr eaLnBrk="1" hangingPunct="1">
              <a:lnSpc>
                <a:spcPct val="85000"/>
              </a:lnSpc>
            </a:pPr>
            <a:r>
              <a:rPr lang="en-US" altLang="en-US" sz="1200" dirty="0"/>
              <a:t>Schuppen sind </a:t>
            </a:r>
            <a:r>
              <a:rPr lang="en-US" altLang="en-US" sz="1200" i="1" dirty="0"/>
              <a:t>fettig</a:t>
            </a:r>
            <a:r>
              <a:rPr lang="en-US" altLang="en-US" sz="1200" dirty="0"/>
              <a:t>: </a:t>
            </a:r>
            <a:r>
              <a:rPr lang="en-US" altLang="en-US" sz="1200" dirty="0">
                <a:solidFill>
                  <a:srgbClr val="0000FF"/>
                </a:solidFill>
              </a:rPr>
              <a:t>seborrhoisch</a:t>
            </a:r>
          </a:p>
        </p:txBody>
      </p:sp>
      <p:sp>
        <p:nvSpPr>
          <p:cNvPr id="54276" name="Text Box 4">
            <a:extLst>
              <a:ext uri="{FF2B5EF4-FFF2-40B4-BE49-F238E27FC236}">
                <a16:creationId xmlns:a16="http://schemas.microsoft.com/office/drawing/2014/main" id="{B0A0DBD3-150D-48B3-A403-EBE5CEF8E518}"/>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Erkrankung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4277" name="Slide Number Placeholder 1">
            <a:extLst>
              <a:ext uri="{FF2B5EF4-FFF2-40B4-BE49-F238E27FC236}">
                <a16:creationId xmlns:a16="http://schemas.microsoft.com/office/drawing/2014/main" id="{278D7891-0BEF-4504-A3C7-10B9B88F8FD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DD4A7F7-8678-4502-A5FC-FF971887A69B}" type="slidenum">
              <a:rPr lang="en-US" altLang="en-US" sz="1000"/>
              <a:t>212</a:t>
            </a:fld>
            <a:endParaRPr lang="en-US" altLang="en-US" sz="100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04FD4A07-4732-4867-AB53-BC0DEB75A4C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55299" name="Rectangle 3">
            <a:extLst>
              <a:ext uri="{FF2B5EF4-FFF2-40B4-BE49-F238E27FC236}">
                <a16:creationId xmlns:a16="http://schemas.microsoft.com/office/drawing/2014/main" id="{52B77106-CFF6-4E19-81FD-86BAD7C6279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Vorwiegend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 </a:t>
            </a:r>
            <a:r>
              <a:rPr lang="en-US" altLang="en-US" sz="1200" dirty="0">
                <a:solidFill>
                  <a:srgbClr val="0000FF"/>
                </a:solidFill>
              </a:rPr>
              <a:t>Rosazea; MGD</a:t>
            </a:r>
          </a:p>
          <a:p>
            <a:pPr eaLnBrk="1" hangingPunct="1">
              <a:lnSpc>
                <a:spcPct val="85000"/>
              </a:lnSpc>
            </a:pPr>
            <a:r>
              <a:rPr lang="en-US" altLang="en-US" sz="1200" dirty="0"/>
              <a:t>Andere Erkrankungen als MGD, bei denen MGD als Bestandteil auftreten kann: </a:t>
            </a:r>
            <a:r>
              <a:rPr lang="en-US" altLang="en-US" sz="1200" dirty="0">
                <a:solidFill>
                  <a:srgbClr val="0000FF"/>
                </a:solidFill>
              </a:rPr>
              <a:t>Rosazea; seborrhoische Dermatitis</a:t>
            </a:r>
          </a:p>
          <a:p>
            <a:pPr eaLnBrk="1" hangingPunct="1">
              <a:lnSpc>
                <a:spcPct val="85000"/>
              </a:lnSpc>
            </a:pPr>
            <a:r>
              <a:rPr lang="en-US" altLang="en-US" sz="1200" dirty="0"/>
              <a:t>Symptome meist morgens stärker ausgeprägt: </a:t>
            </a:r>
            <a:r>
              <a:rPr lang="en-US" altLang="en-US" sz="1200" dirty="0">
                <a:solidFill>
                  <a:srgbClr val="0000FF"/>
                </a:solidFill>
              </a:rPr>
              <a:t>Staphylokokken</a:t>
            </a:r>
          </a:p>
          <a:p>
            <a:pPr eaLnBrk="1" hangingPunct="1">
              <a:lnSpc>
                <a:spcPct val="85000"/>
              </a:lnSpc>
            </a:pPr>
            <a:r>
              <a:rPr lang="en-US" altLang="en-US" sz="1200" dirty="0"/>
              <a:t>Gesichtsrötung, insbesondere nach Koffein-/Alkoholkonsum: </a:t>
            </a:r>
            <a:r>
              <a:rPr lang="en-US" altLang="en-US" sz="1200" dirty="0">
                <a:solidFill>
                  <a:srgbClr val="0000FF"/>
                </a:solidFill>
              </a:rPr>
              <a:t>Rosazea</a:t>
            </a:r>
          </a:p>
          <a:p>
            <a:pPr eaLnBrk="1" hangingPunct="1">
              <a:lnSpc>
                <a:spcPct val="85000"/>
              </a:lnSpc>
            </a:pPr>
            <a:r>
              <a:rPr lang="en-US" altLang="en-US" sz="1200" dirty="0"/>
              <a:t>Schuppen sind </a:t>
            </a:r>
            <a:r>
              <a:rPr lang="en-US" altLang="en-US" sz="1200" i="1" dirty="0"/>
              <a:t>fettig</a:t>
            </a:r>
            <a:r>
              <a:rPr lang="en-US" altLang="en-US" sz="1200" dirty="0"/>
              <a:t>: </a:t>
            </a:r>
            <a:r>
              <a:rPr lang="en-US" altLang="en-US" sz="1200" dirty="0">
                <a:solidFill>
                  <a:srgbClr val="0000FF"/>
                </a:solidFill>
              </a:rPr>
              <a:t>seborrhoisch</a:t>
            </a:r>
          </a:p>
          <a:p>
            <a:pPr eaLnBrk="1" hangingPunct="1">
              <a:lnSpc>
                <a:spcPct val="85000"/>
              </a:lnSpc>
            </a:pPr>
            <a:r>
              <a:rPr lang="en-US" altLang="en-US" sz="1200" dirty="0"/>
              <a:t>Es kann zu einem Hornhautpannus kommen:</a:t>
            </a:r>
            <a:endParaRPr lang="en-US" altLang="en-US" sz="1500" dirty="0">
              <a:solidFill>
                <a:srgbClr val="0000FF"/>
              </a:solidFill>
            </a:endParaRPr>
          </a:p>
        </p:txBody>
      </p:sp>
      <p:sp>
        <p:nvSpPr>
          <p:cNvPr id="55300" name="Text Box 4">
            <a:extLst>
              <a:ext uri="{FF2B5EF4-FFF2-40B4-BE49-F238E27FC236}">
                <a16:creationId xmlns:a16="http://schemas.microsoft.com/office/drawing/2014/main" id="{3070C5F3-18D9-4895-8195-5B5F310E4D3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Erkrankung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5301" name="TextBox 5">
            <a:extLst>
              <a:ext uri="{FF2B5EF4-FFF2-40B4-BE49-F238E27FC236}">
                <a16:creationId xmlns:a16="http://schemas.microsoft.com/office/drawing/2014/main" id="{F7651DCD-AF4F-48B9-A47B-156B1E29404C}"/>
              </a:ext>
            </a:extLst>
          </p:cNvPr>
          <p:cNvSpPr txBox="1">
            <a:spLocks noChangeArrowheads="1"/>
          </p:cNvSpPr>
          <p:nvPr/>
        </p:nvSpPr>
        <p:spPr bwMode="auto">
          <a:xfrm>
            <a:off x="206375" y="6016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55302" name="Slide Number Placeholder 1">
            <a:extLst>
              <a:ext uri="{FF2B5EF4-FFF2-40B4-BE49-F238E27FC236}">
                <a16:creationId xmlns:a16="http://schemas.microsoft.com/office/drawing/2014/main" id="{90B7A43A-DB5B-4E0D-ACF1-5FE141D7CF2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7AE3147-F62B-432B-89E1-9E2257BE77E9}" type="slidenum">
              <a:rPr lang="en-US" altLang="en-US" sz="1000"/>
              <a:t>213</a:t>
            </a:fld>
            <a:endParaRPr lang="en-US" altLang="en-US" sz="100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2A7126ED-2D89-42B9-B2EC-DFC5B8CD37CA}"/>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56323" name="Rectangle 3">
            <a:extLst>
              <a:ext uri="{FF2B5EF4-FFF2-40B4-BE49-F238E27FC236}">
                <a16:creationId xmlns:a16="http://schemas.microsoft.com/office/drawing/2014/main" id="{E4FBC018-A54D-44A7-98FA-33303B61F096}"/>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Primär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 </a:t>
            </a:r>
            <a:r>
              <a:rPr lang="en-US" altLang="en-US" sz="1200" dirty="0">
                <a:solidFill>
                  <a:srgbClr val="0000FF"/>
                </a:solidFill>
              </a:rPr>
              <a:t>Rosazea; MGD</a:t>
            </a:r>
          </a:p>
          <a:p>
            <a:pPr eaLnBrk="1" hangingPunct="1">
              <a:lnSpc>
                <a:spcPct val="85000"/>
              </a:lnSpc>
            </a:pPr>
            <a:r>
              <a:rPr lang="en-US" altLang="en-US" sz="1200" dirty="0"/>
              <a:t>Andere Erkrankungen als MGD, bei denen MGD als Bestandteil auftreten kann: </a:t>
            </a:r>
            <a:r>
              <a:rPr lang="en-US" altLang="en-US" sz="1200" dirty="0">
                <a:solidFill>
                  <a:srgbClr val="0000FF"/>
                </a:solidFill>
              </a:rPr>
              <a:t>Rosazea; seborrhoische Dermatitis</a:t>
            </a:r>
          </a:p>
          <a:p>
            <a:pPr eaLnBrk="1" hangingPunct="1">
              <a:lnSpc>
                <a:spcPct val="85000"/>
              </a:lnSpc>
            </a:pPr>
            <a:r>
              <a:rPr lang="en-US" altLang="en-US" sz="1200" dirty="0"/>
              <a:t>Symptome meist morgens stärker ausgeprägt: </a:t>
            </a:r>
            <a:r>
              <a:rPr lang="en-US" altLang="en-US" sz="1200" dirty="0">
                <a:solidFill>
                  <a:srgbClr val="0000FF"/>
                </a:solidFill>
              </a:rPr>
              <a:t>Staphylokokken</a:t>
            </a:r>
          </a:p>
          <a:p>
            <a:pPr eaLnBrk="1" hangingPunct="1">
              <a:lnSpc>
                <a:spcPct val="85000"/>
              </a:lnSpc>
            </a:pPr>
            <a:r>
              <a:rPr lang="en-US" altLang="en-US" sz="1200" dirty="0"/>
              <a:t>Gesichtsrötung, insbesondere nach Koffein-/Alkoholkonsum: </a:t>
            </a:r>
            <a:r>
              <a:rPr lang="en-US" altLang="en-US" sz="1200" dirty="0">
                <a:solidFill>
                  <a:srgbClr val="0000FF"/>
                </a:solidFill>
              </a:rPr>
              <a:t>Rosazea</a:t>
            </a:r>
          </a:p>
          <a:p>
            <a:pPr eaLnBrk="1" hangingPunct="1">
              <a:lnSpc>
                <a:spcPct val="85000"/>
              </a:lnSpc>
            </a:pPr>
            <a:r>
              <a:rPr lang="en-US" altLang="en-US" sz="1200" dirty="0"/>
              <a:t>Schuppen sind </a:t>
            </a:r>
            <a:r>
              <a:rPr lang="en-US" altLang="en-US" sz="1200" i="1" dirty="0"/>
              <a:t>fettig</a:t>
            </a:r>
            <a:r>
              <a:rPr lang="en-US" altLang="en-US" sz="1200" dirty="0"/>
              <a:t>: </a:t>
            </a:r>
            <a:r>
              <a:rPr lang="en-US" altLang="en-US" sz="1200" dirty="0">
                <a:solidFill>
                  <a:srgbClr val="0000FF"/>
                </a:solidFill>
              </a:rPr>
              <a:t>seborrhoisch</a:t>
            </a:r>
          </a:p>
          <a:p>
            <a:pPr eaLnBrk="1" hangingPunct="1">
              <a:lnSpc>
                <a:spcPct val="85000"/>
              </a:lnSpc>
            </a:pPr>
            <a:r>
              <a:rPr lang="en-US" altLang="en-US" sz="1200" dirty="0"/>
              <a:t>Es kann zu einem Hornhautpannus kommen: </a:t>
            </a:r>
            <a:r>
              <a:rPr lang="en-US" altLang="en-US" sz="1200" dirty="0">
                <a:solidFill>
                  <a:srgbClr val="0000FF"/>
                </a:solidFill>
              </a:rPr>
              <a:t>MGD; Rosazea</a:t>
            </a:r>
          </a:p>
        </p:txBody>
      </p:sp>
      <p:sp>
        <p:nvSpPr>
          <p:cNvPr id="56324" name="Text Box 4">
            <a:extLst>
              <a:ext uri="{FF2B5EF4-FFF2-40B4-BE49-F238E27FC236}">
                <a16:creationId xmlns:a16="http://schemas.microsoft.com/office/drawing/2014/main" id="{78682A85-CD67-4EF7-81B8-EBA36D60DFC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Erkrankung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6325" name="TextBox 5">
            <a:extLst>
              <a:ext uri="{FF2B5EF4-FFF2-40B4-BE49-F238E27FC236}">
                <a16:creationId xmlns:a16="http://schemas.microsoft.com/office/drawing/2014/main" id="{0C5D6EE3-7122-47AF-98BD-43F52410468F}"/>
              </a:ext>
            </a:extLst>
          </p:cNvPr>
          <p:cNvSpPr txBox="1">
            <a:spLocks noChangeArrowheads="1"/>
          </p:cNvSpPr>
          <p:nvPr/>
        </p:nvSpPr>
        <p:spPr bwMode="auto">
          <a:xfrm>
            <a:off x="206375" y="6016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56326" name="Slide Number Placeholder 1">
            <a:extLst>
              <a:ext uri="{FF2B5EF4-FFF2-40B4-BE49-F238E27FC236}">
                <a16:creationId xmlns:a16="http://schemas.microsoft.com/office/drawing/2014/main" id="{AD76EF2B-D1D6-4932-A47F-F803CE359EF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B055F6E-3D6A-485F-8492-81A3DFBCE843}" type="slidenum">
              <a:rPr lang="en-US" altLang="en-US" sz="1000"/>
              <a:t>214</a:t>
            </a:fld>
            <a:endParaRPr lang="en-US" altLang="en-US" sz="100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ADB97-C5D7-B19E-FB05-2A5E5F8E7972}"/>
            </a:ext>
          </a:extLst>
        </p:cNvPr>
        <p:cNvGrpSpPr/>
        <p:nvPr/>
      </p:nvGrpSpPr>
      <p:grpSpPr>
        <a:xfrm>
          <a:off x="0" y="0"/>
          <a:ext cx="0" cy="0"/>
          <a:chOff x="0" y="0"/>
          <a:chExt cx="0" cy="0"/>
        </a:xfrm>
      </p:grpSpPr>
      <p:sp>
        <p:nvSpPr>
          <p:cNvPr id="56322" name="Rectangle 2">
            <a:extLst>
              <a:ext uri="{FF2B5EF4-FFF2-40B4-BE49-F238E27FC236}">
                <a16:creationId xmlns:a16="http://schemas.microsoft.com/office/drawing/2014/main" id="{A8628AF1-79B5-ACCC-F49A-A726F6C532C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56323" name="Rectangle 3">
            <a:extLst>
              <a:ext uri="{FF2B5EF4-FFF2-40B4-BE49-F238E27FC236}">
                <a16:creationId xmlns:a16="http://schemas.microsoft.com/office/drawing/2014/main" id="{1B805321-55E9-E57F-E021-6931142CD02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Vorwiegend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dirty="0" err="1">
                <a:solidFill>
                  <a:schemeClr val="bg1">
                    <a:lumMod val="75000"/>
                  </a:schemeClr>
                </a:solidFill>
              </a:rPr>
              <a:t>Chalazien</a:t>
            </a:r>
            <a:r>
              <a:rPr lang="en-US" altLang="en-US" sz="1200" dirty="0">
                <a:solidFill>
                  <a:schemeClr val="bg1">
                    <a:lumMod val="75000"/>
                  </a:schemeClr>
                </a:solidFill>
              </a:rPr>
              <a:t>: Rosazea; MGD</a:t>
            </a:r>
          </a:p>
          <a:p>
            <a:pPr eaLnBrk="1" hangingPunct="1">
              <a:lnSpc>
                <a:spcPct val="85000"/>
              </a:lnSpc>
            </a:pPr>
            <a:r>
              <a:rPr lang="en-US" altLang="en-US" sz="1200" dirty="0">
                <a:solidFill>
                  <a:schemeClr val="bg1">
                    <a:lumMod val="75000"/>
                  </a:schemeClr>
                </a:solidFill>
              </a:rPr>
              <a:t>Andere Erkrankungen als MGD, bei denen MGD als Bestandteil auftreten kann: Rosazea; seborrhoische Dermatitis</a:t>
            </a:r>
          </a:p>
          <a:p>
            <a:pPr eaLnBrk="1" hangingPunct="1">
              <a:lnSpc>
                <a:spcPct val="85000"/>
              </a:lnSpc>
            </a:pPr>
            <a:r>
              <a:rPr lang="en-US" altLang="en-US" sz="1200" dirty="0">
                <a:solidFill>
                  <a:schemeClr val="bg1">
                    <a:lumMod val="75000"/>
                  </a:schemeClr>
                </a:solidFill>
              </a:rPr>
              <a:t>Symptome meist morgens stärker ausgeprägt: Staphylokokken</a:t>
            </a:r>
          </a:p>
          <a:p>
            <a:pPr eaLnBrk="1" hangingPunct="1">
              <a:lnSpc>
                <a:spcPct val="85000"/>
              </a:lnSpc>
            </a:pPr>
            <a:r>
              <a:rPr lang="en-US" altLang="en-US" sz="1200" dirty="0">
                <a:solidFill>
                  <a:schemeClr val="bg1">
                    <a:lumMod val="75000"/>
                  </a:schemeClr>
                </a:solidFill>
              </a:rPr>
              <a:t>Gesichtsrötung, insbesondere nach Koffein-/Alkoholkonsum: Rosazea</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fettig</a:t>
            </a:r>
            <a:r>
              <a:rPr lang="en-US" altLang="en-US" sz="1200" dirty="0">
                <a:solidFill>
                  <a:schemeClr val="bg1">
                    <a:lumMod val="75000"/>
                  </a:schemeClr>
                </a:solidFill>
              </a:rPr>
              <a:t>: seborrhoisch</a:t>
            </a:r>
          </a:p>
          <a:p>
            <a:pPr eaLnBrk="1" hangingPunct="1">
              <a:lnSpc>
                <a:spcPct val="85000"/>
              </a:lnSpc>
            </a:pPr>
            <a:r>
              <a:rPr lang="en-US" altLang="en-US" sz="1200" dirty="0">
                <a:solidFill>
                  <a:schemeClr val="bg1">
                    <a:lumMod val="75000"/>
                  </a:schemeClr>
                </a:solidFill>
              </a:rPr>
              <a:t>Es kann zu </a:t>
            </a:r>
            <a:r>
              <a:rPr lang="en-US" altLang="en-US" sz="1200" b="1" dirty="0"/>
              <a:t>einem Hornhautpannus </a:t>
            </a:r>
            <a:r>
              <a:rPr lang="en-US" altLang="en-US" sz="1200" dirty="0">
                <a:solidFill>
                  <a:schemeClr val="bg1">
                    <a:lumMod val="75000"/>
                  </a:schemeClr>
                </a:solidFill>
              </a:rPr>
              <a:t>kommen: MGD; Rosazea</a:t>
            </a:r>
          </a:p>
        </p:txBody>
      </p:sp>
      <p:sp>
        <p:nvSpPr>
          <p:cNvPr id="56324" name="Text Box 4">
            <a:extLst>
              <a:ext uri="{FF2B5EF4-FFF2-40B4-BE49-F238E27FC236}">
                <a16:creationId xmlns:a16="http://schemas.microsoft.com/office/drawing/2014/main" id="{4B304D07-C6B4-CA5C-886C-FFE037B02C5F}"/>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Erkrankung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6325" name="TextBox 5">
            <a:extLst>
              <a:ext uri="{FF2B5EF4-FFF2-40B4-BE49-F238E27FC236}">
                <a16:creationId xmlns:a16="http://schemas.microsoft.com/office/drawing/2014/main" id="{D496E788-DDBE-807D-C2B2-3429AF3509E7}"/>
              </a:ext>
            </a:extLst>
          </p:cNvPr>
          <p:cNvSpPr txBox="1">
            <a:spLocks noChangeArrowheads="1"/>
          </p:cNvSpPr>
          <p:nvPr/>
        </p:nvSpPr>
        <p:spPr bwMode="auto">
          <a:xfrm>
            <a:off x="206375" y="6016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56326" name="Slide Number Placeholder 1">
            <a:extLst>
              <a:ext uri="{FF2B5EF4-FFF2-40B4-BE49-F238E27FC236}">
                <a16:creationId xmlns:a16="http://schemas.microsoft.com/office/drawing/2014/main" id="{7A848A12-8BBB-E816-0FEB-D27E0A86A6C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B055F6E-3D6A-485F-8492-81A3DFBCE843}" type="slidenum">
              <a:rPr lang="en-US" altLang="en-US" sz="1000"/>
              <a:t>215</a:t>
            </a:fld>
            <a:endParaRPr lang="en-US" altLang="en-US" sz="1000"/>
          </a:p>
        </p:txBody>
      </p:sp>
      <p:sp>
        <p:nvSpPr>
          <p:cNvPr id="2" name="TextBox 1">
            <a:extLst>
              <a:ext uri="{FF2B5EF4-FFF2-40B4-BE49-F238E27FC236}">
                <a16:creationId xmlns:a16="http://schemas.microsoft.com/office/drawing/2014/main" id="{5BB7DF26-0BE2-A9C4-633A-3F15062FBE79}"/>
              </a:ext>
            </a:extLst>
          </p:cNvPr>
          <p:cNvSpPr txBox="1"/>
          <p:nvPr/>
        </p:nvSpPr>
        <p:spPr>
          <a:xfrm>
            <a:off x="2514600" y="5909002"/>
            <a:ext cx="5257800" cy="523220"/>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t>Worauf bezieht sich </a:t>
            </a:r>
            <a:r>
              <a:rPr lang="en-US" sz="1200" dirty="0"/>
              <a:t>der Begriff „Hornhautpannus“</a:t>
            </a:r>
            <a:r>
              <a:rPr lang="en-US" sz="1200" i="1" dirty="0"/>
              <a:t>?</a:t>
            </a:r>
            <a:endParaRPr lang="en-US" sz="1400" i="1" dirty="0">
              <a:solidFill>
                <a:schemeClr val="accent1">
                  <a:lumMod val="20000"/>
                  <a:lumOff val="80000"/>
                </a:schemeClr>
              </a:solidFill>
            </a:endParaRPr>
          </a:p>
          <a:p>
            <a:r>
              <a:rPr lang="en-US" sz="1200" dirty="0">
                <a:solidFill>
                  <a:schemeClr val="accent1">
                    <a:lumMod val="20000"/>
                    <a:lumOff val="80000"/>
                  </a:schemeClr>
                </a:solidFill>
              </a:rPr>
              <a:t>Einem Einwachsen von Blutgefäßen in den peripheren subepithelialen Raum</a:t>
            </a:r>
          </a:p>
        </p:txBody>
      </p:sp>
    </p:spTree>
    <p:extLst>
      <p:ext uri="{BB962C8B-B14F-4D97-AF65-F5344CB8AC3E}">
        <p14:creationId xmlns:p14="http://schemas.microsoft.com/office/powerpoint/2010/main" val="658181077"/>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14203-2BB6-BC0C-35C8-6834406E85D9}"/>
            </a:ext>
          </a:extLst>
        </p:cNvPr>
        <p:cNvGrpSpPr/>
        <p:nvPr/>
      </p:nvGrpSpPr>
      <p:grpSpPr>
        <a:xfrm>
          <a:off x="0" y="0"/>
          <a:ext cx="0" cy="0"/>
          <a:chOff x="0" y="0"/>
          <a:chExt cx="0" cy="0"/>
        </a:xfrm>
      </p:grpSpPr>
      <p:sp>
        <p:nvSpPr>
          <p:cNvPr id="56322" name="Rectangle 2">
            <a:extLst>
              <a:ext uri="{FF2B5EF4-FFF2-40B4-BE49-F238E27FC236}">
                <a16:creationId xmlns:a16="http://schemas.microsoft.com/office/drawing/2014/main" id="{B639849C-A84E-C8FE-89D9-216C8ECC1A4A}"/>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56323" name="Rectangle 3">
            <a:extLst>
              <a:ext uri="{FF2B5EF4-FFF2-40B4-BE49-F238E27FC236}">
                <a16:creationId xmlns:a16="http://schemas.microsoft.com/office/drawing/2014/main" id="{057FE508-5F18-FECC-7775-90843904165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Primär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dirty="0" err="1">
                <a:solidFill>
                  <a:schemeClr val="bg1">
                    <a:lumMod val="75000"/>
                  </a:schemeClr>
                </a:solidFill>
              </a:rPr>
              <a:t>Chalazien</a:t>
            </a:r>
            <a:r>
              <a:rPr lang="en-US" altLang="en-US" sz="1200" dirty="0">
                <a:solidFill>
                  <a:schemeClr val="bg1">
                    <a:lumMod val="75000"/>
                  </a:schemeClr>
                </a:solidFill>
              </a:rPr>
              <a:t>: Rosazea; MGD</a:t>
            </a:r>
          </a:p>
          <a:p>
            <a:pPr eaLnBrk="1" hangingPunct="1">
              <a:lnSpc>
                <a:spcPct val="85000"/>
              </a:lnSpc>
            </a:pPr>
            <a:r>
              <a:rPr lang="en-US" altLang="en-US" sz="1200" dirty="0">
                <a:solidFill>
                  <a:schemeClr val="bg1">
                    <a:lumMod val="75000"/>
                  </a:schemeClr>
                </a:solidFill>
              </a:rPr>
              <a:t>Andere Erkrankungen als MGD, bei denen MGD als Bestandteil auftreten kann: Rosazea; seborrhoische Dermatitis</a:t>
            </a:r>
          </a:p>
          <a:p>
            <a:pPr eaLnBrk="1" hangingPunct="1">
              <a:lnSpc>
                <a:spcPct val="85000"/>
              </a:lnSpc>
            </a:pPr>
            <a:r>
              <a:rPr lang="en-US" altLang="en-US" sz="1200" dirty="0">
                <a:solidFill>
                  <a:schemeClr val="bg1">
                    <a:lumMod val="75000"/>
                  </a:schemeClr>
                </a:solidFill>
              </a:rPr>
              <a:t>Symptome meist morgens stärker ausgeprägt: Staphylokokken</a:t>
            </a:r>
          </a:p>
          <a:p>
            <a:pPr eaLnBrk="1" hangingPunct="1">
              <a:lnSpc>
                <a:spcPct val="85000"/>
              </a:lnSpc>
            </a:pPr>
            <a:r>
              <a:rPr lang="en-US" altLang="en-US" sz="1200" dirty="0">
                <a:solidFill>
                  <a:schemeClr val="bg1">
                    <a:lumMod val="75000"/>
                  </a:schemeClr>
                </a:solidFill>
              </a:rPr>
              <a:t>Gesichtsrötung, insbesondere nach Koffein-/Alkoholkonsum: Rosazea</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fettig</a:t>
            </a:r>
            <a:r>
              <a:rPr lang="en-US" altLang="en-US" sz="1200" dirty="0">
                <a:solidFill>
                  <a:schemeClr val="bg1">
                    <a:lumMod val="75000"/>
                  </a:schemeClr>
                </a:solidFill>
              </a:rPr>
              <a:t>: seborrhoisch</a:t>
            </a:r>
          </a:p>
          <a:p>
            <a:pPr eaLnBrk="1" hangingPunct="1">
              <a:lnSpc>
                <a:spcPct val="85000"/>
              </a:lnSpc>
            </a:pPr>
            <a:r>
              <a:rPr lang="en-US" altLang="en-US" sz="1200" dirty="0">
                <a:solidFill>
                  <a:schemeClr val="bg1">
                    <a:lumMod val="75000"/>
                  </a:schemeClr>
                </a:solidFill>
              </a:rPr>
              <a:t>Es kann zu </a:t>
            </a:r>
            <a:r>
              <a:rPr lang="en-US" altLang="en-US" sz="1200" b="1" dirty="0"/>
              <a:t>einem Hornhautpannus </a:t>
            </a:r>
            <a:r>
              <a:rPr lang="en-US" altLang="en-US" sz="1200" dirty="0">
                <a:solidFill>
                  <a:schemeClr val="bg1">
                    <a:lumMod val="75000"/>
                  </a:schemeClr>
                </a:solidFill>
              </a:rPr>
              <a:t>kommen: MGD; Rosazea</a:t>
            </a:r>
          </a:p>
        </p:txBody>
      </p:sp>
      <p:sp>
        <p:nvSpPr>
          <p:cNvPr id="56324" name="Text Box 4">
            <a:extLst>
              <a:ext uri="{FF2B5EF4-FFF2-40B4-BE49-F238E27FC236}">
                <a16:creationId xmlns:a16="http://schemas.microsoft.com/office/drawing/2014/main" id="{4A10E723-6787-A89B-603D-262602EE5C6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Erkrankung an, welche Form der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6325" name="TextBox 5">
            <a:extLst>
              <a:ext uri="{FF2B5EF4-FFF2-40B4-BE49-F238E27FC236}">
                <a16:creationId xmlns:a16="http://schemas.microsoft.com/office/drawing/2014/main" id="{77D3A812-CB80-8CAC-A55C-A9EECCD6881B}"/>
              </a:ext>
            </a:extLst>
          </p:cNvPr>
          <p:cNvSpPr txBox="1">
            <a:spLocks noChangeArrowheads="1"/>
          </p:cNvSpPr>
          <p:nvPr/>
        </p:nvSpPr>
        <p:spPr bwMode="auto">
          <a:xfrm>
            <a:off x="206375" y="6016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56326" name="Slide Number Placeholder 1">
            <a:extLst>
              <a:ext uri="{FF2B5EF4-FFF2-40B4-BE49-F238E27FC236}">
                <a16:creationId xmlns:a16="http://schemas.microsoft.com/office/drawing/2014/main" id="{08C410FF-E5C2-4E3B-D06C-2B90E1527420}"/>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B055F6E-3D6A-485F-8492-81A3DFBCE843}" type="slidenum">
              <a:rPr lang="en-US" altLang="en-US" sz="1000"/>
              <a:t>216</a:t>
            </a:fld>
            <a:endParaRPr lang="en-US" altLang="en-US" sz="1000"/>
          </a:p>
        </p:txBody>
      </p:sp>
      <p:sp>
        <p:nvSpPr>
          <p:cNvPr id="2" name="TextBox 1">
            <a:extLst>
              <a:ext uri="{FF2B5EF4-FFF2-40B4-BE49-F238E27FC236}">
                <a16:creationId xmlns:a16="http://schemas.microsoft.com/office/drawing/2014/main" id="{52DA070A-AAEC-F627-2173-1EAA064BD375}"/>
              </a:ext>
            </a:extLst>
          </p:cNvPr>
          <p:cNvSpPr txBox="1"/>
          <p:nvPr/>
        </p:nvSpPr>
        <p:spPr>
          <a:xfrm>
            <a:off x="2514600" y="5909002"/>
            <a:ext cx="5257800" cy="523220"/>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t>Worauf bezieht sich </a:t>
            </a:r>
            <a:r>
              <a:rPr lang="en-US" sz="1200" dirty="0"/>
              <a:t>der Begriff „Hornhautpannus“</a:t>
            </a:r>
            <a:r>
              <a:rPr lang="en-US" sz="1200" i="1" dirty="0"/>
              <a:t>?</a:t>
            </a:r>
          </a:p>
          <a:p>
            <a:r>
              <a:rPr lang="en-US" sz="1200" dirty="0"/>
              <a:t>Ein Einwachsen von Blutgefäßen in den peripheren subepithelialen Raum</a:t>
            </a:r>
          </a:p>
        </p:txBody>
      </p:sp>
    </p:spTree>
    <p:extLst>
      <p:ext uri="{BB962C8B-B14F-4D97-AF65-F5344CB8AC3E}">
        <p14:creationId xmlns:p14="http://schemas.microsoft.com/office/powerpoint/2010/main" val="2720324442"/>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D21A02-29D1-5087-A98E-FB8107CCCE0E}"/>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217</a:t>
            </a:fld>
            <a:endParaRPr lang="en-US" altLang="en-US"/>
          </a:p>
        </p:txBody>
      </p:sp>
      <p:pic>
        <p:nvPicPr>
          <p:cNvPr id="4" name="Picture 3">
            <a:extLst>
              <a:ext uri="{FF2B5EF4-FFF2-40B4-BE49-F238E27FC236}">
                <a16:creationId xmlns:a16="http://schemas.microsoft.com/office/drawing/2014/main" id="{A5FEF697-941F-BBE5-223C-8FF00F42A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4585" y="1588640"/>
            <a:ext cx="5834830" cy="3680720"/>
          </a:xfrm>
          <a:prstGeom prst="rect">
            <a:avLst/>
          </a:prstGeom>
        </p:spPr>
      </p:pic>
      <p:sp>
        <p:nvSpPr>
          <p:cNvPr id="5" name="Text Box 4">
            <a:extLst>
              <a:ext uri="{FF2B5EF4-FFF2-40B4-BE49-F238E27FC236}">
                <a16:creationId xmlns:a16="http://schemas.microsoft.com/office/drawing/2014/main" id="{3D2FFB0F-E825-FEE7-D4B1-AA6D719977B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dirty="0"/>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i="1" dirty="0">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dirty="0"/>
              <a:t>(bei einigen Fällen gibt es mehr als eine Antwort)</a:t>
            </a:r>
            <a:endParaRPr lang="en-US" altLang="en-US" sz="1800" i="1" dirty="0"/>
          </a:p>
        </p:txBody>
      </p:sp>
      <p:sp>
        <p:nvSpPr>
          <p:cNvPr id="6" name="TextBox 5">
            <a:extLst>
              <a:ext uri="{FF2B5EF4-FFF2-40B4-BE49-F238E27FC236}">
                <a16:creationId xmlns:a16="http://schemas.microsoft.com/office/drawing/2014/main" id="{27BA438F-352A-DFF7-7C8E-A748DDD7D8ED}"/>
              </a:ext>
            </a:extLst>
          </p:cNvPr>
          <p:cNvSpPr txBox="1"/>
          <p:nvPr/>
        </p:nvSpPr>
        <p:spPr>
          <a:xfrm>
            <a:off x="3665346" y="6098705"/>
            <a:ext cx="1813318" cy="369332"/>
          </a:xfrm>
          <a:prstGeom prst="rect">
            <a:avLst/>
          </a:prstGeom>
          <a:noFill/>
        </p:spPr>
        <p:txBody>
          <a:bodyPr wrap="square" lIns="25400" tIns="12700" rIns="25400" bIns="12700" rtlCol="0">
            <a:spAutoFit/>
          </a:bodyPr>
          <a:lstStyle/>
          <a:p>
            <a:pPr algn="ctr"/>
            <a:r>
              <a:rPr lang="en-US" sz="1200" dirty="0"/>
              <a:t>Hornhautpannus</a:t>
            </a:r>
          </a:p>
        </p:txBody>
      </p:sp>
    </p:spTree>
    <p:extLst>
      <p:ext uri="{BB962C8B-B14F-4D97-AF65-F5344CB8AC3E}">
        <p14:creationId xmlns:p14="http://schemas.microsoft.com/office/powerpoint/2010/main" val="1332249265"/>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AC836B4E-2D25-49D6-93A7-3547251E7D4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57347" name="Rectangle 3">
            <a:extLst>
              <a:ext uri="{FF2B5EF4-FFF2-40B4-BE49-F238E27FC236}">
                <a16:creationId xmlns:a16="http://schemas.microsoft.com/office/drawing/2014/main" id="{2FC9B7FE-733A-4390-8BF4-DCD5FC65C7F5}"/>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Vorwiegend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 </a:t>
            </a:r>
            <a:r>
              <a:rPr lang="en-US" altLang="en-US" sz="1200" dirty="0">
                <a:solidFill>
                  <a:srgbClr val="0000FF"/>
                </a:solidFill>
              </a:rPr>
              <a:t>Rosazea; MGD</a:t>
            </a:r>
          </a:p>
          <a:p>
            <a:pPr eaLnBrk="1" hangingPunct="1">
              <a:lnSpc>
                <a:spcPct val="85000"/>
              </a:lnSpc>
            </a:pPr>
            <a:r>
              <a:rPr lang="en-US" altLang="en-US" sz="1200" dirty="0"/>
              <a:t>Andere Erkrankungen als MGD, bei denen MGD als Bestandteil auftreten kann: </a:t>
            </a:r>
            <a:r>
              <a:rPr lang="en-US" altLang="en-US" sz="1200" dirty="0">
                <a:solidFill>
                  <a:srgbClr val="0000FF"/>
                </a:solidFill>
              </a:rPr>
              <a:t>Rosazea; seborrhoische Dermatitis</a:t>
            </a:r>
          </a:p>
          <a:p>
            <a:pPr eaLnBrk="1" hangingPunct="1">
              <a:lnSpc>
                <a:spcPct val="85000"/>
              </a:lnSpc>
            </a:pPr>
            <a:r>
              <a:rPr lang="en-US" altLang="en-US" sz="1200" dirty="0"/>
              <a:t>Symptome meist morgens stärker ausgeprägt: </a:t>
            </a:r>
            <a:r>
              <a:rPr lang="en-US" altLang="en-US" sz="1200" dirty="0">
                <a:solidFill>
                  <a:srgbClr val="0000FF"/>
                </a:solidFill>
              </a:rPr>
              <a:t>Staphylokokken</a:t>
            </a:r>
          </a:p>
          <a:p>
            <a:pPr eaLnBrk="1" hangingPunct="1">
              <a:lnSpc>
                <a:spcPct val="85000"/>
              </a:lnSpc>
            </a:pPr>
            <a:r>
              <a:rPr lang="en-US" altLang="en-US" sz="1200" dirty="0"/>
              <a:t>Gesichtsrötung, insbesondere nach Koffein-/Alkoholkonsum: </a:t>
            </a:r>
            <a:r>
              <a:rPr lang="en-US" altLang="en-US" sz="1200" dirty="0">
                <a:solidFill>
                  <a:srgbClr val="0000FF"/>
                </a:solidFill>
              </a:rPr>
              <a:t>Rosazea</a:t>
            </a:r>
          </a:p>
          <a:p>
            <a:pPr eaLnBrk="1" hangingPunct="1">
              <a:lnSpc>
                <a:spcPct val="85000"/>
              </a:lnSpc>
            </a:pPr>
            <a:r>
              <a:rPr lang="en-US" altLang="en-US" sz="1200" dirty="0"/>
              <a:t>Schuppen sind </a:t>
            </a:r>
            <a:r>
              <a:rPr lang="en-US" altLang="en-US" sz="1200" i="1" dirty="0"/>
              <a:t>fettig</a:t>
            </a:r>
            <a:r>
              <a:rPr lang="en-US" altLang="en-US" sz="1200" dirty="0"/>
              <a:t>: </a:t>
            </a:r>
            <a:r>
              <a:rPr lang="en-US" altLang="en-US" sz="1200" dirty="0">
                <a:solidFill>
                  <a:srgbClr val="0000FF"/>
                </a:solidFill>
              </a:rPr>
              <a:t>seborrhoisch</a:t>
            </a:r>
          </a:p>
          <a:p>
            <a:pPr eaLnBrk="1" hangingPunct="1">
              <a:lnSpc>
                <a:spcPct val="85000"/>
              </a:lnSpc>
            </a:pPr>
            <a:r>
              <a:rPr lang="en-US" altLang="en-US" sz="1200" dirty="0"/>
              <a:t>Es kann zu einem Hornhautpannus kommen: </a:t>
            </a:r>
            <a:r>
              <a:rPr lang="en-US" altLang="en-US" sz="1200" dirty="0">
                <a:solidFill>
                  <a:srgbClr val="0000FF"/>
                </a:solidFill>
              </a:rPr>
              <a:t>MGD; Rosazea</a:t>
            </a:r>
          </a:p>
          <a:p>
            <a:pPr eaLnBrk="1" hangingPunct="1">
              <a:lnSpc>
                <a:spcPct val="85000"/>
              </a:lnSpc>
            </a:pPr>
            <a:r>
              <a:rPr lang="en-US" altLang="en-US" sz="1200" dirty="0"/>
              <a:t>Telangiektasien am Lidrand häufig:</a:t>
            </a:r>
            <a:endParaRPr lang="en-US" altLang="en-US" sz="1500" dirty="0">
              <a:solidFill>
                <a:srgbClr val="0000FF"/>
              </a:solidFill>
            </a:endParaRPr>
          </a:p>
        </p:txBody>
      </p:sp>
      <p:sp>
        <p:nvSpPr>
          <p:cNvPr id="57348" name="Text Box 4">
            <a:extLst>
              <a:ext uri="{FF2B5EF4-FFF2-40B4-BE49-F238E27FC236}">
                <a16:creationId xmlns:a16="http://schemas.microsoft.com/office/drawing/2014/main" id="{1F7A1345-3C25-4B2D-AF28-808FBB7D5AEF}"/>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7349" name="Slide Number Placeholder 1">
            <a:extLst>
              <a:ext uri="{FF2B5EF4-FFF2-40B4-BE49-F238E27FC236}">
                <a16:creationId xmlns:a16="http://schemas.microsoft.com/office/drawing/2014/main" id="{AF4BF310-EA31-4592-B68D-3E58326F9D5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09A7B4F-87F2-475B-AA8B-FD80B52A7854}" type="slidenum">
              <a:rPr lang="en-US" altLang="en-US" sz="1000"/>
              <a:t>218</a:t>
            </a:fld>
            <a:endParaRPr lang="en-US" altLang="en-US" sz="100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DAAC26E5-3179-4CA6-BE8F-F8D778CB078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58371" name="Rectangle 3">
            <a:extLst>
              <a:ext uri="{FF2B5EF4-FFF2-40B4-BE49-F238E27FC236}">
                <a16:creationId xmlns:a16="http://schemas.microsoft.com/office/drawing/2014/main" id="{9DA61566-8950-411B-ADD9-FB28B8690885}"/>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t>Vorwiegend anteriore Blepharitis: </a:t>
            </a:r>
            <a:r>
              <a:rPr lang="en-US" altLang="en-US" sz="1200" dirty="0">
                <a:solidFill>
                  <a:srgbClr val="0000FF"/>
                </a:solidFill>
              </a:rPr>
              <a:t>Staphylokokken; seborrhoisch</a:t>
            </a:r>
          </a:p>
          <a:p>
            <a:pPr eaLnBrk="1" hangingPunct="1">
              <a:lnSpc>
                <a:spcPct val="85000"/>
              </a:lnSpc>
            </a:pPr>
            <a:r>
              <a:rPr lang="en-US" altLang="en-US" sz="1200" dirty="0"/>
              <a:t>Primär posteriore Blepharitis: </a:t>
            </a:r>
            <a:r>
              <a:rPr lang="en-US" altLang="en-US" sz="1200" dirty="0">
                <a:solidFill>
                  <a:srgbClr val="0000FF"/>
                </a:solidFill>
              </a:rPr>
              <a:t>MGD; Rosazea</a:t>
            </a:r>
          </a:p>
          <a:p>
            <a:pPr eaLnBrk="1" hangingPunct="1">
              <a:lnSpc>
                <a:spcPct val="85000"/>
              </a:lnSpc>
            </a:pPr>
            <a:r>
              <a:rPr lang="en-US" altLang="en-US" sz="1200" dirty="0"/>
              <a:t>Kann obstruktiv oder nicht-obstruktiv sein: </a:t>
            </a:r>
            <a:r>
              <a:rPr lang="en-US" altLang="en-US" sz="1200" dirty="0">
                <a:solidFill>
                  <a:srgbClr val="0000FF"/>
                </a:solidFill>
              </a:rPr>
              <a:t>MGD</a:t>
            </a:r>
          </a:p>
          <a:p>
            <a:pPr eaLnBrk="1" hangingPunct="1">
              <a:lnSpc>
                <a:spcPct val="85000"/>
              </a:lnSpc>
            </a:pPr>
            <a:r>
              <a:rPr lang="en-US" altLang="en-US" sz="1200" dirty="0"/>
              <a:t>Gekennzeichnet durch übermäßige Talgsekretion: </a:t>
            </a:r>
            <a:r>
              <a:rPr lang="en-US" altLang="en-US" sz="1200" dirty="0">
                <a:solidFill>
                  <a:srgbClr val="0000FF"/>
                </a:solidFill>
              </a:rPr>
              <a:t>Rosazea</a:t>
            </a:r>
          </a:p>
          <a:p>
            <a:pPr eaLnBrk="1" hangingPunct="1">
              <a:lnSpc>
                <a:spcPct val="85000"/>
              </a:lnSpc>
            </a:pPr>
            <a:r>
              <a:rPr lang="en-US" altLang="en-US" sz="1200" dirty="0"/>
              <a:t>Begleitende Kopfhauterkrankung behandeln: </a:t>
            </a:r>
            <a:r>
              <a:rPr lang="en-US" altLang="en-US" sz="1200" dirty="0">
                <a:solidFill>
                  <a:srgbClr val="0000FF"/>
                </a:solidFill>
              </a:rPr>
              <a:t>seborrhoisch</a:t>
            </a:r>
          </a:p>
          <a:p>
            <a:pPr eaLnBrk="1" hangingPunct="1">
              <a:lnSpc>
                <a:spcPct val="85000"/>
              </a:lnSpc>
            </a:pPr>
            <a:r>
              <a:rPr lang="en-US" altLang="en-US" sz="1200" dirty="0"/>
              <a:t>Schuppen sind </a:t>
            </a:r>
            <a:r>
              <a:rPr lang="en-US" altLang="en-US" sz="1200" i="1" dirty="0"/>
              <a:t>hart</a:t>
            </a:r>
            <a:r>
              <a:rPr lang="en-US" altLang="en-US" sz="1200" dirty="0"/>
              <a:t>: </a:t>
            </a:r>
            <a:r>
              <a:rPr lang="en-US" altLang="en-US" sz="1200" dirty="0">
                <a:solidFill>
                  <a:srgbClr val="0000FF"/>
                </a:solidFill>
              </a:rPr>
              <a:t>Staphylokokken</a:t>
            </a:r>
          </a:p>
          <a:p>
            <a:pPr eaLnBrk="1" hangingPunct="1">
              <a:lnSpc>
                <a:spcPct val="85000"/>
              </a:lnSpc>
            </a:pPr>
            <a:r>
              <a:rPr lang="en-US" altLang="en-US" sz="1200" dirty="0"/>
              <a:t>Schlagwort: </a:t>
            </a:r>
            <a:r>
              <a:rPr lang="en-US" altLang="en-US" sz="1200" b="1" dirty="0"/>
              <a:t>„Sleeves“ (Hüllen)</a:t>
            </a:r>
            <a:r>
              <a:rPr lang="en-US" altLang="en-US" sz="1200" dirty="0"/>
              <a:t>: </a:t>
            </a:r>
            <a:r>
              <a:rPr lang="en-US" altLang="en-US" sz="1200" dirty="0">
                <a:solidFill>
                  <a:srgbClr val="0000FF"/>
                </a:solidFill>
              </a:rPr>
              <a:t>Demodex</a:t>
            </a:r>
          </a:p>
          <a:p>
            <a:pPr eaLnBrk="1" hangingPunct="1">
              <a:lnSpc>
                <a:spcPct val="85000"/>
              </a:lnSpc>
            </a:pPr>
            <a:r>
              <a:rPr lang="en-US" altLang="en-US" sz="1200" dirty="0"/>
              <a:t>Erfordert möglicherweise Doxycyclin oral: </a:t>
            </a:r>
            <a:r>
              <a:rPr lang="en-US" altLang="en-US" sz="1200" dirty="0">
                <a:solidFill>
                  <a:srgbClr val="0000FF"/>
                </a:solidFill>
              </a:rPr>
              <a:t>MGD; seborrhoisch; Rosazea</a:t>
            </a:r>
          </a:p>
          <a:p>
            <a:pPr eaLnBrk="1" hangingPunct="1">
              <a:lnSpc>
                <a:spcPct val="85000"/>
              </a:lnSpc>
            </a:pPr>
            <a:r>
              <a:rPr lang="en-US" altLang="en-US" sz="1200" dirty="0"/>
              <a:t>Häufiger bei jüngeren Patienten: </a:t>
            </a:r>
            <a:r>
              <a:rPr lang="en-US" altLang="en-US" sz="1200" dirty="0">
                <a:solidFill>
                  <a:srgbClr val="0000FF"/>
                </a:solidFill>
              </a:rPr>
              <a:t>Staphylokokken</a:t>
            </a:r>
          </a:p>
          <a:p>
            <a:pPr eaLnBrk="1" hangingPunct="1">
              <a:lnSpc>
                <a:spcPct val="85000"/>
              </a:lnSpc>
            </a:pPr>
            <a:r>
              <a:rPr lang="en-US" altLang="en-US" sz="1200" dirty="0"/>
              <a:t>Tritt bei ~100 % der Personen &gt;70 Jahren auf: </a:t>
            </a:r>
            <a:r>
              <a:rPr lang="en-US" altLang="en-US" sz="1200" dirty="0">
                <a:solidFill>
                  <a:srgbClr val="0000FF"/>
                </a:solidFill>
              </a:rPr>
              <a:t>Demodex</a:t>
            </a:r>
          </a:p>
          <a:p>
            <a:pPr eaLnBrk="1" hangingPunct="1">
              <a:lnSpc>
                <a:spcPct val="85000"/>
              </a:lnSpc>
            </a:pPr>
            <a:r>
              <a:rPr lang="en-US" altLang="en-US" sz="1200" dirty="0"/>
              <a:t>Etwas häufiger bei Frauen: </a:t>
            </a:r>
            <a:r>
              <a:rPr lang="en-US" altLang="en-US" sz="1200" dirty="0">
                <a:solidFill>
                  <a:srgbClr val="0000FF"/>
                </a:solidFill>
              </a:rPr>
              <a:t>Rosazea</a:t>
            </a:r>
          </a:p>
          <a:p>
            <a:pPr eaLnBrk="1" hangingPunct="1">
              <a:lnSpc>
                <a:spcPct val="85000"/>
              </a:lnSpc>
            </a:pPr>
            <a:r>
              <a:rPr lang="en-US" altLang="en-US" sz="1200" dirty="0"/>
              <a:t>Kann mit </a:t>
            </a:r>
            <a:r>
              <a:rPr lang="en-US" altLang="en-US" sz="1200" dirty="0" err="1"/>
              <a:t>Phlyctenulose</a:t>
            </a:r>
            <a:r>
              <a:rPr lang="en-US" altLang="en-US" sz="1200" dirty="0"/>
              <a:t> einhergehen: </a:t>
            </a:r>
            <a:r>
              <a:rPr lang="en-US" altLang="en-US" sz="1200" dirty="0">
                <a:solidFill>
                  <a:srgbClr val="0000FF"/>
                </a:solidFill>
              </a:rPr>
              <a:t>Staphylokokken</a:t>
            </a:r>
          </a:p>
          <a:p>
            <a:pPr eaLnBrk="1" hangingPunct="1">
              <a:lnSpc>
                <a:spcPct val="85000"/>
              </a:lnSpc>
            </a:pPr>
            <a:r>
              <a:rPr lang="en-US" altLang="en-US" sz="1200" dirty="0"/>
              <a:t>In Verbindung mit Hornhautbefunden: </a:t>
            </a:r>
            <a:r>
              <a:rPr lang="en-US" altLang="en-US" sz="1200" dirty="0">
                <a:solidFill>
                  <a:srgbClr val="0000FF"/>
                </a:solidFill>
              </a:rPr>
              <a:t>Staphylokokken; Rosazea; MGD</a:t>
            </a:r>
          </a:p>
          <a:p>
            <a:pPr eaLnBrk="1" hangingPunct="1">
              <a:lnSpc>
                <a:spcPct val="85000"/>
              </a:lnSpc>
            </a:pPr>
            <a:r>
              <a:rPr lang="en-US" altLang="en-US" sz="1200" dirty="0"/>
              <a:t>Erwägen Sie Metronidazol-Creme/-Salbe als Behandlung: </a:t>
            </a:r>
            <a:r>
              <a:rPr lang="en-US" altLang="en-US" sz="1200" dirty="0">
                <a:solidFill>
                  <a:srgbClr val="0000FF"/>
                </a:solidFill>
              </a:rPr>
              <a:t>Rosazea</a:t>
            </a:r>
          </a:p>
          <a:p>
            <a:pPr eaLnBrk="1" hangingPunct="1">
              <a:lnSpc>
                <a:spcPct val="85000"/>
              </a:lnSpc>
            </a:pPr>
            <a:r>
              <a:rPr lang="en-US" altLang="en-US" sz="1200" dirty="0"/>
              <a:t>Kann mit Ulzera am Lidrand einhergehen: </a:t>
            </a:r>
            <a:r>
              <a:rPr lang="en-US" altLang="en-US" sz="1200" dirty="0">
                <a:solidFill>
                  <a:srgbClr val="0000FF"/>
                </a:solidFill>
              </a:rPr>
              <a:t>Staphylokokken</a:t>
            </a:r>
          </a:p>
          <a:p>
            <a:pPr eaLnBrk="1" hangingPunct="1">
              <a:lnSpc>
                <a:spcPct val="85000"/>
              </a:lnSpc>
            </a:pPr>
            <a:r>
              <a:rPr lang="en-US" altLang="en-US" sz="1200" dirty="0"/>
              <a:t>Häufige wiederkehrende </a:t>
            </a:r>
            <a:r>
              <a:rPr lang="en-US" altLang="en-US" sz="1200" dirty="0" err="1"/>
              <a:t>Chalazien</a:t>
            </a:r>
            <a:r>
              <a:rPr lang="en-US" altLang="en-US" sz="1200" dirty="0"/>
              <a:t>: </a:t>
            </a:r>
            <a:r>
              <a:rPr lang="en-US" altLang="en-US" sz="1200" dirty="0">
                <a:solidFill>
                  <a:srgbClr val="0000FF"/>
                </a:solidFill>
              </a:rPr>
              <a:t>Rosazea; MGD</a:t>
            </a:r>
          </a:p>
          <a:p>
            <a:pPr eaLnBrk="1" hangingPunct="1">
              <a:lnSpc>
                <a:spcPct val="85000"/>
              </a:lnSpc>
            </a:pPr>
            <a:r>
              <a:rPr lang="en-US" altLang="en-US" sz="1200" dirty="0"/>
              <a:t>Andere Erkrankungen als MGD, bei denen MGD als Bestandteil auftreten kann: </a:t>
            </a:r>
            <a:r>
              <a:rPr lang="en-US" altLang="en-US" sz="1200" dirty="0">
                <a:solidFill>
                  <a:srgbClr val="0000FF"/>
                </a:solidFill>
              </a:rPr>
              <a:t>Rosazea; seborrhoische Dermatitis</a:t>
            </a:r>
          </a:p>
          <a:p>
            <a:pPr eaLnBrk="1" hangingPunct="1">
              <a:lnSpc>
                <a:spcPct val="85000"/>
              </a:lnSpc>
            </a:pPr>
            <a:r>
              <a:rPr lang="en-US" altLang="en-US" sz="1200" dirty="0"/>
              <a:t>Symptome meist morgens stärker ausgeprägt: </a:t>
            </a:r>
            <a:r>
              <a:rPr lang="en-US" altLang="en-US" sz="1200" dirty="0">
                <a:solidFill>
                  <a:srgbClr val="0000FF"/>
                </a:solidFill>
              </a:rPr>
              <a:t>Staphylokokken</a:t>
            </a:r>
          </a:p>
          <a:p>
            <a:pPr eaLnBrk="1" hangingPunct="1">
              <a:lnSpc>
                <a:spcPct val="85000"/>
              </a:lnSpc>
            </a:pPr>
            <a:r>
              <a:rPr lang="en-US" altLang="en-US" sz="1200" dirty="0"/>
              <a:t>Gesichtsrötung, insbesondere nach Koffein-/Alkoholkonsum: </a:t>
            </a:r>
            <a:r>
              <a:rPr lang="en-US" altLang="en-US" sz="1200" dirty="0">
                <a:solidFill>
                  <a:srgbClr val="0000FF"/>
                </a:solidFill>
              </a:rPr>
              <a:t>Rosazea</a:t>
            </a:r>
          </a:p>
          <a:p>
            <a:pPr eaLnBrk="1" hangingPunct="1">
              <a:lnSpc>
                <a:spcPct val="85000"/>
              </a:lnSpc>
            </a:pPr>
            <a:r>
              <a:rPr lang="en-US" altLang="en-US" sz="1200" dirty="0"/>
              <a:t>Schuppen sind </a:t>
            </a:r>
            <a:r>
              <a:rPr lang="en-US" altLang="en-US" sz="1200" i="1" dirty="0"/>
              <a:t>fettig</a:t>
            </a:r>
            <a:r>
              <a:rPr lang="en-US" altLang="en-US" sz="1200" dirty="0"/>
              <a:t>: </a:t>
            </a:r>
            <a:r>
              <a:rPr lang="en-US" altLang="en-US" sz="1200" dirty="0">
                <a:solidFill>
                  <a:srgbClr val="0000FF"/>
                </a:solidFill>
              </a:rPr>
              <a:t>seborrhoisch</a:t>
            </a:r>
          </a:p>
          <a:p>
            <a:pPr eaLnBrk="1" hangingPunct="1">
              <a:lnSpc>
                <a:spcPct val="85000"/>
              </a:lnSpc>
            </a:pPr>
            <a:r>
              <a:rPr lang="en-US" altLang="en-US" sz="1200" dirty="0"/>
              <a:t>Es kann zu einem Hornhautpannus kommen: </a:t>
            </a:r>
            <a:r>
              <a:rPr lang="en-US" altLang="en-US" sz="1200" dirty="0">
                <a:solidFill>
                  <a:srgbClr val="0000FF"/>
                </a:solidFill>
              </a:rPr>
              <a:t>MGD; Rosazea</a:t>
            </a:r>
          </a:p>
          <a:p>
            <a:pPr eaLnBrk="1" hangingPunct="1">
              <a:lnSpc>
                <a:spcPct val="85000"/>
              </a:lnSpc>
            </a:pPr>
            <a:r>
              <a:rPr lang="en-US" altLang="en-US" sz="1200" dirty="0"/>
              <a:t>Telangiektasien am Lidrand häufig: </a:t>
            </a:r>
            <a:r>
              <a:rPr lang="en-US" altLang="en-US" sz="1200" dirty="0">
                <a:solidFill>
                  <a:srgbClr val="0000FF"/>
                </a:solidFill>
              </a:rPr>
              <a:t>Rosazea</a:t>
            </a:r>
          </a:p>
        </p:txBody>
      </p:sp>
      <p:sp>
        <p:nvSpPr>
          <p:cNvPr id="58372" name="Text Box 4">
            <a:extLst>
              <a:ext uri="{FF2B5EF4-FFF2-40B4-BE49-F238E27FC236}">
                <a16:creationId xmlns:a16="http://schemas.microsoft.com/office/drawing/2014/main" id="{C48FC3CB-D705-4B73-B0F3-7FA8CB01E05B}"/>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8373" name="Slide Number Placeholder 1">
            <a:extLst>
              <a:ext uri="{FF2B5EF4-FFF2-40B4-BE49-F238E27FC236}">
                <a16:creationId xmlns:a16="http://schemas.microsoft.com/office/drawing/2014/main" id="{EA5F69A0-09C0-4047-AAA2-66D1783B350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B75AB11-0B14-445C-9D24-D8D81B695103}" type="slidenum">
              <a:rPr lang="en-US" altLang="en-US" sz="1000"/>
              <a:t>219</a:t>
            </a:fld>
            <a:endParaRPr lang="en-US" altLang="en-US" sz="10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C248E-8A53-40C5-DE8C-BC1CF856FD7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754E7BF-6B6D-7DD9-B081-98D17FEFAA13}"/>
              </a:ext>
            </a:extLst>
          </p:cNvPr>
          <p:cNvSpPr txBox="1"/>
          <p:nvPr/>
        </p:nvSpPr>
        <p:spPr>
          <a:xfrm>
            <a:off x="4024418" y="6096000"/>
            <a:ext cx="1095172" cy="369332"/>
          </a:xfrm>
          <a:prstGeom prst="rect">
            <a:avLst/>
          </a:prstGeom>
          <a:noFill/>
        </p:spPr>
        <p:txBody>
          <a:bodyPr wrap="square" lIns="25400" tIns="12700" rIns="25400" bIns="12700" rtlCol="0">
            <a:spAutoFit/>
          </a:bodyPr>
          <a:lstStyle/>
          <a:p>
            <a:pPr algn="ctr"/>
            <a:r>
              <a:rPr lang="en-US" sz="1200" dirty="0"/>
              <a:t>Rosazea</a:t>
            </a:r>
          </a:p>
        </p:txBody>
      </p:sp>
      <p:sp>
        <p:nvSpPr>
          <p:cNvPr id="2" name="Text Box 4">
            <a:extLst>
              <a:ext uri="{FF2B5EF4-FFF2-40B4-BE49-F238E27FC236}">
                <a16:creationId xmlns:a16="http://schemas.microsoft.com/office/drawing/2014/main" id="{D726F1BA-B4AD-731C-0EDD-4D37B2DF6C9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Fällen gibt es mehr als eine Antwort)</a:t>
            </a:r>
            <a:endParaRPr lang="en-US" altLang="en-US" sz="1800" i="1"/>
          </a:p>
        </p:txBody>
      </p:sp>
      <p:pic>
        <p:nvPicPr>
          <p:cNvPr id="4" name="Picture 3">
            <a:extLst>
              <a:ext uri="{FF2B5EF4-FFF2-40B4-BE49-F238E27FC236}">
                <a16:creationId xmlns:a16="http://schemas.microsoft.com/office/drawing/2014/main" id="{B876AB42-5393-9EA1-8A6C-ED85419A75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6235" y="1346717"/>
            <a:ext cx="3671529" cy="4444483"/>
          </a:xfrm>
          <a:prstGeom prst="rect">
            <a:avLst/>
          </a:prstGeom>
        </p:spPr>
      </p:pic>
    </p:spTree>
    <p:extLst>
      <p:ext uri="{BB962C8B-B14F-4D97-AF65-F5344CB8AC3E}">
        <p14:creationId xmlns:p14="http://schemas.microsoft.com/office/powerpoint/2010/main" val="73903417"/>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3D168-11C6-6488-AAB7-3F5A1D51EEB5}"/>
            </a:ext>
          </a:extLst>
        </p:cNvPr>
        <p:cNvGrpSpPr/>
        <p:nvPr/>
      </p:nvGrpSpPr>
      <p:grpSpPr>
        <a:xfrm>
          <a:off x="0" y="0"/>
          <a:ext cx="0" cy="0"/>
          <a:chOff x="0" y="0"/>
          <a:chExt cx="0" cy="0"/>
        </a:xfrm>
      </p:grpSpPr>
      <p:sp>
        <p:nvSpPr>
          <p:cNvPr id="58370" name="Rectangle 2">
            <a:extLst>
              <a:ext uri="{FF2B5EF4-FFF2-40B4-BE49-F238E27FC236}">
                <a16:creationId xmlns:a16="http://schemas.microsoft.com/office/drawing/2014/main" id="{E36D86CA-A276-7F60-DB1A-495791AE9A6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58371" name="Rectangle 3">
            <a:extLst>
              <a:ext uri="{FF2B5EF4-FFF2-40B4-BE49-F238E27FC236}">
                <a16:creationId xmlns:a16="http://schemas.microsoft.com/office/drawing/2014/main" id="{A4BF3571-12E8-1530-B568-E0174281E9E2}"/>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Vorwiegend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dirty="0" err="1">
                <a:solidFill>
                  <a:schemeClr val="bg1">
                    <a:lumMod val="75000"/>
                  </a:schemeClr>
                </a:solidFill>
              </a:rPr>
              <a:t>Chalazien</a:t>
            </a:r>
            <a:r>
              <a:rPr lang="en-US" altLang="en-US" sz="1200" dirty="0">
                <a:solidFill>
                  <a:schemeClr val="bg1">
                    <a:lumMod val="75000"/>
                  </a:schemeClr>
                </a:solidFill>
              </a:rPr>
              <a:t>: Rosazea; MGD</a:t>
            </a:r>
          </a:p>
          <a:p>
            <a:pPr eaLnBrk="1" hangingPunct="1">
              <a:lnSpc>
                <a:spcPct val="85000"/>
              </a:lnSpc>
            </a:pPr>
            <a:r>
              <a:rPr lang="en-US" altLang="en-US" sz="1200" dirty="0">
                <a:solidFill>
                  <a:schemeClr val="bg1">
                    <a:lumMod val="75000"/>
                  </a:schemeClr>
                </a:solidFill>
              </a:rPr>
              <a:t>Andere Erkrankungen als MGD, bei denen MGD als Bestandteil auftreten kann: Rosazea; seborrhoische Dermatitis</a:t>
            </a:r>
          </a:p>
          <a:p>
            <a:pPr eaLnBrk="1" hangingPunct="1">
              <a:lnSpc>
                <a:spcPct val="85000"/>
              </a:lnSpc>
            </a:pPr>
            <a:r>
              <a:rPr lang="en-US" altLang="en-US" sz="1200" dirty="0">
                <a:solidFill>
                  <a:schemeClr val="bg1">
                    <a:lumMod val="75000"/>
                  </a:schemeClr>
                </a:solidFill>
              </a:rPr>
              <a:t>Symptome meist morgens stärker ausgeprägt: Staphylokokken</a:t>
            </a:r>
          </a:p>
          <a:p>
            <a:pPr eaLnBrk="1" hangingPunct="1">
              <a:lnSpc>
                <a:spcPct val="85000"/>
              </a:lnSpc>
            </a:pPr>
            <a:r>
              <a:rPr lang="en-US" altLang="en-US" sz="1200" dirty="0">
                <a:solidFill>
                  <a:schemeClr val="bg1">
                    <a:lumMod val="75000"/>
                  </a:schemeClr>
                </a:solidFill>
              </a:rPr>
              <a:t>Gesichtsrötung, insbesondere nach Koffein-/Alkoholkonsum: Rosazea</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fettig</a:t>
            </a:r>
            <a:r>
              <a:rPr lang="en-US" altLang="en-US" sz="1200" dirty="0">
                <a:solidFill>
                  <a:schemeClr val="bg1">
                    <a:lumMod val="75000"/>
                  </a:schemeClr>
                </a:solidFill>
              </a:rPr>
              <a:t>: seborrhoisch</a:t>
            </a:r>
          </a:p>
          <a:p>
            <a:pPr eaLnBrk="1" hangingPunct="1">
              <a:lnSpc>
                <a:spcPct val="85000"/>
              </a:lnSpc>
            </a:pPr>
            <a:r>
              <a:rPr lang="en-US" altLang="en-US" sz="1200" dirty="0">
                <a:solidFill>
                  <a:schemeClr val="bg1">
                    <a:lumMod val="75000"/>
                  </a:schemeClr>
                </a:solidFill>
              </a:rPr>
              <a:t>Es kann zu einem Hornhautpannus kommen: MGD; Rosazea</a:t>
            </a:r>
          </a:p>
          <a:p>
            <a:pPr eaLnBrk="1" hangingPunct="1">
              <a:lnSpc>
                <a:spcPct val="85000"/>
              </a:lnSpc>
            </a:pPr>
            <a:r>
              <a:rPr lang="en-US" altLang="en-US" sz="1200" b="1" dirty="0"/>
              <a:t>Telangiektasien am Lidrand </a:t>
            </a:r>
            <a:r>
              <a:rPr lang="en-US" altLang="en-US" sz="1200" dirty="0">
                <a:solidFill>
                  <a:schemeClr val="bg1">
                    <a:lumMod val="75000"/>
                  </a:schemeClr>
                </a:solidFill>
              </a:rPr>
              <a:t>häufig: Rosazea</a:t>
            </a:r>
          </a:p>
        </p:txBody>
      </p:sp>
      <p:sp>
        <p:nvSpPr>
          <p:cNvPr id="58372" name="Text Box 4">
            <a:extLst>
              <a:ext uri="{FF2B5EF4-FFF2-40B4-BE49-F238E27FC236}">
                <a16:creationId xmlns:a16="http://schemas.microsoft.com/office/drawing/2014/main" id="{372652E4-DAA7-8DE6-C359-1DCC4F9E5BC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8373" name="Slide Number Placeholder 1">
            <a:extLst>
              <a:ext uri="{FF2B5EF4-FFF2-40B4-BE49-F238E27FC236}">
                <a16:creationId xmlns:a16="http://schemas.microsoft.com/office/drawing/2014/main" id="{062B5179-EF78-0CC6-8A31-A8D1AD1625D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B75AB11-0B14-445C-9D24-D8D81B695103}" type="slidenum">
              <a:rPr lang="en-US" altLang="en-US" sz="1000"/>
              <a:t>220</a:t>
            </a:fld>
            <a:endParaRPr lang="en-US" altLang="en-US" sz="1000"/>
          </a:p>
        </p:txBody>
      </p:sp>
      <p:sp>
        <p:nvSpPr>
          <p:cNvPr id="2" name="TextBox 1">
            <a:extLst>
              <a:ext uri="{FF2B5EF4-FFF2-40B4-BE49-F238E27FC236}">
                <a16:creationId xmlns:a16="http://schemas.microsoft.com/office/drawing/2014/main" id="{56464D3A-CF47-611A-606D-B1EA74F6E9CF}"/>
              </a:ext>
            </a:extLst>
          </p:cNvPr>
          <p:cNvSpPr txBox="1"/>
          <p:nvPr/>
        </p:nvSpPr>
        <p:spPr>
          <a:xfrm>
            <a:off x="479612" y="4648200"/>
            <a:ext cx="5410200" cy="1384995"/>
          </a:xfrm>
          <a:prstGeom prst="rect">
            <a:avLst/>
          </a:prstGeom>
          <a:solidFill>
            <a:schemeClr val="tx2">
              <a:lumMod val="20000"/>
              <a:lumOff val="80000"/>
            </a:schemeClr>
          </a:solidFill>
        </p:spPr>
        <p:txBody>
          <a:bodyPr wrap="square" lIns="25400" tIns="12700" rIns="25400" bIns="12700" rtlCol="0">
            <a:spAutoFit/>
          </a:bodyPr>
          <a:lstStyle/>
          <a:p>
            <a:r>
              <a:rPr lang="en-US" sz="1200" i="1" dirty="0"/>
              <a:t>Worauf bezieht sich der Begriff </a:t>
            </a:r>
            <a:r>
              <a:rPr lang="en-US" sz="1200" dirty="0"/>
              <a:t>„Teleangiektasie“</a:t>
            </a:r>
            <a:r>
              <a:rPr lang="en-US" sz="1200" i="1" dirty="0"/>
              <a:t>?</a:t>
            </a:r>
            <a:endParaRPr lang="en-US" sz="1400" i="1" dirty="0">
              <a:solidFill>
                <a:schemeClr val="tx2">
                  <a:lumMod val="20000"/>
                  <a:lumOff val="80000"/>
                </a:schemeClr>
              </a:solidFill>
            </a:endParaRPr>
          </a:p>
          <a:p>
            <a:r>
              <a:rPr lang="en-US" sz="1200" dirty="0">
                <a:solidFill>
                  <a:schemeClr val="tx2">
                    <a:lumMod val="20000"/>
                    <a:lumOff val="80000"/>
                  </a:schemeClr>
                </a:solidFill>
              </a:rPr>
              <a:t>Auf erweiterte Blutgefäße der Haut (in diesem Fall am Lidrand)</a:t>
            </a:r>
          </a:p>
          <a:p>
            <a:endParaRPr lang="en-US" sz="1400" dirty="0">
              <a:solidFill>
                <a:schemeClr val="tx2">
                  <a:lumMod val="20000"/>
                  <a:lumOff val="80000"/>
                </a:schemeClr>
              </a:solidFill>
            </a:endParaRPr>
          </a:p>
          <a:p>
            <a:r>
              <a:rPr lang="en-US" sz="1200" i="1" dirty="0">
                <a:solidFill>
                  <a:schemeClr val="tx2">
                    <a:lumMod val="20000"/>
                    <a:lumOff val="80000"/>
                  </a:schemeClr>
                </a:solidFill>
              </a:rPr>
              <a:t>Unter welchem Namen sind sie allgemein bekannt, wenn sie auf größeren Hautpartien auftreten?</a:t>
            </a:r>
          </a:p>
          <a:p>
            <a:r>
              <a:rPr lang="en-US" sz="1200" dirty="0">
                <a:solidFill>
                  <a:schemeClr val="tx2">
                    <a:lumMod val="20000"/>
                    <a:lumOff val="80000"/>
                  </a:schemeClr>
                </a:solidFill>
              </a:rPr>
              <a:t>„Besenreiser“</a:t>
            </a:r>
          </a:p>
        </p:txBody>
      </p:sp>
    </p:spTree>
    <p:extLst>
      <p:ext uri="{BB962C8B-B14F-4D97-AF65-F5344CB8AC3E}">
        <p14:creationId xmlns:p14="http://schemas.microsoft.com/office/powerpoint/2010/main" val="4267756766"/>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D30D1-F129-1A68-4EA5-652D80B25025}"/>
            </a:ext>
          </a:extLst>
        </p:cNvPr>
        <p:cNvGrpSpPr/>
        <p:nvPr/>
      </p:nvGrpSpPr>
      <p:grpSpPr>
        <a:xfrm>
          <a:off x="0" y="0"/>
          <a:ext cx="0" cy="0"/>
          <a:chOff x="0" y="0"/>
          <a:chExt cx="0" cy="0"/>
        </a:xfrm>
      </p:grpSpPr>
      <p:sp>
        <p:nvSpPr>
          <p:cNvPr id="58370" name="Rectangle 2">
            <a:extLst>
              <a:ext uri="{FF2B5EF4-FFF2-40B4-BE49-F238E27FC236}">
                <a16:creationId xmlns:a16="http://schemas.microsoft.com/office/drawing/2014/main" id="{3DC4B55B-A99F-365C-0240-32ADF784A10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58371" name="Rectangle 3">
            <a:extLst>
              <a:ext uri="{FF2B5EF4-FFF2-40B4-BE49-F238E27FC236}">
                <a16:creationId xmlns:a16="http://schemas.microsoft.com/office/drawing/2014/main" id="{BFEB9C3E-96B0-9AEB-B839-2F8DBCD4824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Primär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dirty="0" err="1">
                <a:solidFill>
                  <a:schemeClr val="bg1">
                    <a:lumMod val="75000"/>
                  </a:schemeClr>
                </a:solidFill>
              </a:rPr>
              <a:t>Chalazien</a:t>
            </a:r>
            <a:r>
              <a:rPr lang="en-US" altLang="en-US" sz="1200" dirty="0">
                <a:solidFill>
                  <a:schemeClr val="bg1">
                    <a:lumMod val="75000"/>
                  </a:schemeClr>
                </a:solidFill>
              </a:rPr>
              <a:t>: Rosazea; MGD</a:t>
            </a:r>
          </a:p>
          <a:p>
            <a:pPr eaLnBrk="1" hangingPunct="1">
              <a:lnSpc>
                <a:spcPct val="85000"/>
              </a:lnSpc>
            </a:pPr>
            <a:r>
              <a:rPr lang="en-US" altLang="en-US" sz="1200" dirty="0">
                <a:solidFill>
                  <a:schemeClr val="bg1">
                    <a:lumMod val="75000"/>
                  </a:schemeClr>
                </a:solidFill>
              </a:rPr>
              <a:t>Andere Erkrankungen als MGD, bei denen MGD als Bestandteil auftreten kann: Rosazea; seborrhoische Dermatitis</a:t>
            </a:r>
          </a:p>
          <a:p>
            <a:pPr eaLnBrk="1" hangingPunct="1">
              <a:lnSpc>
                <a:spcPct val="85000"/>
              </a:lnSpc>
            </a:pPr>
            <a:r>
              <a:rPr lang="en-US" altLang="en-US" sz="1200" dirty="0">
                <a:solidFill>
                  <a:schemeClr val="bg1">
                    <a:lumMod val="75000"/>
                  </a:schemeClr>
                </a:solidFill>
              </a:rPr>
              <a:t>Symptome meist morgens stärker ausgeprägt: Staphylokokken</a:t>
            </a:r>
          </a:p>
          <a:p>
            <a:pPr eaLnBrk="1" hangingPunct="1">
              <a:lnSpc>
                <a:spcPct val="85000"/>
              </a:lnSpc>
            </a:pPr>
            <a:r>
              <a:rPr lang="en-US" altLang="en-US" sz="1200" dirty="0">
                <a:solidFill>
                  <a:schemeClr val="bg1">
                    <a:lumMod val="75000"/>
                  </a:schemeClr>
                </a:solidFill>
              </a:rPr>
              <a:t>Gesichtsrötung, insbesondere nach Koffein-/Alkoholkonsum: Rosazea</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fettig</a:t>
            </a:r>
            <a:r>
              <a:rPr lang="en-US" altLang="en-US" sz="1200" dirty="0">
                <a:solidFill>
                  <a:schemeClr val="bg1">
                    <a:lumMod val="75000"/>
                  </a:schemeClr>
                </a:solidFill>
              </a:rPr>
              <a:t>: seborrhoisch</a:t>
            </a:r>
          </a:p>
          <a:p>
            <a:pPr eaLnBrk="1" hangingPunct="1">
              <a:lnSpc>
                <a:spcPct val="85000"/>
              </a:lnSpc>
            </a:pPr>
            <a:r>
              <a:rPr lang="en-US" altLang="en-US" sz="1200" dirty="0">
                <a:solidFill>
                  <a:schemeClr val="bg1">
                    <a:lumMod val="75000"/>
                  </a:schemeClr>
                </a:solidFill>
              </a:rPr>
              <a:t>Es kann zu einem Hornhautpannus kommen: MGD; Rosazea</a:t>
            </a:r>
          </a:p>
          <a:p>
            <a:pPr eaLnBrk="1" hangingPunct="1">
              <a:lnSpc>
                <a:spcPct val="85000"/>
              </a:lnSpc>
            </a:pPr>
            <a:r>
              <a:rPr lang="en-US" altLang="en-US" sz="1200" b="1" dirty="0"/>
              <a:t>Telangiektasien am Lidrand </a:t>
            </a:r>
            <a:r>
              <a:rPr lang="en-US" altLang="en-US" sz="1200" dirty="0">
                <a:solidFill>
                  <a:schemeClr val="bg1">
                    <a:lumMod val="75000"/>
                  </a:schemeClr>
                </a:solidFill>
              </a:rPr>
              <a:t>häufig: Rosazea</a:t>
            </a:r>
          </a:p>
        </p:txBody>
      </p:sp>
      <p:sp>
        <p:nvSpPr>
          <p:cNvPr id="58372" name="Text Box 4">
            <a:extLst>
              <a:ext uri="{FF2B5EF4-FFF2-40B4-BE49-F238E27FC236}">
                <a16:creationId xmlns:a16="http://schemas.microsoft.com/office/drawing/2014/main" id="{5C35B1CD-EFAB-18D9-843B-E970F30C22C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8373" name="Slide Number Placeholder 1">
            <a:extLst>
              <a:ext uri="{FF2B5EF4-FFF2-40B4-BE49-F238E27FC236}">
                <a16:creationId xmlns:a16="http://schemas.microsoft.com/office/drawing/2014/main" id="{CDD3933C-5621-AD95-83AC-B1B6009F8A4A}"/>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B75AB11-0B14-445C-9D24-D8D81B695103}" type="slidenum">
              <a:rPr lang="en-US" altLang="en-US" sz="1000"/>
              <a:t>221</a:t>
            </a:fld>
            <a:endParaRPr lang="en-US" altLang="en-US" sz="1000"/>
          </a:p>
        </p:txBody>
      </p:sp>
      <p:sp>
        <p:nvSpPr>
          <p:cNvPr id="2" name="TextBox 1">
            <a:extLst>
              <a:ext uri="{FF2B5EF4-FFF2-40B4-BE49-F238E27FC236}">
                <a16:creationId xmlns:a16="http://schemas.microsoft.com/office/drawing/2014/main" id="{CB6960A4-2E88-136B-D22D-3ED97C66BA14}"/>
              </a:ext>
            </a:extLst>
          </p:cNvPr>
          <p:cNvSpPr txBox="1"/>
          <p:nvPr/>
        </p:nvSpPr>
        <p:spPr>
          <a:xfrm>
            <a:off x="479612" y="4648200"/>
            <a:ext cx="5410200" cy="1384995"/>
          </a:xfrm>
          <a:prstGeom prst="rect">
            <a:avLst/>
          </a:prstGeom>
          <a:solidFill>
            <a:schemeClr val="tx2">
              <a:lumMod val="20000"/>
              <a:lumOff val="80000"/>
            </a:schemeClr>
          </a:solidFill>
        </p:spPr>
        <p:txBody>
          <a:bodyPr wrap="square" lIns="25400" tIns="12700" rIns="25400" bIns="12700" rtlCol="0">
            <a:spAutoFit/>
          </a:bodyPr>
          <a:lstStyle/>
          <a:p>
            <a:r>
              <a:rPr lang="en-US" sz="1200" i="1" dirty="0"/>
              <a:t>Worauf bezieht sich der Begriff </a:t>
            </a:r>
            <a:r>
              <a:rPr lang="en-US" sz="1200" dirty="0"/>
              <a:t>„Teleangiektasie“</a:t>
            </a:r>
            <a:r>
              <a:rPr lang="en-US" sz="1200" i="1" dirty="0"/>
              <a:t>?</a:t>
            </a:r>
          </a:p>
          <a:p>
            <a:r>
              <a:rPr lang="en-US" sz="1200" dirty="0"/>
              <a:t>Auf erweiterte Blutgefäße der Haut (in diesem Fall am Lidrand)</a:t>
            </a:r>
          </a:p>
          <a:p>
            <a:endParaRPr lang="en-US" sz="1400" dirty="0">
              <a:solidFill>
                <a:schemeClr val="tx2">
                  <a:lumMod val="20000"/>
                  <a:lumOff val="80000"/>
                </a:schemeClr>
              </a:solidFill>
            </a:endParaRPr>
          </a:p>
          <a:p>
            <a:r>
              <a:rPr lang="en-US" sz="1200" i="1" dirty="0">
                <a:solidFill>
                  <a:schemeClr val="tx2">
                    <a:lumMod val="20000"/>
                    <a:lumOff val="80000"/>
                  </a:schemeClr>
                </a:solidFill>
              </a:rPr>
              <a:t>Unter welchem Namen sind sie allgemein bekannt, wenn sie auf größeren Hautpartien auftreten?</a:t>
            </a:r>
          </a:p>
          <a:p>
            <a:r>
              <a:rPr lang="en-US" sz="1200" dirty="0">
                <a:solidFill>
                  <a:schemeClr val="tx2">
                    <a:lumMod val="20000"/>
                    <a:lumOff val="80000"/>
                  </a:schemeClr>
                </a:solidFill>
              </a:rPr>
              <a:t>„Besenreiser“</a:t>
            </a:r>
          </a:p>
        </p:txBody>
      </p:sp>
    </p:spTree>
    <p:extLst>
      <p:ext uri="{BB962C8B-B14F-4D97-AF65-F5344CB8AC3E}">
        <p14:creationId xmlns:p14="http://schemas.microsoft.com/office/powerpoint/2010/main" val="404380752"/>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65E3F-58BD-C531-E8A7-32E0955124F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31363F-6F8D-08FA-6335-EDE4252DCABB}"/>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222</a:t>
            </a:fld>
            <a:endParaRPr lang="en-US" altLang="en-US"/>
          </a:p>
        </p:txBody>
      </p:sp>
      <p:sp>
        <p:nvSpPr>
          <p:cNvPr id="5" name="Text Box 4">
            <a:extLst>
              <a:ext uri="{FF2B5EF4-FFF2-40B4-BE49-F238E27FC236}">
                <a16:creationId xmlns:a16="http://schemas.microsoft.com/office/drawing/2014/main" id="{358AC8B9-42A7-552B-868E-3900AE07476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dirty="0"/>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i="1" dirty="0">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dirty="0"/>
              <a:t>(bei einigen Fällen gibt es mehr als eine Antwort)</a:t>
            </a:r>
            <a:endParaRPr lang="en-US" altLang="en-US" sz="1800" i="1" dirty="0"/>
          </a:p>
        </p:txBody>
      </p:sp>
      <p:sp>
        <p:nvSpPr>
          <p:cNvPr id="6" name="TextBox 5">
            <a:extLst>
              <a:ext uri="{FF2B5EF4-FFF2-40B4-BE49-F238E27FC236}">
                <a16:creationId xmlns:a16="http://schemas.microsoft.com/office/drawing/2014/main" id="{64319FE8-980B-5374-F5FC-E517D510197C}"/>
              </a:ext>
            </a:extLst>
          </p:cNvPr>
          <p:cNvSpPr txBox="1"/>
          <p:nvPr/>
        </p:nvSpPr>
        <p:spPr>
          <a:xfrm>
            <a:off x="3139567" y="6098705"/>
            <a:ext cx="2864887" cy="369332"/>
          </a:xfrm>
          <a:prstGeom prst="rect">
            <a:avLst/>
          </a:prstGeom>
          <a:noFill/>
        </p:spPr>
        <p:txBody>
          <a:bodyPr wrap="square" lIns="25400" tIns="12700" rIns="25400" bIns="12700" rtlCol="0">
            <a:spAutoFit/>
          </a:bodyPr>
          <a:lstStyle/>
          <a:p>
            <a:pPr algn="ctr"/>
            <a:r>
              <a:rPr lang="en-US" altLang="en-US" sz="1200" dirty="0"/>
              <a:t>Teleangiektasien</a:t>
            </a:r>
            <a:r>
              <a:rPr lang="en-US" sz="1200" dirty="0"/>
              <a:t> am Lidrand</a:t>
            </a:r>
            <a:endParaRPr lang="en-US" dirty="0"/>
          </a:p>
        </p:txBody>
      </p:sp>
      <p:pic>
        <p:nvPicPr>
          <p:cNvPr id="1030" name="Picture 6" descr="Dry Eye Syndrome: A Photographic Review - Eyedolatry">
            <a:extLst>
              <a:ext uri="{FF2B5EF4-FFF2-40B4-BE49-F238E27FC236}">
                <a16:creationId xmlns:a16="http://schemas.microsoft.com/office/drawing/2014/main" id="{EDA6E5D2-B259-B9C7-903C-EE86817A92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376" y="2049340"/>
            <a:ext cx="4262184" cy="275931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lepharitis and Dry Eye: A Common, Yet Complicated Combination">
            <a:extLst>
              <a:ext uri="{FF2B5EF4-FFF2-40B4-BE49-F238E27FC236}">
                <a16:creationId xmlns:a16="http://schemas.microsoft.com/office/drawing/2014/main" id="{D18EC651-C12E-1D0B-A4C5-B9DE7BDAC7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428999"/>
            <a:ext cx="3879258" cy="22887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46504E3-02ED-F91B-D3A9-F35A3078AF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799" y="1108685"/>
            <a:ext cx="3879258" cy="2110935"/>
          </a:xfrm>
          <a:prstGeom prst="rect">
            <a:avLst/>
          </a:prstGeom>
        </p:spPr>
      </p:pic>
    </p:spTree>
    <p:extLst>
      <p:ext uri="{BB962C8B-B14F-4D97-AF65-F5344CB8AC3E}">
        <p14:creationId xmlns:p14="http://schemas.microsoft.com/office/powerpoint/2010/main" val="560700203"/>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89D85-B664-9BCC-C8EC-CD09D0D054F6}"/>
            </a:ext>
          </a:extLst>
        </p:cNvPr>
        <p:cNvGrpSpPr/>
        <p:nvPr/>
      </p:nvGrpSpPr>
      <p:grpSpPr>
        <a:xfrm>
          <a:off x="0" y="0"/>
          <a:ext cx="0" cy="0"/>
          <a:chOff x="0" y="0"/>
          <a:chExt cx="0" cy="0"/>
        </a:xfrm>
      </p:grpSpPr>
      <p:sp>
        <p:nvSpPr>
          <p:cNvPr id="58370" name="Rectangle 2">
            <a:extLst>
              <a:ext uri="{FF2B5EF4-FFF2-40B4-BE49-F238E27FC236}">
                <a16:creationId xmlns:a16="http://schemas.microsoft.com/office/drawing/2014/main" id="{33C42169-FE18-9E19-68CF-7AB695437D0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58371" name="Rectangle 3">
            <a:extLst>
              <a:ext uri="{FF2B5EF4-FFF2-40B4-BE49-F238E27FC236}">
                <a16:creationId xmlns:a16="http://schemas.microsoft.com/office/drawing/2014/main" id="{C27F84A9-BD89-2F16-1CBC-3429F3F3C914}"/>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Vorwiegend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dirty="0" err="1">
                <a:solidFill>
                  <a:schemeClr val="bg1">
                    <a:lumMod val="75000"/>
                  </a:schemeClr>
                </a:solidFill>
              </a:rPr>
              <a:t>Chalazien</a:t>
            </a:r>
            <a:r>
              <a:rPr lang="en-US" altLang="en-US" sz="1200" dirty="0">
                <a:solidFill>
                  <a:schemeClr val="bg1">
                    <a:lumMod val="75000"/>
                  </a:schemeClr>
                </a:solidFill>
              </a:rPr>
              <a:t>: Rosazea; MGD</a:t>
            </a:r>
          </a:p>
          <a:p>
            <a:pPr eaLnBrk="1" hangingPunct="1">
              <a:lnSpc>
                <a:spcPct val="85000"/>
              </a:lnSpc>
            </a:pPr>
            <a:r>
              <a:rPr lang="en-US" altLang="en-US" sz="1200" dirty="0">
                <a:solidFill>
                  <a:schemeClr val="bg1">
                    <a:lumMod val="75000"/>
                  </a:schemeClr>
                </a:solidFill>
              </a:rPr>
              <a:t>Andere Erkrankungen als MGD, bei denen MGD als Bestandteil auftreten kann: Rosazea; seborrhoische Dermatitis</a:t>
            </a:r>
          </a:p>
          <a:p>
            <a:pPr eaLnBrk="1" hangingPunct="1">
              <a:lnSpc>
                <a:spcPct val="85000"/>
              </a:lnSpc>
            </a:pPr>
            <a:r>
              <a:rPr lang="en-US" altLang="en-US" sz="1200" dirty="0">
                <a:solidFill>
                  <a:schemeClr val="bg1">
                    <a:lumMod val="75000"/>
                  </a:schemeClr>
                </a:solidFill>
              </a:rPr>
              <a:t>Symptome meist morgens stärker ausgeprägt: Staphylokokken</a:t>
            </a:r>
          </a:p>
          <a:p>
            <a:pPr eaLnBrk="1" hangingPunct="1">
              <a:lnSpc>
                <a:spcPct val="85000"/>
              </a:lnSpc>
            </a:pPr>
            <a:r>
              <a:rPr lang="en-US" altLang="en-US" sz="1200" dirty="0">
                <a:solidFill>
                  <a:schemeClr val="bg1">
                    <a:lumMod val="75000"/>
                  </a:schemeClr>
                </a:solidFill>
              </a:rPr>
              <a:t>Gesichtsrötung, insbesondere nach Koffein-/Alkoholkonsum: Rosazea</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fettig</a:t>
            </a:r>
            <a:r>
              <a:rPr lang="en-US" altLang="en-US" sz="1200" dirty="0">
                <a:solidFill>
                  <a:schemeClr val="bg1">
                    <a:lumMod val="75000"/>
                  </a:schemeClr>
                </a:solidFill>
              </a:rPr>
              <a:t>: seborrhoisch</a:t>
            </a:r>
          </a:p>
          <a:p>
            <a:pPr eaLnBrk="1" hangingPunct="1">
              <a:lnSpc>
                <a:spcPct val="85000"/>
              </a:lnSpc>
            </a:pPr>
            <a:r>
              <a:rPr lang="en-US" altLang="en-US" sz="1200" dirty="0">
                <a:solidFill>
                  <a:schemeClr val="bg1">
                    <a:lumMod val="75000"/>
                  </a:schemeClr>
                </a:solidFill>
              </a:rPr>
              <a:t>Es kann zu einem Hornhautpannus kommen: MGD; Rosazea</a:t>
            </a:r>
          </a:p>
          <a:p>
            <a:pPr eaLnBrk="1" hangingPunct="1">
              <a:lnSpc>
                <a:spcPct val="85000"/>
              </a:lnSpc>
            </a:pPr>
            <a:r>
              <a:rPr lang="en-US" altLang="en-US" sz="1200" b="1" dirty="0"/>
              <a:t>Telangiektasien am Lidrand </a:t>
            </a:r>
            <a:r>
              <a:rPr lang="en-US" altLang="en-US" sz="1200" dirty="0">
                <a:solidFill>
                  <a:schemeClr val="bg1">
                    <a:lumMod val="75000"/>
                  </a:schemeClr>
                </a:solidFill>
              </a:rPr>
              <a:t>häufig: Rosazea</a:t>
            </a:r>
          </a:p>
        </p:txBody>
      </p:sp>
      <p:sp>
        <p:nvSpPr>
          <p:cNvPr id="58372" name="Text Box 4">
            <a:extLst>
              <a:ext uri="{FF2B5EF4-FFF2-40B4-BE49-F238E27FC236}">
                <a16:creationId xmlns:a16="http://schemas.microsoft.com/office/drawing/2014/main" id="{90E3A914-42E2-BF1C-9BB7-0C0C4C1A0CD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8373" name="Slide Number Placeholder 1">
            <a:extLst>
              <a:ext uri="{FF2B5EF4-FFF2-40B4-BE49-F238E27FC236}">
                <a16:creationId xmlns:a16="http://schemas.microsoft.com/office/drawing/2014/main" id="{68391738-8419-2923-DFDA-837B2844762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B75AB11-0B14-445C-9D24-D8D81B695103}" type="slidenum">
              <a:rPr lang="en-US" altLang="en-US" sz="1000"/>
              <a:t>223</a:t>
            </a:fld>
            <a:endParaRPr lang="en-US" altLang="en-US" sz="1000"/>
          </a:p>
        </p:txBody>
      </p:sp>
      <p:sp>
        <p:nvSpPr>
          <p:cNvPr id="2" name="TextBox 1">
            <a:extLst>
              <a:ext uri="{FF2B5EF4-FFF2-40B4-BE49-F238E27FC236}">
                <a16:creationId xmlns:a16="http://schemas.microsoft.com/office/drawing/2014/main" id="{0AB22504-A5EC-96D6-0874-F70ACB5684CA}"/>
              </a:ext>
            </a:extLst>
          </p:cNvPr>
          <p:cNvSpPr txBox="1"/>
          <p:nvPr/>
        </p:nvSpPr>
        <p:spPr>
          <a:xfrm>
            <a:off x="479612" y="4648200"/>
            <a:ext cx="5410200" cy="1384995"/>
          </a:xfrm>
          <a:prstGeom prst="rect">
            <a:avLst/>
          </a:prstGeom>
          <a:solidFill>
            <a:schemeClr val="tx2">
              <a:lumMod val="20000"/>
              <a:lumOff val="80000"/>
            </a:schemeClr>
          </a:solidFill>
        </p:spPr>
        <p:txBody>
          <a:bodyPr wrap="square" lIns="25400" tIns="12700" rIns="25400" bIns="12700" rtlCol="0">
            <a:spAutoFit/>
          </a:bodyPr>
          <a:lstStyle/>
          <a:p>
            <a:r>
              <a:rPr lang="en-US" sz="1200" i="1" dirty="0"/>
              <a:t>Worauf bezieht sich der Begriff </a:t>
            </a:r>
            <a:r>
              <a:rPr lang="en-US" sz="1200" dirty="0"/>
              <a:t>„Teleangiektasie“</a:t>
            </a:r>
            <a:r>
              <a:rPr lang="en-US" sz="1200" i="1" dirty="0"/>
              <a:t>?</a:t>
            </a:r>
          </a:p>
          <a:p>
            <a:r>
              <a:rPr lang="en-US" sz="1200" dirty="0"/>
              <a:t>Auf erweiterte Blutgefäße der Haut (in diesem Fall am Lidrand)</a:t>
            </a:r>
          </a:p>
          <a:p>
            <a:endParaRPr lang="en-US" sz="1400" dirty="0"/>
          </a:p>
          <a:p>
            <a:r>
              <a:rPr lang="en-US" sz="1200" i="1" dirty="0"/>
              <a:t>Unter welchem Namen sind sie allgemein bekannt, wenn sie auf größeren Hautpartien auftreten?</a:t>
            </a:r>
            <a:endParaRPr lang="en-US" sz="1400" i="1" dirty="0">
              <a:solidFill>
                <a:schemeClr val="tx2">
                  <a:lumMod val="20000"/>
                  <a:lumOff val="80000"/>
                </a:schemeClr>
              </a:solidFill>
            </a:endParaRPr>
          </a:p>
          <a:p>
            <a:r>
              <a:rPr lang="en-US" sz="1200" dirty="0">
                <a:solidFill>
                  <a:schemeClr val="tx2">
                    <a:lumMod val="20000"/>
                    <a:lumOff val="80000"/>
                  </a:schemeClr>
                </a:solidFill>
              </a:rPr>
              <a:t>„Besenreiser“</a:t>
            </a:r>
          </a:p>
        </p:txBody>
      </p:sp>
    </p:spTree>
    <p:extLst>
      <p:ext uri="{BB962C8B-B14F-4D97-AF65-F5344CB8AC3E}">
        <p14:creationId xmlns:p14="http://schemas.microsoft.com/office/powerpoint/2010/main" val="3454389320"/>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5333F-33CA-7FB2-385F-D6BE9324C623}"/>
            </a:ext>
          </a:extLst>
        </p:cNvPr>
        <p:cNvGrpSpPr/>
        <p:nvPr/>
      </p:nvGrpSpPr>
      <p:grpSpPr>
        <a:xfrm>
          <a:off x="0" y="0"/>
          <a:ext cx="0" cy="0"/>
          <a:chOff x="0" y="0"/>
          <a:chExt cx="0" cy="0"/>
        </a:xfrm>
      </p:grpSpPr>
      <p:sp>
        <p:nvSpPr>
          <p:cNvPr id="58370" name="Rectangle 2">
            <a:extLst>
              <a:ext uri="{FF2B5EF4-FFF2-40B4-BE49-F238E27FC236}">
                <a16:creationId xmlns:a16="http://schemas.microsoft.com/office/drawing/2014/main" id="{FCAAB965-BC66-7CF2-78E1-A4A752E5770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58371" name="Rectangle 3">
            <a:extLst>
              <a:ext uri="{FF2B5EF4-FFF2-40B4-BE49-F238E27FC236}">
                <a16:creationId xmlns:a16="http://schemas.microsoft.com/office/drawing/2014/main" id="{20BD46AD-763E-3587-FE9E-A4C5F5A20BF9}"/>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a:solidFill>
                  <a:schemeClr val="bg1">
                    <a:lumMod val="75000"/>
                  </a:schemeClr>
                </a:solidFill>
              </a:rPr>
              <a:t>Vorwiegend anteriore Blepharitis: Staphylokokken; seborrhoisch</a:t>
            </a:r>
          </a:p>
          <a:p>
            <a:pPr eaLnBrk="1" hangingPunct="1">
              <a:lnSpc>
                <a:spcPct val="85000"/>
              </a:lnSpc>
            </a:pPr>
            <a:r>
              <a:rPr lang="en-US" altLang="en-US" sz="1200" dirty="0">
                <a:solidFill>
                  <a:schemeClr val="bg1">
                    <a:lumMod val="75000"/>
                  </a:schemeClr>
                </a:solidFill>
              </a:rPr>
              <a:t>Primär posteriore Blepharitis: MGD; Rosazea</a:t>
            </a:r>
          </a:p>
          <a:p>
            <a:pPr eaLnBrk="1" hangingPunct="1">
              <a:lnSpc>
                <a:spcPct val="85000"/>
              </a:lnSpc>
            </a:pPr>
            <a:r>
              <a:rPr lang="en-US" altLang="en-US" sz="1200" dirty="0">
                <a:solidFill>
                  <a:schemeClr val="bg1">
                    <a:lumMod val="75000"/>
                  </a:schemeClr>
                </a:solidFill>
              </a:rPr>
              <a:t>Kann obstruktiv oder nicht-obstruktiv sein: MGD</a:t>
            </a:r>
          </a:p>
          <a:p>
            <a:pPr eaLnBrk="1" hangingPunct="1">
              <a:lnSpc>
                <a:spcPct val="85000"/>
              </a:lnSpc>
            </a:pPr>
            <a:r>
              <a:rPr lang="en-US" altLang="en-US" sz="1200" dirty="0">
                <a:solidFill>
                  <a:schemeClr val="bg1">
                    <a:lumMod val="75000"/>
                  </a:schemeClr>
                </a:solidFill>
              </a:rPr>
              <a:t>Gekennzeichnet durch übermäßige Talgsekretion: Rosazea</a:t>
            </a:r>
          </a:p>
          <a:p>
            <a:pPr eaLnBrk="1" hangingPunct="1">
              <a:lnSpc>
                <a:spcPct val="85000"/>
              </a:lnSpc>
            </a:pPr>
            <a:r>
              <a:rPr lang="en-US" altLang="en-US" sz="1200" dirty="0">
                <a:solidFill>
                  <a:schemeClr val="bg1">
                    <a:lumMod val="75000"/>
                  </a:schemeClr>
                </a:solidFill>
              </a:rPr>
              <a:t>Begleitende Kopfhauterkrankung behandeln: seborrhoisch</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hart</a:t>
            </a:r>
            <a:r>
              <a:rPr lang="en-US" altLang="en-US" sz="1200" dirty="0">
                <a:solidFill>
                  <a:schemeClr val="bg1">
                    <a:lumMod val="75000"/>
                  </a:schemeClr>
                </a:solidFill>
              </a:rPr>
              <a:t>: Staphylokokken</a:t>
            </a:r>
          </a:p>
          <a:p>
            <a:pPr eaLnBrk="1" hangingPunct="1">
              <a:lnSpc>
                <a:spcPct val="85000"/>
              </a:lnSpc>
            </a:pPr>
            <a:r>
              <a:rPr lang="en-US" altLang="en-US" sz="1200" dirty="0">
                <a:solidFill>
                  <a:schemeClr val="bg1">
                    <a:lumMod val="75000"/>
                  </a:schemeClr>
                </a:solidFill>
              </a:rPr>
              <a:t>Schlagwort: </a:t>
            </a:r>
            <a:r>
              <a:rPr lang="en-US" altLang="en-US" sz="1200" b="1" dirty="0">
                <a:solidFill>
                  <a:schemeClr val="bg1">
                    <a:lumMod val="75000"/>
                  </a:schemeClr>
                </a:solidFill>
              </a:rPr>
              <a:t>„Sleeves“ (Hüllen)</a:t>
            </a:r>
            <a:r>
              <a:rPr lang="en-US" altLang="en-US" sz="1200" dirty="0">
                <a:solidFill>
                  <a:schemeClr val="bg1">
                    <a:lumMod val="75000"/>
                  </a:schemeClr>
                </a:solidFill>
              </a:rPr>
              <a:t>: Demodex</a:t>
            </a:r>
          </a:p>
          <a:p>
            <a:pPr eaLnBrk="1" hangingPunct="1">
              <a:lnSpc>
                <a:spcPct val="85000"/>
              </a:lnSpc>
            </a:pPr>
            <a:r>
              <a:rPr lang="en-US" altLang="en-US" sz="1200" dirty="0">
                <a:solidFill>
                  <a:schemeClr val="bg1">
                    <a:lumMod val="75000"/>
                  </a:schemeClr>
                </a:solidFill>
              </a:rPr>
              <a:t>Erfordert möglicherweise Doxycyclin oral: MGD; seborrhoisch; Rosazea</a:t>
            </a:r>
          </a:p>
          <a:p>
            <a:pPr eaLnBrk="1" hangingPunct="1">
              <a:lnSpc>
                <a:spcPct val="85000"/>
              </a:lnSpc>
            </a:pPr>
            <a:r>
              <a:rPr lang="en-US" altLang="en-US" sz="1200" dirty="0">
                <a:solidFill>
                  <a:schemeClr val="bg1">
                    <a:lumMod val="75000"/>
                  </a:schemeClr>
                </a:solidFill>
              </a:rPr>
              <a:t>Häufiger bei jüngeren Patienten: Staphylokokken</a:t>
            </a:r>
          </a:p>
          <a:p>
            <a:pPr eaLnBrk="1" hangingPunct="1">
              <a:lnSpc>
                <a:spcPct val="85000"/>
              </a:lnSpc>
            </a:pPr>
            <a:r>
              <a:rPr lang="en-US" altLang="en-US" sz="1200" dirty="0">
                <a:solidFill>
                  <a:schemeClr val="bg1">
                    <a:lumMod val="75000"/>
                  </a:schemeClr>
                </a:solidFill>
              </a:rPr>
              <a:t>Tritt bei ~100 % der Personen &gt;70 Jahren auf: Demodex</a:t>
            </a:r>
          </a:p>
          <a:p>
            <a:pPr eaLnBrk="1" hangingPunct="1">
              <a:lnSpc>
                <a:spcPct val="85000"/>
              </a:lnSpc>
            </a:pPr>
            <a:r>
              <a:rPr lang="en-US" altLang="en-US" sz="1200" dirty="0">
                <a:solidFill>
                  <a:schemeClr val="bg1">
                    <a:lumMod val="75000"/>
                  </a:schemeClr>
                </a:solidFill>
              </a:rPr>
              <a:t>Etwas häufiger bei Frauen: Rosazea</a:t>
            </a:r>
          </a:p>
          <a:p>
            <a:pPr eaLnBrk="1" hangingPunct="1">
              <a:lnSpc>
                <a:spcPct val="85000"/>
              </a:lnSpc>
            </a:pPr>
            <a:r>
              <a:rPr lang="en-US" altLang="en-US" sz="1200" dirty="0">
                <a:solidFill>
                  <a:schemeClr val="bg1">
                    <a:lumMod val="75000"/>
                  </a:schemeClr>
                </a:solidFill>
              </a:rPr>
              <a:t>Kann mit </a:t>
            </a:r>
            <a:r>
              <a:rPr lang="en-US" altLang="en-US" sz="1200" dirty="0" err="1">
                <a:solidFill>
                  <a:schemeClr val="bg1">
                    <a:lumMod val="75000"/>
                  </a:schemeClr>
                </a:solidFill>
              </a:rPr>
              <a:t>Phlyctenulose</a:t>
            </a:r>
            <a:r>
              <a:rPr lang="en-US" altLang="en-US" sz="1200" dirty="0">
                <a:solidFill>
                  <a:schemeClr val="bg1">
                    <a:lumMod val="75000"/>
                  </a:schemeClr>
                </a:solidFill>
              </a:rPr>
              <a:t> einhergehen: Staphylokokken</a:t>
            </a:r>
          </a:p>
          <a:p>
            <a:pPr eaLnBrk="1" hangingPunct="1">
              <a:lnSpc>
                <a:spcPct val="85000"/>
              </a:lnSpc>
            </a:pPr>
            <a:r>
              <a:rPr lang="en-US" altLang="en-US" sz="1200" dirty="0">
                <a:solidFill>
                  <a:schemeClr val="bg1">
                    <a:lumMod val="75000"/>
                  </a:schemeClr>
                </a:solidFill>
              </a:rPr>
              <a:t>In Verbindung mit Hornhautbefunden: Staphylokokken; Rosazea; MGD</a:t>
            </a:r>
          </a:p>
          <a:p>
            <a:pPr eaLnBrk="1" hangingPunct="1">
              <a:lnSpc>
                <a:spcPct val="85000"/>
              </a:lnSpc>
            </a:pPr>
            <a:r>
              <a:rPr lang="en-US" altLang="en-US" sz="1200" dirty="0">
                <a:solidFill>
                  <a:schemeClr val="bg1">
                    <a:lumMod val="75000"/>
                  </a:schemeClr>
                </a:solidFill>
              </a:rPr>
              <a:t>Erwägen Sie Metronidazol-Creme/Salbe als Behandlung: Rosazea</a:t>
            </a:r>
          </a:p>
          <a:p>
            <a:pPr eaLnBrk="1" hangingPunct="1">
              <a:lnSpc>
                <a:spcPct val="85000"/>
              </a:lnSpc>
            </a:pPr>
            <a:r>
              <a:rPr lang="en-US" altLang="en-US" sz="1200" dirty="0">
                <a:solidFill>
                  <a:schemeClr val="bg1">
                    <a:lumMod val="75000"/>
                  </a:schemeClr>
                </a:solidFill>
              </a:rPr>
              <a:t>Kann mit Ulzera am Lidrand einhergehen: Staphylokokken</a:t>
            </a:r>
          </a:p>
          <a:p>
            <a:pPr eaLnBrk="1" hangingPunct="1">
              <a:lnSpc>
                <a:spcPct val="85000"/>
              </a:lnSpc>
            </a:pPr>
            <a:r>
              <a:rPr lang="en-US" altLang="en-US" sz="1200" dirty="0">
                <a:solidFill>
                  <a:schemeClr val="bg1">
                    <a:lumMod val="75000"/>
                  </a:schemeClr>
                </a:solidFill>
              </a:rPr>
              <a:t>Häufige wiederkehrende </a:t>
            </a:r>
            <a:r>
              <a:rPr lang="en-US" altLang="en-US" sz="1200" dirty="0" err="1">
                <a:solidFill>
                  <a:schemeClr val="bg1">
                    <a:lumMod val="75000"/>
                  </a:schemeClr>
                </a:solidFill>
              </a:rPr>
              <a:t>Chalazien</a:t>
            </a:r>
            <a:r>
              <a:rPr lang="en-US" altLang="en-US" sz="1200" dirty="0">
                <a:solidFill>
                  <a:schemeClr val="bg1">
                    <a:lumMod val="75000"/>
                  </a:schemeClr>
                </a:solidFill>
              </a:rPr>
              <a:t>: Rosazea; MGD</a:t>
            </a:r>
          </a:p>
          <a:p>
            <a:pPr eaLnBrk="1" hangingPunct="1">
              <a:lnSpc>
                <a:spcPct val="85000"/>
              </a:lnSpc>
            </a:pPr>
            <a:r>
              <a:rPr lang="en-US" altLang="en-US" sz="1200" dirty="0">
                <a:solidFill>
                  <a:schemeClr val="bg1">
                    <a:lumMod val="75000"/>
                  </a:schemeClr>
                </a:solidFill>
              </a:rPr>
              <a:t>Andere Erkrankungen als MGD, bei denen MGD als Bestandteil auftreten kann: Rosazea; seborrhoische Dermatitis</a:t>
            </a:r>
          </a:p>
          <a:p>
            <a:pPr eaLnBrk="1" hangingPunct="1">
              <a:lnSpc>
                <a:spcPct val="85000"/>
              </a:lnSpc>
            </a:pPr>
            <a:r>
              <a:rPr lang="en-US" altLang="en-US" sz="1200" dirty="0">
                <a:solidFill>
                  <a:schemeClr val="bg1">
                    <a:lumMod val="75000"/>
                  </a:schemeClr>
                </a:solidFill>
              </a:rPr>
              <a:t>Symptome meist morgens stärker ausgeprägt: Staphylokokken</a:t>
            </a:r>
          </a:p>
          <a:p>
            <a:pPr eaLnBrk="1" hangingPunct="1">
              <a:lnSpc>
                <a:spcPct val="85000"/>
              </a:lnSpc>
            </a:pPr>
            <a:r>
              <a:rPr lang="en-US" altLang="en-US" sz="1200" dirty="0">
                <a:solidFill>
                  <a:schemeClr val="bg1">
                    <a:lumMod val="75000"/>
                  </a:schemeClr>
                </a:solidFill>
              </a:rPr>
              <a:t>Gesichtsrötung, insbesondere nach Koffein-/Alkoholkonsum: Rosazea</a:t>
            </a:r>
          </a:p>
          <a:p>
            <a:pPr eaLnBrk="1" hangingPunct="1">
              <a:lnSpc>
                <a:spcPct val="85000"/>
              </a:lnSpc>
            </a:pPr>
            <a:r>
              <a:rPr lang="en-US" altLang="en-US" sz="1200" dirty="0">
                <a:solidFill>
                  <a:schemeClr val="bg1">
                    <a:lumMod val="75000"/>
                  </a:schemeClr>
                </a:solidFill>
              </a:rPr>
              <a:t>Schuppen sind </a:t>
            </a:r>
            <a:r>
              <a:rPr lang="en-US" altLang="en-US" sz="1200" i="1" dirty="0">
                <a:solidFill>
                  <a:schemeClr val="bg1">
                    <a:lumMod val="75000"/>
                  </a:schemeClr>
                </a:solidFill>
              </a:rPr>
              <a:t>fettig</a:t>
            </a:r>
            <a:r>
              <a:rPr lang="en-US" altLang="en-US" sz="1200" dirty="0">
                <a:solidFill>
                  <a:schemeClr val="bg1">
                    <a:lumMod val="75000"/>
                  </a:schemeClr>
                </a:solidFill>
              </a:rPr>
              <a:t>: seborrhoisch</a:t>
            </a:r>
          </a:p>
          <a:p>
            <a:pPr eaLnBrk="1" hangingPunct="1">
              <a:lnSpc>
                <a:spcPct val="85000"/>
              </a:lnSpc>
            </a:pPr>
            <a:r>
              <a:rPr lang="en-US" altLang="en-US" sz="1200" dirty="0">
                <a:solidFill>
                  <a:schemeClr val="bg1">
                    <a:lumMod val="75000"/>
                  </a:schemeClr>
                </a:solidFill>
              </a:rPr>
              <a:t>Es kann zu einem Hornhautpannus kommen: MGD; Rosazea</a:t>
            </a:r>
          </a:p>
          <a:p>
            <a:pPr eaLnBrk="1" hangingPunct="1">
              <a:lnSpc>
                <a:spcPct val="85000"/>
              </a:lnSpc>
            </a:pPr>
            <a:r>
              <a:rPr lang="en-US" altLang="en-US" sz="1200" b="1" dirty="0"/>
              <a:t>Telangiektasien am Lidrand </a:t>
            </a:r>
            <a:r>
              <a:rPr lang="en-US" altLang="en-US" sz="1200" dirty="0">
                <a:solidFill>
                  <a:schemeClr val="bg1">
                    <a:lumMod val="75000"/>
                  </a:schemeClr>
                </a:solidFill>
              </a:rPr>
              <a:t>häufig: Rosazea</a:t>
            </a:r>
          </a:p>
        </p:txBody>
      </p:sp>
      <p:sp>
        <p:nvSpPr>
          <p:cNvPr id="58372" name="Text Box 4">
            <a:extLst>
              <a:ext uri="{FF2B5EF4-FFF2-40B4-BE49-F238E27FC236}">
                <a16:creationId xmlns:a16="http://schemas.microsoft.com/office/drawing/2014/main" id="{7DDD48DA-99D3-50F7-7705-4C70BD2FB61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8373" name="Slide Number Placeholder 1">
            <a:extLst>
              <a:ext uri="{FF2B5EF4-FFF2-40B4-BE49-F238E27FC236}">
                <a16:creationId xmlns:a16="http://schemas.microsoft.com/office/drawing/2014/main" id="{64EF7496-3E35-3229-2899-779A9AEB5C38}"/>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B75AB11-0B14-445C-9D24-D8D81B695103}" type="slidenum">
              <a:rPr lang="en-US" altLang="en-US" sz="1000"/>
              <a:t>224</a:t>
            </a:fld>
            <a:endParaRPr lang="en-US" altLang="en-US" sz="1000"/>
          </a:p>
        </p:txBody>
      </p:sp>
      <p:sp>
        <p:nvSpPr>
          <p:cNvPr id="2" name="TextBox 1">
            <a:extLst>
              <a:ext uri="{FF2B5EF4-FFF2-40B4-BE49-F238E27FC236}">
                <a16:creationId xmlns:a16="http://schemas.microsoft.com/office/drawing/2014/main" id="{C0DF8914-78E0-CD4E-5526-A7AD86B70F1C}"/>
              </a:ext>
            </a:extLst>
          </p:cNvPr>
          <p:cNvSpPr txBox="1"/>
          <p:nvPr/>
        </p:nvSpPr>
        <p:spPr>
          <a:xfrm>
            <a:off x="479612" y="4648200"/>
            <a:ext cx="5410200" cy="1384995"/>
          </a:xfrm>
          <a:prstGeom prst="rect">
            <a:avLst/>
          </a:prstGeom>
          <a:solidFill>
            <a:schemeClr val="tx2">
              <a:lumMod val="20000"/>
              <a:lumOff val="80000"/>
            </a:schemeClr>
          </a:solidFill>
        </p:spPr>
        <p:txBody>
          <a:bodyPr wrap="square" lIns="25400" tIns="12700" rIns="25400" bIns="12700" rtlCol="0">
            <a:spAutoFit/>
          </a:bodyPr>
          <a:lstStyle/>
          <a:p>
            <a:r>
              <a:rPr lang="en-US" sz="1200" i="1" dirty="0"/>
              <a:t>Worauf bezieht sich der Begriff </a:t>
            </a:r>
            <a:r>
              <a:rPr lang="en-US" sz="1200" dirty="0"/>
              <a:t>„Teleangiektasie“</a:t>
            </a:r>
            <a:r>
              <a:rPr lang="en-US" sz="1200" i="1" dirty="0"/>
              <a:t>?</a:t>
            </a:r>
          </a:p>
          <a:p>
            <a:r>
              <a:rPr lang="en-US" sz="1200" dirty="0"/>
              <a:t>Auf erweiterte Blutgefäße der Haut (in diesem Fall am Lidrand)</a:t>
            </a:r>
          </a:p>
          <a:p>
            <a:endParaRPr lang="en-US" sz="1400" dirty="0"/>
          </a:p>
          <a:p>
            <a:r>
              <a:rPr lang="en-US" sz="1200" i="1" dirty="0"/>
              <a:t>Unter welchem Namen sind sie allgemein bekannt, wenn sie auf größeren Hautpartien auftreten?</a:t>
            </a:r>
          </a:p>
          <a:p>
            <a:r>
              <a:rPr lang="en-US" sz="1200" dirty="0"/>
              <a:t>„Besenreiser“</a:t>
            </a:r>
          </a:p>
        </p:txBody>
      </p:sp>
    </p:spTree>
    <p:extLst>
      <p:ext uri="{BB962C8B-B14F-4D97-AF65-F5344CB8AC3E}">
        <p14:creationId xmlns:p14="http://schemas.microsoft.com/office/powerpoint/2010/main" val="1419910977"/>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5BB1C-8F96-985D-4DED-5DD065CA9FF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702C58-96DA-B702-9EA2-152F0C5DCBDF}"/>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225</a:t>
            </a:fld>
            <a:endParaRPr lang="en-US" altLang="en-US"/>
          </a:p>
        </p:txBody>
      </p:sp>
      <p:sp>
        <p:nvSpPr>
          <p:cNvPr id="5" name="Text Box 4">
            <a:extLst>
              <a:ext uri="{FF2B5EF4-FFF2-40B4-BE49-F238E27FC236}">
                <a16:creationId xmlns:a16="http://schemas.microsoft.com/office/drawing/2014/main" id="{9C2B9CFC-90AA-CFA3-822F-9D50DAC4577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dirty="0"/>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i="1" dirty="0">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dirty="0"/>
              <a:t>(bei einigen gibt es mehr als eine Antwort)</a:t>
            </a:r>
            <a:endParaRPr lang="en-US" altLang="en-US" sz="1800" i="1" dirty="0"/>
          </a:p>
        </p:txBody>
      </p:sp>
      <p:sp>
        <p:nvSpPr>
          <p:cNvPr id="6" name="TextBox 5">
            <a:extLst>
              <a:ext uri="{FF2B5EF4-FFF2-40B4-BE49-F238E27FC236}">
                <a16:creationId xmlns:a16="http://schemas.microsoft.com/office/drawing/2014/main" id="{BF338E92-39DD-6101-9CF2-08894E357E7F}"/>
              </a:ext>
            </a:extLst>
          </p:cNvPr>
          <p:cNvSpPr txBox="1"/>
          <p:nvPr/>
        </p:nvSpPr>
        <p:spPr>
          <a:xfrm>
            <a:off x="3844891" y="6098705"/>
            <a:ext cx="1454244" cy="369332"/>
          </a:xfrm>
          <a:prstGeom prst="rect">
            <a:avLst/>
          </a:prstGeom>
          <a:noFill/>
        </p:spPr>
        <p:txBody>
          <a:bodyPr wrap="square" lIns="25400" tIns="12700" rIns="25400" bIns="12700" rtlCol="0">
            <a:spAutoFit/>
          </a:bodyPr>
          <a:lstStyle/>
          <a:p>
            <a:pPr algn="ctr"/>
            <a:r>
              <a:rPr lang="en-US" sz="1200" dirty="0"/>
              <a:t>Besenreiser</a:t>
            </a:r>
          </a:p>
        </p:txBody>
      </p:sp>
      <p:pic>
        <p:nvPicPr>
          <p:cNvPr id="1026" name="Picture 2" descr="Spot Check | Telangiectasia (broken capillaries)">
            <a:extLst>
              <a:ext uri="{FF2B5EF4-FFF2-40B4-BE49-F238E27FC236}">
                <a16:creationId xmlns:a16="http://schemas.microsoft.com/office/drawing/2014/main" id="{70A0F788-BEED-B347-E255-1C3D38B107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4400" y="1657350"/>
            <a:ext cx="4724400"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3240874"/>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DA0FD1BE-611D-424A-BF4A-E726C8410514}"/>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59395" name="Rectangle 3">
            <a:extLst>
              <a:ext uri="{FF2B5EF4-FFF2-40B4-BE49-F238E27FC236}">
                <a16:creationId xmlns:a16="http://schemas.microsoft.com/office/drawing/2014/main" id="{5B32D849-CF0A-41FF-A9B0-C3723532E19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59396" name="Rectangle 4">
            <a:extLst>
              <a:ext uri="{FF2B5EF4-FFF2-40B4-BE49-F238E27FC236}">
                <a16:creationId xmlns:a16="http://schemas.microsoft.com/office/drawing/2014/main" id="{741EE064-B0D5-4618-B5AA-A76596A7E817}"/>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a:t>Wir haben die seborrhoische Blepharitis als eine vordere Blepharitis klassifiziert, doch MGD kann ein Bestandteil sein. Inwiefern unterscheidet sich  MGD bei seborrhoischer Blepharitis von der bei Rosazea?</a:t>
            </a:r>
            <a:endParaRPr lang="en-US" altLang="en-US" sz="2200">
              <a:solidFill>
                <a:schemeClr val="bg1"/>
              </a:solidFill>
            </a:endParaRPr>
          </a:p>
        </p:txBody>
      </p:sp>
      <p:sp>
        <p:nvSpPr>
          <p:cNvPr id="59397" name="Slide Number Placeholder 1">
            <a:extLst>
              <a:ext uri="{FF2B5EF4-FFF2-40B4-BE49-F238E27FC236}">
                <a16:creationId xmlns:a16="http://schemas.microsoft.com/office/drawing/2014/main" id="{45636AD5-632F-4D76-9C6E-07ADC4608F5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B95DB3C-534F-4408-905F-E5BA5CF0BE25}" type="slidenum">
              <a:rPr lang="en-US" altLang="en-US" sz="1000"/>
              <a:t>226</a:t>
            </a:fld>
            <a:endParaRPr lang="en-US" altLang="en-US" sz="100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25B84B61-3065-401E-8F63-264C6FB33528}"/>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0419" name="Rectangle 3">
            <a:extLst>
              <a:ext uri="{FF2B5EF4-FFF2-40B4-BE49-F238E27FC236}">
                <a16:creationId xmlns:a16="http://schemas.microsoft.com/office/drawing/2014/main" id="{4CA76250-6B8F-4150-8217-80295D85DFA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A/F</a:t>
            </a:r>
          </a:p>
        </p:txBody>
      </p:sp>
      <p:sp>
        <p:nvSpPr>
          <p:cNvPr id="60420" name="Rectangle 4">
            <a:extLst>
              <a:ext uri="{FF2B5EF4-FFF2-40B4-BE49-F238E27FC236}">
                <a16:creationId xmlns:a16="http://schemas.microsoft.com/office/drawing/2014/main" id="{8140E4A1-4677-4E56-976D-D5E484EA3836}"/>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a:t>Wir haben die seborrhoische Blepharitis als eine anteriore Blepharitis klassifiziert, doch MGD kann ein Bestandteil sein. Inwiefern unterscheidet sich  MGD bei seborrhoischer Blepharitis von der bei Rosazea? </a:t>
            </a:r>
            <a:r>
              <a:rPr lang="en-US" altLang="en-US" sz="1200">
                <a:solidFill>
                  <a:srgbClr val="0000FF"/>
                </a:solidFill>
              </a:rPr>
              <a:t>       Die seborrhoische MGD ist in der Regel nicht-obstrukt</a:t>
            </a:r>
            <a:r>
              <a:rPr lang="en-US" altLang="en-US" sz="1200">
                <a:solidFill>
                  <a:srgbClr val="FF3300"/>
                </a:solidFill>
              </a:rPr>
              <a:t>iv </a:t>
            </a:r>
            <a:r>
              <a:rPr lang="en-US" altLang="en-US" sz="1200">
                <a:solidFill>
                  <a:srgbClr val="0000FF"/>
                </a:solidFill>
              </a:rPr>
              <a:t>– tatsächlich ist die Meibumproduktion meist </a:t>
            </a:r>
            <a:r>
              <a:rPr lang="en-US" altLang="en-US" sz="1200" i="1">
                <a:solidFill>
                  <a:srgbClr val="FF3300"/>
                </a:solidFill>
              </a:rPr>
              <a:t>erhöht. </a:t>
            </a:r>
            <a:endParaRPr lang="en-US" altLang="en-US" sz="2200">
              <a:solidFill>
                <a:schemeClr val="bg1"/>
              </a:solidFill>
            </a:endParaRPr>
          </a:p>
        </p:txBody>
      </p:sp>
      <p:sp>
        <p:nvSpPr>
          <p:cNvPr id="60421" name="Rectangle 10">
            <a:extLst>
              <a:ext uri="{FF2B5EF4-FFF2-40B4-BE49-F238E27FC236}">
                <a16:creationId xmlns:a16="http://schemas.microsoft.com/office/drawing/2014/main" id="{F3150A07-8360-461C-B9B5-45CB155B28D2}"/>
              </a:ext>
            </a:extLst>
          </p:cNvPr>
          <p:cNvSpPr>
            <a:spLocks noChangeArrowheads="1"/>
          </p:cNvSpPr>
          <p:nvPr/>
        </p:nvSpPr>
        <p:spPr bwMode="auto">
          <a:xfrm>
            <a:off x="1676400" y="1314091"/>
            <a:ext cx="1143000" cy="514709"/>
          </a:xfrm>
          <a:prstGeom prst="rect">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r>
              <a:rPr lang="en-US" altLang="en-US" sz="1200"/>
              <a:t>obstruktiv vs.</a:t>
            </a:r>
          </a:p>
          <a:p>
            <a:pPr algn="ctr" eaLnBrk="1" hangingPunct="1">
              <a:lnSpc>
                <a:spcPct val="80000"/>
              </a:lnSpc>
              <a:spcBef>
                <a:spcPct val="0"/>
              </a:spcBef>
              <a:buClrTx/>
              <a:buSzTx/>
              <a:buFontTx/>
              <a:buNone/>
            </a:pPr>
            <a:r>
              <a:rPr lang="en-US" altLang="en-US" sz="1200"/>
              <a:t>nicht-obstruktiv</a:t>
            </a:r>
          </a:p>
        </p:txBody>
      </p:sp>
      <p:sp>
        <p:nvSpPr>
          <p:cNvPr id="60422" name="Rectangle 11">
            <a:extLst>
              <a:ext uri="{FF2B5EF4-FFF2-40B4-BE49-F238E27FC236}">
                <a16:creationId xmlns:a16="http://schemas.microsoft.com/office/drawing/2014/main" id="{9FF331A2-0E7E-4964-BBF6-AFE5F8FECC9A}"/>
              </a:ext>
            </a:extLst>
          </p:cNvPr>
          <p:cNvSpPr>
            <a:spLocks noChangeArrowheads="1"/>
          </p:cNvSpPr>
          <p:nvPr/>
        </p:nvSpPr>
        <p:spPr bwMode="auto">
          <a:xfrm>
            <a:off x="4032849" y="1314091"/>
            <a:ext cx="1295400" cy="514708"/>
          </a:xfrm>
          <a:prstGeom prst="rect">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err="1"/>
              <a:t>erhöht</a:t>
            </a:r>
            <a:r>
              <a:rPr lang="en-US" altLang="en-US" sz="1200" dirty="0"/>
              <a:t> vs. </a:t>
            </a:r>
            <a:r>
              <a:rPr lang="en-US" altLang="en-US" sz="1200" dirty="0" err="1"/>
              <a:t>verringert</a:t>
            </a:r>
            <a:endParaRPr lang="en-US" altLang="en-US" sz="1200" dirty="0"/>
          </a:p>
        </p:txBody>
      </p:sp>
      <p:sp>
        <p:nvSpPr>
          <p:cNvPr id="60423" name="Slide Number Placeholder 1">
            <a:extLst>
              <a:ext uri="{FF2B5EF4-FFF2-40B4-BE49-F238E27FC236}">
                <a16:creationId xmlns:a16="http://schemas.microsoft.com/office/drawing/2014/main" id="{99A617A4-4E3E-42DF-97E5-6ED3662E09D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AD1D549-46C5-406A-BF74-93BFB383B9AE}" type="slidenum">
              <a:rPr lang="en-US" altLang="en-US" sz="1000"/>
              <a:t>227</a:t>
            </a:fld>
            <a:endParaRPr lang="en-US" altLang="en-US" sz="100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2">
            <a:extLst>
              <a:ext uri="{FF2B5EF4-FFF2-40B4-BE49-F238E27FC236}">
                <a16:creationId xmlns:a16="http://schemas.microsoft.com/office/drawing/2014/main" id="{4E00C99B-BB0D-435F-9934-ADEB010AE948}"/>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1445" name="Rectangle 3">
            <a:extLst>
              <a:ext uri="{FF2B5EF4-FFF2-40B4-BE49-F238E27FC236}">
                <a16:creationId xmlns:a16="http://schemas.microsoft.com/office/drawing/2014/main" id="{4569B0C8-E728-41E3-8E81-0F8D8CF9FC9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61446" name="Rectangle 4">
            <a:extLst>
              <a:ext uri="{FF2B5EF4-FFF2-40B4-BE49-F238E27FC236}">
                <a16:creationId xmlns:a16="http://schemas.microsoft.com/office/drawing/2014/main" id="{8B5DC38B-FF3E-4076-BCA2-9FACEAA15F44}"/>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dirty="0"/>
              <a:t>Wir </a:t>
            </a:r>
            <a:r>
              <a:rPr lang="en-US" altLang="en-US" sz="1200" i="1" dirty="0" err="1"/>
              <a:t>haben</a:t>
            </a:r>
            <a:r>
              <a:rPr lang="en-US" altLang="en-US" sz="1200" i="1" dirty="0"/>
              <a:t> die </a:t>
            </a:r>
            <a:r>
              <a:rPr lang="en-US" altLang="en-US" sz="1200" i="1" dirty="0" err="1"/>
              <a:t>seborrhoische</a:t>
            </a:r>
            <a:r>
              <a:rPr lang="en-US" altLang="en-US" sz="1200" i="1" dirty="0"/>
              <a:t> Blepharitis </a:t>
            </a:r>
            <a:r>
              <a:rPr lang="en-US" altLang="en-US" sz="1200" i="1" dirty="0" err="1"/>
              <a:t>als</a:t>
            </a:r>
            <a:r>
              <a:rPr lang="en-US" altLang="en-US" sz="1200" i="1" dirty="0"/>
              <a:t> </a:t>
            </a:r>
            <a:r>
              <a:rPr lang="en-US" altLang="en-US" sz="1200" i="1" dirty="0" err="1"/>
              <a:t>eine</a:t>
            </a:r>
            <a:r>
              <a:rPr lang="en-US" altLang="en-US" sz="1200" i="1" dirty="0"/>
              <a:t> </a:t>
            </a:r>
            <a:r>
              <a:rPr lang="en-US" altLang="en-US" sz="1200" i="1" dirty="0" err="1"/>
              <a:t>vordere</a:t>
            </a:r>
            <a:r>
              <a:rPr lang="en-US" altLang="en-US" sz="1200" i="1" dirty="0"/>
              <a:t> Blepharitis </a:t>
            </a:r>
            <a:r>
              <a:rPr lang="en-US" altLang="en-US" sz="1200" i="1" dirty="0" err="1"/>
              <a:t>klassifiziert</a:t>
            </a:r>
            <a:r>
              <a:rPr lang="en-US" altLang="en-US" sz="1200" i="1" dirty="0"/>
              <a:t>, </a:t>
            </a:r>
            <a:r>
              <a:rPr lang="en-US" altLang="en-US" sz="1200" i="1" dirty="0" err="1"/>
              <a:t>doch</a:t>
            </a:r>
            <a:r>
              <a:rPr lang="en-US" altLang="en-US" sz="1200" i="1" dirty="0"/>
              <a:t> MGD </a:t>
            </a:r>
            <a:r>
              <a:rPr lang="en-US" altLang="en-US" sz="1200" i="1" dirty="0" err="1"/>
              <a:t>kann</a:t>
            </a:r>
            <a:r>
              <a:rPr lang="en-US" altLang="en-US" sz="1200" i="1" dirty="0"/>
              <a:t> </a:t>
            </a:r>
            <a:r>
              <a:rPr lang="en-US" altLang="en-US" sz="1200" i="1" dirty="0" err="1"/>
              <a:t>ein</a:t>
            </a:r>
            <a:r>
              <a:rPr lang="en-US" altLang="en-US" sz="1200" i="1" dirty="0"/>
              <a:t> </a:t>
            </a:r>
            <a:r>
              <a:rPr lang="en-US" altLang="en-US" sz="1200" i="1" dirty="0" err="1"/>
              <a:t>Bestandteil</a:t>
            </a:r>
            <a:r>
              <a:rPr lang="en-US" altLang="en-US" sz="1200" i="1" dirty="0"/>
              <a:t> sein. </a:t>
            </a:r>
            <a:r>
              <a:rPr lang="en-US" altLang="en-US" sz="1200" i="1" dirty="0" err="1"/>
              <a:t>Inwiefern</a:t>
            </a:r>
            <a:r>
              <a:rPr lang="en-US" altLang="en-US" sz="1200" i="1" dirty="0"/>
              <a:t> </a:t>
            </a:r>
            <a:r>
              <a:rPr lang="en-US" altLang="en-US" sz="1200" i="1" dirty="0" err="1"/>
              <a:t>unterscheidet</a:t>
            </a:r>
            <a:r>
              <a:rPr lang="en-US" altLang="en-US" sz="1200" i="1" dirty="0"/>
              <a:t> </a:t>
            </a:r>
            <a:r>
              <a:rPr lang="en-US" altLang="en-US" sz="1200" i="1" dirty="0" err="1"/>
              <a:t>sich</a:t>
            </a:r>
            <a:r>
              <a:rPr lang="en-US" altLang="en-US" sz="1200" i="1" dirty="0"/>
              <a:t>  MGD </a:t>
            </a:r>
            <a:r>
              <a:rPr lang="en-US" altLang="en-US" sz="1200" i="1" dirty="0" err="1"/>
              <a:t>bei</a:t>
            </a:r>
            <a:r>
              <a:rPr lang="en-US" altLang="en-US" sz="1200" i="1" dirty="0"/>
              <a:t> </a:t>
            </a:r>
            <a:r>
              <a:rPr lang="en-US" altLang="en-US" sz="1200" i="1" dirty="0" err="1"/>
              <a:t>seborrhoischer</a:t>
            </a:r>
            <a:r>
              <a:rPr lang="en-US" altLang="en-US" sz="1200" i="1" dirty="0"/>
              <a:t> Blepharitis von der </a:t>
            </a:r>
            <a:r>
              <a:rPr lang="en-US" altLang="en-US" sz="1200" i="1" dirty="0" err="1"/>
              <a:t>bei</a:t>
            </a:r>
            <a:r>
              <a:rPr lang="en-US" altLang="en-US" sz="1200" i="1" dirty="0"/>
              <a:t> </a:t>
            </a:r>
            <a:r>
              <a:rPr lang="en-US" altLang="en-US" sz="1200" i="1" dirty="0" err="1"/>
              <a:t>Rosazea</a:t>
            </a:r>
            <a:r>
              <a:rPr lang="en-US" altLang="en-US" sz="1200" i="1" dirty="0"/>
              <a:t>? </a:t>
            </a:r>
            <a:r>
              <a:rPr lang="en-US" altLang="en-US" sz="1200" dirty="0">
                <a:solidFill>
                  <a:srgbClr val="0000FF"/>
                </a:solidFill>
              </a:rPr>
              <a:t>       Die </a:t>
            </a:r>
            <a:r>
              <a:rPr lang="en-US" altLang="en-US" sz="1200" dirty="0" err="1">
                <a:solidFill>
                  <a:srgbClr val="0000FF"/>
                </a:solidFill>
              </a:rPr>
              <a:t>Seborrhoische</a:t>
            </a:r>
            <a:r>
              <a:rPr lang="en-US" altLang="en-US" sz="1200" dirty="0">
                <a:solidFill>
                  <a:srgbClr val="0000FF"/>
                </a:solidFill>
              </a:rPr>
              <a:t> MGD </a:t>
            </a:r>
            <a:r>
              <a:rPr lang="en-US" altLang="en-US" sz="1200" dirty="0" err="1">
                <a:solidFill>
                  <a:srgbClr val="0000FF"/>
                </a:solidFill>
              </a:rPr>
              <a:t>ist</a:t>
            </a:r>
            <a:r>
              <a:rPr lang="en-US" altLang="en-US" sz="1200" dirty="0">
                <a:solidFill>
                  <a:srgbClr val="0000FF"/>
                </a:solidFill>
              </a:rPr>
              <a:t> in der Regel </a:t>
            </a:r>
            <a:r>
              <a:rPr lang="en-US" altLang="en-US" sz="1200" dirty="0">
                <a:solidFill>
                  <a:srgbClr val="FF3300"/>
                </a:solidFill>
              </a:rPr>
              <a:t>nicht</a:t>
            </a:r>
            <a:r>
              <a:rPr lang="en-US" altLang="en-US" sz="1200" dirty="0">
                <a:solidFill>
                  <a:srgbClr val="0000FF"/>
                </a:solidFill>
              </a:rPr>
              <a:t> </a:t>
            </a:r>
            <a:r>
              <a:rPr lang="en-US" altLang="en-US" sz="1200" dirty="0" err="1">
                <a:solidFill>
                  <a:srgbClr val="0000FF"/>
                </a:solidFill>
              </a:rPr>
              <a:t>obstruktiv</a:t>
            </a:r>
            <a:r>
              <a:rPr lang="en-US" altLang="en-US" sz="1200" dirty="0">
                <a:solidFill>
                  <a:srgbClr val="0000FF"/>
                </a:solidFill>
              </a:rPr>
              <a:t> – </a:t>
            </a:r>
            <a:r>
              <a:rPr lang="en-US" altLang="en-US" sz="1200" dirty="0" err="1">
                <a:solidFill>
                  <a:srgbClr val="0000FF"/>
                </a:solidFill>
              </a:rPr>
              <a:t>tatsächlich</a:t>
            </a:r>
            <a:r>
              <a:rPr lang="en-US" altLang="en-US" sz="1200" dirty="0">
                <a:solidFill>
                  <a:srgbClr val="0000FF"/>
                </a:solidFill>
              </a:rPr>
              <a:t> </a:t>
            </a:r>
            <a:r>
              <a:rPr lang="en-US" altLang="en-US" sz="1200" dirty="0" err="1">
                <a:solidFill>
                  <a:srgbClr val="0000FF"/>
                </a:solidFill>
              </a:rPr>
              <a:t>ist</a:t>
            </a:r>
            <a:r>
              <a:rPr lang="en-US" altLang="en-US" sz="1200" dirty="0">
                <a:solidFill>
                  <a:srgbClr val="0000FF"/>
                </a:solidFill>
              </a:rPr>
              <a:t> die </a:t>
            </a:r>
            <a:r>
              <a:rPr lang="en-US" altLang="en-US" sz="1200" dirty="0" err="1">
                <a:solidFill>
                  <a:srgbClr val="0000FF"/>
                </a:solidFill>
              </a:rPr>
              <a:t>Meibumproduktion</a:t>
            </a:r>
            <a:r>
              <a:rPr lang="en-US" altLang="en-US" sz="1200" dirty="0">
                <a:solidFill>
                  <a:srgbClr val="0000FF"/>
                </a:solidFill>
              </a:rPr>
              <a:t> </a:t>
            </a:r>
            <a:r>
              <a:rPr lang="en-US" altLang="en-US" sz="1200" dirty="0" err="1">
                <a:solidFill>
                  <a:srgbClr val="0000FF"/>
                </a:solidFill>
              </a:rPr>
              <a:t>meist</a:t>
            </a:r>
            <a:r>
              <a:rPr lang="en-US" altLang="en-US" sz="1200" dirty="0">
                <a:solidFill>
                  <a:srgbClr val="0000FF"/>
                </a:solidFill>
              </a:rPr>
              <a:t> </a:t>
            </a:r>
            <a:r>
              <a:rPr lang="en-US" altLang="en-US" sz="1200" i="1" dirty="0" err="1">
                <a:solidFill>
                  <a:srgbClr val="FF3300"/>
                </a:solidFill>
              </a:rPr>
              <a:t>erhöht</a:t>
            </a:r>
            <a:r>
              <a:rPr lang="en-US" altLang="en-US" sz="1200" i="1" dirty="0">
                <a:solidFill>
                  <a:srgbClr val="FF3300"/>
                </a:solidFill>
              </a:rPr>
              <a:t>. </a:t>
            </a:r>
            <a:endParaRPr lang="en-US" altLang="en-US" sz="2200" dirty="0">
              <a:solidFill>
                <a:schemeClr val="bg1"/>
              </a:solidFill>
            </a:endParaRPr>
          </a:p>
        </p:txBody>
      </p:sp>
      <p:sp>
        <p:nvSpPr>
          <p:cNvPr id="61447" name="Slide Number Placeholder 1">
            <a:extLst>
              <a:ext uri="{FF2B5EF4-FFF2-40B4-BE49-F238E27FC236}">
                <a16:creationId xmlns:a16="http://schemas.microsoft.com/office/drawing/2014/main" id="{D71683AE-0715-48C8-B160-AF667863705A}"/>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319674-83F5-4DD7-A372-1F88D2C22504}" type="slidenum">
              <a:rPr lang="en-US" altLang="en-US" sz="1000"/>
              <a:t>228</a:t>
            </a:fld>
            <a:endParaRPr lang="en-US" altLang="en-US" sz="100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2">
            <a:extLst>
              <a:ext uri="{FF2B5EF4-FFF2-40B4-BE49-F238E27FC236}">
                <a16:creationId xmlns:a16="http://schemas.microsoft.com/office/drawing/2014/main" id="{93AB5A10-4269-4B2E-A590-5E2EE0100E6C}"/>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2469" name="Rectangle 3">
            <a:extLst>
              <a:ext uri="{FF2B5EF4-FFF2-40B4-BE49-F238E27FC236}">
                <a16:creationId xmlns:a16="http://schemas.microsoft.com/office/drawing/2014/main" id="{49642E5D-D9E8-4071-A8EB-386345E9D84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62470" name="Rectangle 4">
            <a:extLst>
              <a:ext uri="{FF2B5EF4-FFF2-40B4-BE49-F238E27FC236}">
                <a16:creationId xmlns:a16="http://schemas.microsoft.com/office/drawing/2014/main" id="{9D09AA4A-0A55-41FB-8ED8-8C08531258A8}"/>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dirty="0"/>
              <a:t>Wir haben die seborrhoische Blepharitis als eine anteriore Blepharitis klassifiziert, doch MGD kann ein Bestandteil sein. Inwiefern unterscheidet sich  MGD bei seborrhoischer </a:t>
            </a:r>
            <a:r>
              <a:rPr lang="en-US" altLang="en-US" sz="1200" i="1" dirty="0" err="1"/>
              <a:t>Blepharitis </a:t>
            </a:r>
            <a:r>
              <a:rPr lang="en-US" altLang="en-US" sz="1200" i="1" dirty="0"/>
              <a:t>von der bei Rosazea? </a:t>
            </a:r>
            <a:r>
              <a:rPr lang="en-US" altLang="en-US" sz="1200" dirty="0">
                <a:solidFill>
                  <a:srgbClr val="0000FF"/>
                </a:solidFill>
              </a:rPr>
              <a:t>       Die seborrhoische MGD ist in der Regel </a:t>
            </a:r>
            <a:r>
              <a:rPr lang="en-US" altLang="en-US" sz="1200" dirty="0">
                <a:solidFill>
                  <a:srgbClr val="FF3300"/>
                </a:solidFill>
              </a:rPr>
              <a:t>nicht-obstruktiv </a:t>
            </a:r>
            <a:r>
              <a:rPr lang="en-US" altLang="en-US" sz="1200" dirty="0">
                <a:solidFill>
                  <a:srgbClr val="0000FF"/>
                </a:solidFill>
              </a:rPr>
              <a:t>– tatsächlich ist die Meibumproduktion meist </a:t>
            </a:r>
            <a:r>
              <a:rPr lang="en-US" altLang="en-US" sz="1200" i="1" dirty="0">
                <a:solidFill>
                  <a:srgbClr val="FF3300"/>
                </a:solidFill>
              </a:rPr>
              <a:t>erhöht. </a:t>
            </a:r>
            <a:r>
              <a:rPr lang="en-US" altLang="en-US" sz="1200" dirty="0">
                <a:solidFill>
                  <a:srgbClr val="0000FF"/>
                </a:solidFill>
              </a:rPr>
              <a:t>Im Gegensatz dazu ist die MGD bei Rosazea meist </a:t>
            </a:r>
            <a:r>
              <a:rPr lang="en-US" altLang="en-US" sz="1200" dirty="0">
                <a:solidFill>
                  <a:srgbClr val="FF3300"/>
                </a:solidFill>
              </a:rPr>
              <a:t>obstruktiv</a:t>
            </a:r>
            <a:endParaRPr lang="en-US" altLang="en-US" sz="2200" dirty="0">
              <a:solidFill>
                <a:schemeClr val="bg1"/>
              </a:solidFill>
            </a:endParaRPr>
          </a:p>
        </p:txBody>
      </p:sp>
      <p:sp>
        <p:nvSpPr>
          <p:cNvPr id="62471" name="Rectangle 20">
            <a:extLst>
              <a:ext uri="{FF2B5EF4-FFF2-40B4-BE49-F238E27FC236}">
                <a16:creationId xmlns:a16="http://schemas.microsoft.com/office/drawing/2014/main" id="{69DB3868-3C2F-442E-9EB6-21951B659FF2}"/>
              </a:ext>
            </a:extLst>
          </p:cNvPr>
          <p:cNvSpPr>
            <a:spLocks noChangeArrowheads="1"/>
          </p:cNvSpPr>
          <p:nvPr/>
        </p:nvSpPr>
        <p:spPr bwMode="auto">
          <a:xfrm>
            <a:off x="1905000" y="1453551"/>
            <a:ext cx="1981200" cy="304800"/>
          </a:xfrm>
          <a:prstGeom prst="rect">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r>
              <a:rPr lang="en-US" altLang="en-US" sz="1200"/>
              <a:t>obstruktiv vs.</a:t>
            </a:r>
          </a:p>
          <a:p>
            <a:pPr algn="ctr" eaLnBrk="1" hangingPunct="1">
              <a:lnSpc>
                <a:spcPct val="80000"/>
              </a:lnSpc>
              <a:spcBef>
                <a:spcPct val="0"/>
              </a:spcBef>
              <a:buClrTx/>
              <a:buSzTx/>
              <a:buFontTx/>
              <a:buNone/>
            </a:pPr>
            <a:r>
              <a:rPr lang="en-US" altLang="en-US" sz="1200"/>
              <a:t>nicht-obstruktiv</a:t>
            </a:r>
          </a:p>
        </p:txBody>
      </p:sp>
      <p:sp>
        <p:nvSpPr>
          <p:cNvPr id="62472" name="Slide Number Placeholder 1">
            <a:extLst>
              <a:ext uri="{FF2B5EF4-FFF2-40B4-BE49-F238E27FC236}">
                <a16:creationId xmlns:a16="http://schemas.microsoft.com/office/drawing/2014/main" id="{4DDEAF34-D1CD-4E12-9389-CC74E4DF52B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458DA8B-4DF8-4AA1-A655-475C1FEB2BBF}" type="slidenum">
              <a:rPr lang="en-US" altLang="en-US" sz="1000"/>
              <a:t>229</a:t>
            </a:fld>
            <a:endParaRPr lang="en-US" altLang="en-US" sz="10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A328D-85A7-45FA-99B5-93C7329AACF0}"/>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3887CE77-9322-E1B8-8797-9EC5BD95D971}"/>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2A32AA76-6954-9E98-E910-B95F5B6CCD0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0CE0A51E-B68A-C8FE-D426-E814F94A3370}"/>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1FAE274C-DD36-8CE9-E556-DAE5D7C0F24A}"/>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E2294BD6-0B61-88F6-E568-325A718DC25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23</a:t>
            </a:fld>
            <a:endParaRPr lang="en-US" altLang="en-US" sz="1000"/>
          </a:p>
        </p:txBody>
      </p:sp>
      <p:sp>
        <p:nvSpPr>
          <p:cNvPr id="7" name="TextBox 6">
            <a:extLst>
              <a:ext uri="{FF2B5EF4-FFF2-40B4-BE49-F238E27FC236}">
                <a16:creationId xmlns:a16="http://schemas.microsoft.com/office/drawing/2014/main" id="{3FE97FE5-8230-68E6-6F8A-7B39D7BBE6D3}"/>
              </a:ext>
            </a:extLst>
          </p:cNvPr>
          <p:cNvSpPr txBox="1"/>
          <p:nvPr/>
        </p:nvSpPr>
        <p:spPr>
          <a:xfrm>
            <a:off x="2590800" y="1883926"/>
            <a:ext cx="6172200" cy="1169551"/>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endParaRPr lang="en-US" sz="1400" dirty="0">
              <a:solidFill>
                <a:srgbClr val="0000FF"/>
              </a:solidFill>
            </a:endParaRPr>
          </a:p>
        </p:txBody>
      </p:sp>
      <p:sp>
        <p:nvSpPr>
          <p:cNvPr id="13" name="Oval 12">
            <a:extLst>
              <a:ext uri="{FF2B5EF4-FFF2-40B4-BE49-F238E27FC236}">
                <a16:creationId xmlns:a16="http://schemas.microsoft.com/office/drawing/2014/main" id="{94CABE8E-F595-6270-C31E-3468941474CA}"/>
              </a:ext>
            </a:extLst>
          </p:cNvPr>
          <p:cNvSpPr/>
          <p:nvPr/>
        </p:nvSpPr>
        <p:spPr>
          <a:xfrm>
            <a:off x="3482788" y="1260835"/>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9914494"/>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3" name="Rectangle 2">
            <a:extLst>
              <a:ext uri="{FF2B5EF4-FFF2-40B4-BE49-F238E27FC236}">
                <a16:creationId xmlns:a16="http://schemas.microsoft.com/office/drawing/2014/main" id="{9F3B1E50-64FF-4D85-BE6C-4684AD638806}"/>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3494" name="Rectangle 3">
            <a:extLst>
              <a:ext uri="{FF2B5EF4-FFF2-40B4-BE49-F238E27FC236}">
                <a16:creationId xmlns:a16="http://schemas.microsoft.com/office/drawing/2014/main" id="{92B9FC5B-F232-4CCF-819F-2476B9D92661}"/>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63495" name="Rectangle 4">
            <a:extLst>
              <a:ext uri="{FF2B5EF4-FFF2-40B4-BE49-F238E27FC236}">
                <a16:creationId xmlns:a16="http://schemas.microsoft.com/office/drawing/2014/main" id="{1FB3665F-BCD2-4695-A935-8948A2230272}"/>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dirty="0"/>
              <a:t>Wir haben die seborrhoische Blepharitis als eine Form der anterioren Blepharitis klassifiziert, doch MGD kann ein Bestandteil sein. Inwiefern unterscheidet sich  MGD bei seborrhoischer </a:t>
            </a:r>
            <a:r>
              <a:rPr lang="en-US" altLang="en-US" sz="1200" i="1" dirty="0" err="1"/>
              <a:t>Blepharitis </a:t>
            </a:r>
            <a:r>
              <a:rPr lang="en-US" altLang="en-US" sz="1200" i="1" dirty="0"/>
              <a:t>von der bei Rosazea? </a:t>
            </a:r>
            <a:r>
              <a:rPr lang="en-US" altLang="en-US" sz="1200" dirty="0">
                <a:solidFill>
                  <a:srgbClr val="0000FF"/>
                </a:solidFill>
              </a:rPr>
              <a:t>       Die seborrhoische MGD ist in der Regel nicht</a:t>
            </a:r>
            <a:r>
              <a:rPr lang="en-US" altLang="en-US" sz="1200" dirty="0">
                <a:solidFill>
                  <a:srgbClr val="FF3300"/>
                </a:solidFill>
              </a:rPr>
              <a:t> obstruktiv </a:t>
            </a:r>
            <a:r>
              <a:rPr lang="en-US" altLang="en-US" sz="1200" dirty="0">
                <a:solidFill>
                  <a:srgbClr val="0000FF"/>
                </a:solidFill>
              </a:rPr>
              <a:t>– tatsächlich ist die Meibumproduktion meist </a:t>
            </a:r>
            <a:r>
              <a:rPr lang="en-US" altLang="en-US" sz="1200" i="1" dirty="0">
                <a:solidFill>
                  <a:srgbClr val="FF3300"/>
                </a:solidFill>
              </a:rPr>
              <a:t>erhöht</a:t>
            </a:r>
            <a:r>
              <a:rPr lang="en-US" altLang="en-US" sz="1200" dirty="0">
                <a:solidFill>
                  <a:srgbClr val="FF3300"/>
                </a:solidFill>
              </a:rPr>
              <a:t>.</a:t>
            </a:r>
            <a:r>
              <a:rPr lang="en-US" altLang="en-US" sz="1200" i="1" dirty="0">
                <a:solidFill>
                  <a:srgbClr val="FF3300"/>
                </a:solidFill>
              </a:rPr>
              <a:t> </a:t>
            </a:r>
            <a:r>
              <a:rPr lang="en-US" altLang="en-US" sz="1200" dirty="0">
                <a:solidFill>
                  <a:srgbClr val="0000FF"/>
                </a:solidFill>
              </a:rPr>
              <a:t>Im Gegensatz dazu ist die MGD bei Rosazea meist </a:t>
            </a:r>
            <a:r>
              <a:rPr lang="en-US" altLang="en-US" sz="1200" dirty="0">
                <a:solidFill>
                  <a:srgbClr val="FF3300"/>
                </a:solidFill>
              </a:rPr>
              <a:t>obstruktiv.</a:t>
            </a:r>
            <a:endParaRPr lang="en-US" altLang="en-US" sz="2200" dirty="0">
              <a:solidFill>
                <a:schemeClr val="bg1"/>
              </a:solidFill>
            </a:endParaRPr>
          </a:p>
        </p:txBody>
      </p:sp>
      <p:sp>
        <p:nvSpPr>
          <p:cNvPr id="63496" name="Slide Number Placeholder 1">
            <a:extLst>
              <a:ext uri="{FF2B5EF4-FFF2-40B4-BE49-F238E27FC236}">
                <a16:creationId xmlns:a16="http://schemas.microsoft.com/office/drawing/2014/main" id="{B01969AE-7D38-4DDC-B57F-625C97CA6E1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7261406-E23F-46E8-82F6-05FB40FD0014}" type="slidenum">
              <a:rPr lang="en-US" altLang="en-US" sz="1000"/>
              <a:t>230</a:t>
            </a:fld>
            <a:endParaRPr lang="en-US" altLang="en-US" sz="100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7" name="Rectangle 2">
            <a:extLst>
              <a:ext uri="{FF2B5EF4-FFF2-40B4-BE49-F238E27FC236}">
                <a16:creationId xmlns:a16="http://schemas.microsoft.com/office/drawing/2014/main" id="{31BCEE67-5554-4744-A995-8A47766633A3}"/>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4518" name="Rectangle 4">
            <a:extLst>
              <a:ext uri="{FF2B5EF4-FFF2-40B4-BE49-F238E27FC236}">
                <a16:creationId xmlns:a16="http://schemas.microsoft.com/office/drawing/2014/main" id="{6EDDC69E-38F7-426B-BA57-BFE02C8A9B09}"/>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dirty="0"/>
              <a:t>Wir haben die seborrhoische Blepharitis als eine Form der vorderen Blepharitis klassifiziert, doch kann eine Meibom-Drüsen-Dysfunktion (MGD) ein Bestandteil davon sein. Inwiefern unterscheidet sich die MGD bei seborrhoischer </a:t>
            </a:r>
            <a:r>
              <a:rPr lang="en-US" altLang="en-US" sz="1200" i="1" dirty="0" err="1"/>
              <a:t>Blepharitis </a:t>
            </a:r>
            <a:r>
              <a:rPr lang="en-US" altLang="en-US" sz="1200" i="1" dirty="0"/>
              <a:t>von der bei Rosazea? </a:t>
            </a:r>
            <a:r>
              <a:rPr lang="en-US" altLang="en-US" sz="1200" dirty="0">
                <a:solidFill>
                  <a:srgbClr val="0000FF"/>
                </a:solidFill>
              </a:rPr>
              <a:t>Die seborrhoische MGD ist in der Regel nicht</a:t>
            </a:r>
            <a:r>
              <a:rPr lang="en-US" altLang="en-US" sz="1200" dirty="0">
                <a:solidFill>
                  <a:srgbClr val="FF3300"/>
                </a:solidFill>
              </a:rPr>
              <a:t> obstrukt</a:t>
            </a:r>
            <a:r>
              <a:rPr lang="en-US" altLang="en-US" sz="1200" dirty="0">
                <a:solidFill>
                  <a:srgbClr val="0000FF"/>
                </a:solidFill>
              </a:rPr>
              <a:t>iv – tatsächlich ist die Meibumproduktion meist </a:t>
            </a:r>
            <a:r>
              <a:rPr lang="en-US" altLang="en-US" sz="1200" i="1" dirty="0">
                <a:solidFill>
                  <a:srgbClr val="FF3300"/>
                </a:solidFill>
              </a:rPr>
              <a:t>erhöht</a:t>
            </a:r>
            <a:r>
              <a:rPr lang="en-US" altLang="en-US" sz="1200" dirty="0">
                <a:solidFill>
                  <a:srgbClr val="FF3300"/>
                </a:solidFill>
              </a:rPr>
              <a:t>.</a:t>
            </a:r>
            <a:r>
              <a:rPr lang="en-US" altLang="en-US" sz="1200" i="1" dirty="0">
                <a:solidFill>
                  <a:srgbClr val="FF3300"/>
                </a:solidFill>
              </a:rPr>
              <a:t> </a:t>
            </a:r>
            <a:r>
              <a:rPr lang="en-US" altLang="en-US" sz="1200" dirty="0">
                <a:solidFill>
                  <a:srgbClr val="0000FF"/>
                </a:solidFill>
              </a:rPr>
              <a:t>Im Gegensatz dazu ist die MGD bei Rosazea meist </a:t>
            </a:r>
            <a:r>
              <a:rPr lang="en-US" altLang="en-US" sz="1200" dirty="0">
                <a:solidFill>
                  <a:srgbClr val="FF3300"/>
                </a:solidFill>
              </a:rPr>
              <a:t>obstruktiv.</a:t>
            </a:r>
          </a:p>
          <a:p>
            <a:pPr eaLnBrk="1" hangingPunct="1">
              <a:lnSpc>
                <a:spcPct val="90000"/>
              </a:lnSpc>
            </a:pPr>
            <a:r>
              <a:rPr lang="en-US" altLang="en-US" sz="1200" i="1" dirty="0"/>
              <a:t>Doxycyclin wird häufig zur Behandlung von MGD eingesetzt.</a:t>
            </a:r>
            <a:r>
              <a:rPr lang="en-US" altLang="en-US" sz="1200" dirty="0"/>
              <a:t> </a:t>
            </a:r>
            <a:endParaRPr lang="en-US" altLang="en-US" sz="2200" dirty="0">
              <a:solidFill>
                <a:schemeClr val="bg1"/>
              </a:solidFill>
            </a:endParaRPr>
          </a:p>
        </p:txBody>
      </p:sp>
      <p:sp>
        <p:nvSpPr>
          <p:cNvPr id="64519" name="Slide Number Placeholder 1">
            <a:extLst>
              <a:ext uri="{FF2B5EF4-FFF2-40B4-BE49-F238E27FC236}">
                <a16:creationId xmlns:a16="http://schemas.microsoft.com/office/drawing/2014/main" id="{D22A6EB4-E4F5-4C68-BBDA-BF9AE211A834}"/>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F68485D-F418-4333-8644-35081621473A}" type="slidenum">
              <a:rPr lang="en-US" altLang="en-US" sz="1000"/>
              <a:t>231</a:t>
            </a:fld>
            <a:endParaRPr lang="en-US" altLang="en-US" sz="1000"/>
          </a:p>
        </p:txBody>
      </p:sp>
      <p:sp>
        <p:nvSpPr>
          <p:cNvPr id="2" name="Rectangle 20">
            <a:extLst>
              <a:ext uri="{FF2B5EF4-FFF2-40B4-BE49-F238E27FC236}">
                <a16:creationId xmlns:a16="http://schemas.microsoft.com/office/drawing/2014/main" id="{21E5FAE0-5427-2148-07A6-B1DDD1AB49A9}"/>
              </a:ext>
            </a:extLst>
          </p:cNvPr>
          <p:cNvSpPr>
            <a:spLocks noChangeArrowheads="1"/>
          </p:cNvSpPr>
          <p:nvPr/>
        </p:nvSpPr>
        <p:spPr bwMode="auto">
          <a:xfrm>
            <a:off x="762000" y="1636142"/>
            <a:ext cx="838200" cy="421257"/>
          </a:xfrm>
          <a:prstGeom prst="rect">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r>
              <a:rPr lang="en-US" altLang="en-US" sz="1200" dirty="0" err="1"/>
              <a:t>Antibiotika</a:t>
            </a:r>
            <a:endParaRPr lang="en-US" altLang="en-US" sz="1000" dirty="0"/>
          </a:p>
        </p:txBody>
      </p:sp>
      <p:sp>
        <p:nvSpPr>
          <p:cNvPr id="3" name="Rectangle 3">
            <a:extLst>
              <a:ext uri="{FF2B5EF4-FFF2-40B4-BE49-F238E27FC236}">
                <a16:creationId xmlns:a16="http://schemas.microsoft.com/office/drawing/2014/main" id="{55F5AEFF-CD6B-94D3-048F-9CEA8124B4B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623A9-E986-9FB8-BCEB-D7742C04832F}"/>
            </a:ext>
          </a:extLst>
        </p:cNvPr>
        <p:cNvGrpSpPr/>
        <p:nvPr/>
      </p:nvGrpSpPr>
      <p:grpSpPr>
        <a:xfrm>
          <a:off x="0" y="0"/>
          <a:ext cx="0" cy="0"/>
          <a:chOff x="0" y="0"/>
          <a:chExt cx="0" cy="0"/>
        </a:xfrm>
      </p:grpSpPr>
      <p:sp>
        <p:nvSpPr>
          <p:cNvPr id="64517" name="Rectangle 2">
            <a:extLst>
              <a:ext uri="{FF2B5EF4-FFF2-40B4-BE49-F238E27FC236}">
                <a16:creationId xmlns:a16="http://schemas.microsoft.com/office/drawing/2014/main" id="{A5D16E2A-71AD-B7E1-9714-B212E97FC727}"/>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4518" name="Rectangle 4">
            <a:extLst>
              <a:ext uri="{FF2B5EF4-FFF2-40B4-BE49-F238E27FC236}">
                <a16:creationId xmlns:a16="http://schemas.microsoft.com/office/drawing/2014/main" id="{8C312840-C13B-EC6B-1E62-86F26521E38F}"/>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dirty="0"/>
              <a:t>Wir haben die seborrhoische Blepharitis als eine Form der vorderen Blepharitis klassifiziert, doch kann eine Meibom-Drüsen-Dysfunktion (MGD) ein Bestandteil davon sein. Inwiefern unterscheidet sich die MGD bei seborrhoischer </a:t>
            </a:r>
            <a:r>
              <a:rPr lang="en-US" altLang="en-US" sz="1200" i="1" dirty="0" err="1"/>
              <a:t>Blepharitis </a:t>
            </a:r>
            <a:r>
              <a:rPr lang="en-US" altLang="en-US" sz="1200" i="1" dirty="0"/>
              <a:t>von der bei Rosazea? </a:t>
            </a:r>
            <a:r>
              <a:rPr lang="en-US" altLang="en-US" sz="1200" dirty="0">
                <a:solidFill>
                  <a:srgbClr val="0000FF"/>
                </a:solidFill>
              </a:rPr>
              <a:t>Die seborrhoische MGD ist in der Regel nicht</a:t>
            </a:r>
            <a:r>
              <a:rPr lang="en-US" altLang="en-US" sz="1200" dirty="0">
                <a:solidFill>
                  <a:srgbClr val="FF3300"/>
                </a:solidFill>
              </a:rPr>
              <a:t> obstrukt</a:t>
            </a:r>
            <a:r>
              <a:rPr lang="en-US" altLang="en-US" sz="1200" dirty="0">
                <a:solidFill>
                  <a:srgbClr val="0000FF"/>
                </a:solidFill>
              </a:rPr>
              <a:t>iv – tatsächlich ist die Meibumproduktion meist </a:t>
            </a:r>
            <a:r>
              <a:rPr lang="en-US" altLang="en-US" sz="1200" i="1" dirty="0">
                <a:solidFill>
                  <a:srgbClr val="FF3300"/>
                </a:solidFill>
              </a:rPr>
              <a:t>erhöht</a:t>
            </a:r>
            <a:r>
              <a:rPr lang="en-US" altLang="en-US" sz="1200" dirty="0">
                <a:solidFill>
                  <a:srgbClr val="FF3300"/>
                </a:solidFill>
              </a:rPr>
              <a:t>.</a:t>
            </a:r>
            <a:r>
              <a:rPr lang="en-US" altLang="en-US" sz="1200" i="1" dirty="0">
                <a:solidFill>
                  <a:srgbClr val="FF3300"/>
                </a:solidFill>
              </a:rPr>
              <a:t> </a:t>
            </a:r>
            <a:r>
              <a:rPr lang="en-US" altLang="en-US" sz="1200" dirty="0">
                <a:solidFill>
                  <a:srgbClr val="0000FF"/>
                </a:solidFill>
              </a:rPr>
              <a:t>Im Gegensatz dazu ist die MGD bei Rosazea meist </a:t>
            </a:r>
            <a:r>
              <a:rPr lang="en-US" altLang="en-US" sz="1200" dirty="0">
                <a:solidFill>
                  <a:srgbClr val="FF3300"/>
                </a:solidFill>
              </a:rPr>
              <a:t>obstruktiv.</a:t>
            </a:r>
          </a:p>
          <a:p>
            <a:pPr eaLnBrk="1" hangingPunct="1">
              <a:lnSpc>
                <a:spcPct val="90000"/>
              </a:lnSpc>
            </a:pPr>
            <a:r>
              <a:rPr lang="en-US" altLang="en-US" sz="1200" i="1" dirty="0">
                <a:solidFill>
                  <a:srgbClr val="FF0000"/>
                </a:solidFill>
              </a:rPr>
              <a:t>Doxycyclin </a:t>
            </a:r>
            <a:r>
              <a:rPr lang="en-US" altLang="en-US" sz="1200" i="1" dirty="0"/>
              <a:t>wird häufig zur Behandlung von MGD eingesetzt.</a:t>
            </a:r>
            <a:r>
              <a:rPr lang="en-US" altLang="en-US" sz="1200" dirty="0"/>
              <a:t> </a:t>
            </a:r>
            <a:endParaRPr lang="en-US" altLang="en-US" sz="2200" dirty="0">
              <a:solidFill>
                <a:schemeClr val="bg1"/>
              </a:solidFill>
            </a:endParaRPr>
          </a:p>
        </p:txBody>
      </p:sp>
      <p:sp>
        <p:nvSpPr>
          <p:cNvPr id="64519" name="Slide Number Placeholder 1">
            <a:extLst>
              <a:ext uri="{FF2B5EF4-FFF2-40B4-BE49-F238E27FC236}">
                <a16:creationId xmlns:a16="http://schemas.microsoft.com/office/drawing/2014/main" id="{E9886631-A6FF-A4A0-5444-8C546D015DA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F68485D-F418-4333-8644-35081621473A}" type="slidenum">
              <a:rPr lang="en-US" altLang="en-US" sz="1000"/>
              <a:t>232</a:t>
            </a:fld>
            <a:endParaRPr lang="en-US" altLang="en-US" sz="1000"/>
          </a:p>
        </p:txBody>
      </p:sp>
      <p:sp>
        <p:nvSpPr>
          <p:cNvPr id="3" name="Rectangle 3">
            <a:extLst>
              <a:ext uri="{FF2B5EF4-FFF2-40B4-BE49-F238E27FC236}">
                <a16:creationId xmlns:a16="http://schemas.microsoft.com/office/drawing/2014/main" id="{2D8B6EB3-45F9-A3BF-D1CF-72C0AD440BC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Tree>
    <p:extLst>
      <p:ext uri="{BB962C8B-B14F-4D97-AF65-F5344CB8AC3E}">
        <p14:creationId xmlns:p14="http://schemas.microsoft.com/office/powerpoint/2010/main" val="3508726727"/>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5" name="Rectangle 2">
            <a:extLst>
              <a:ext uri="{FF2B5EF4-FFF2-40B4-BE49-F238E27FC236}">
                <a16:creationId xmlns:a16="http://schemas.microsoft.com/office/drawing/2014/main" id="{CA29266C-3382-4C59-BC23-4A177E32F488}"/>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6566" name="Rectangle 3">
            <a:extLst>
              <a:ext uri="{FF2B5EF4-FFF2-40B4-BE49-F238E27FC236}">
                <a16:creationId xmlns:a16="http://schemas.microsoft.com/office/drawing/2014/main" id="{7F230EAB-2ED0-483B-AFC3-D326E9070C2D}"/>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100" name="Rectangle 4">
            <a:extLst>
              <a:ext uri="{FF2B5EF4-FFF2-40B4-BE49-F238E27FC236}">
                <a16:creationId xmlns:a16="http://schemas.microsoft.com/office/drawing/2014/main" id="{FF39A052-A666-489F-BA1E-811446546BFB}"/>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defRPr/>
            </a:pPr>
            <a:r>
              <a:rPr lang="en-US" sz="1200" i="1" dirty="0">
                <a:solidFill>
                  <a:schemeClr val="bg1">
                    <a:lumMod val="75000"/>
                  </a:schemeClr>
                </a:solidFill>
              </a:rPr>
              <a:t>Wir haben </a:t>
            </a:r>
            <a:r>
              <a:rPr lang="en-US" sz="1200" i="1" dirty="0" err="1">
                <a:solidFill>
                  <a:schemeClr val="bg1">
                    <a:lumMod val="75000"/>
                  </a:schemeClr>
                </a:solidFill>
              </a:rPr>
              <a:t>die seborrhoische Blepharitis </a:t>
            </a:r>
            <a:r>
              <a:rPr lang="en-US" sz="1200" i="1" dirty="0">
                <a:solidFill>
                  <a:schemeClr val="bg1">
                    <a:lumMod val="75000"/>
                  </a:schemeClr>
                </a:solidFill>
              </a:rPr>
              <a:t>als eine Form </a:t>
            </a:r>
            <a:r>
              <a:rPr lang="en-US" sz="1200" i="1" dirty="0" err="1">
                <a:solidFill>
                  <a:schemeClr val="bg1">
                    <a:lumMod val="75000"/>
                  </a:schemeClr>
                </a:solidFill>
              </a:rPr>
              <a:t>der</a:t>
            </a:r>
            <a:r>
              <a:rPr lang="en-US" sz="1200" i="1" dirty="0">
                <a:solidFill>
                  <a:schemeClr val="bg1">
                    <a:lumMod val="75000"/>
                  </a:schemeClr>
                </a:solidFill>
              </a:rPr>
              <a:t> anterioren </a:t>
            </a:r>
            <a:r>
              <a:rPr lang="en-US" sz="1200" i="1" dirty="0" err="1">
                <a:solidFill>
                  <a:schemeClr val="bg1">
                    <a:lumMod val="75000"/>
                  </a:schemeClr>
                </a:solidFill>
              </a:rPr>
              <a:t>Blepharitis </a:t>
            </a:r>
            <a:r>
              <a:rPr lang="en-US" sz="1200" i="1" dirty="0">
                <a:solidFill>
                  <a:schemeClr val="bg1">
                    <a:lumMod val="75000"/>
                  </a:schemeClr>
                </a:solidFill>
              </a:rPr>
              <a:t>klassifiziert, doch MGD kann ein Bestandteil davon sein. Inwiefern unterscheidet sich  MGD bei </a:t>
            </a:r>
            <a:r>
              <a:rPr lang="en-US" sz="1200" i="1" dirty="0" err="1">
                <a:solidFill>
                  <a:schemeClr val="bg1">
                    <a:lumMod val="75000"/>
                  </a:schemeClr>
                </a:solidFill>
              </a:rPr>
              <a:t>seborrhoischer Blepharitis </a:t>
            </a:r>
            <a:r>
              <a:rPr lang="en-US" sz="1200" i="1" dirty="0">
                <a:solidFill>
                  <a:schemeClr val="bg1">
                    <a:lumMod val="75000"/>
                  </a:schemeClr>
                </a:solidFill>
              </a:rPr>
              <a:t>von der bei Rosazea? </a:t>
            </a:r>
            <a:r>
              <a:rPr lang="en-US" sz="1200" dirty="0">
                <a:solidFill>
                  <a:schemeClr val="bg1">
                    <a:lumMod val="75000"/>
                  </a:schemeClr>
                </a:solidFill>
              </a:rPr>
              <a:t>Die </a:t>
            </a:r>
            <a:r>
              <a:rPr lang="en-US" sz="1200" dirty="0" err="1">
                <a:solidFill>
                  <a:schemeClr val="bg1">
                    <a:lumMod val="75000"/>
                  </a:schemeClr>
                </a:solidFill>
              </a:rPr>
              <a:t>seborrhoische </a:t>
            </a:r>
            <a:r>
              <a:rPr lang="en-US" sz="1200" dirty="0">
                <a:solidFill>
                  <a:schemeClr val="bg1">
                    <a:lumMod val="75000"/>
                  </a:schemeClr>
                </a:solidFill>
              </a:rPr>
              <a:t>MGD ist in der Regel nicht</a:t>
            </a:r>
            <a:r>
              <a:rPr lang="en-US" sz="1200" dirty="0" err="1">
                <a:solidFill>
                  <a:schemeClr val="bg1">
                    <a:lumMod val="75000"/>
                  </a:schemeClr>
                </a:solidFill>
              </a:rPr>
              <a:t> obstrukt</a:t>
            </a:r>
            <a:r>
              <a:rPr lang="en-US" sz="1200" dirty="0">
                <a:solidFill>
                  <a:schemeClr val="bg1">
                    <a:lumMod val="75000"/>
                  </a:schemeClr>
                </a:solidFill>
              </a:rPr>
              <a:t>iv – tatsächlich ist die Meibumproduktion meist </a:t>
            </a:r>
            <a:r>
              <a:rPr lang="en-US" sz="1200" i="1" dirty="0">
                <a:solidFill>
                  <a:schemeClr val="bg1">
                    <a:lumMod val="75000"/>
                  </a:schemeClr>
                </a:solidFill>
              </a:rPr>
              <a:t>erhöht</a:t>
            </a:r>
            <a:r>
              <a:rPr lang="en-US" sz="1200" dirty="0">
                <a:solidFill>
                  <a:schemeClr val="bg1">
                    <a:lumMod val="75000"/>
                  </a:schemeClr>
                </a:solidFill>
              </a:rPr>
              <a:t>. Im Gegensatz dazu ist die MGD bei Rosazea meist obstruktiv.</a:t>
            </a:r>
          </a:p>
          <a:p>
            <a:pPr eaLnBrk="1" hangingPunct="1">
              <a:lnSpc>
                <a:spcPct val="90000"/>
              </a:lnSpc>
              <a:defRPr/>
            </a:pPr>
            <a:r>
              <a:rPr lang="en-US" sz="1200" b="1" i="1" dirty="0">
                <a:solidFill>
                  <a:srgbClr val="FF0000"/>
                </a:solidFill>
              </a:rPr>
              <a:t>Doxycyclin </a:t>
            </a:r>
            <a:r>
              <a:rPr lang="en-US" sz="1200" i="1" dirty="0">
                <a:solidFill>
                  <a:schemeClr val="bg1">
                    <a:lumMod val="75000"/>
                  </a:schemeClr>
                </a:solidFill>
              </a:rPr>
              <a:t>wird häufig zur Behandlung von MGD eingesetzt.</a:t>
            </a:r>
            <a:r>
              <a:rPr lang="en-US" sz="1200" dirty="0">
                <a:solidFill>
                  <a:schemeClr val="bg1">
                    <a:lumMod val="75000"/>
                  </a:schemeClr>
                </a:solidFill>
              </a:rPr>
              <a:t> </a:t>
            </a:r>
            <a:endParaRPr lang="en-US" sz="2200" dirty="0">
              <a:solidFill>
                <a:schemeClr val="bg1"/>
              </a:solidFill>
            </a:endParaRPr>
          </a:p>
        </p:txBody>
      </p:sp>
      <p:sp>
        <p:nvSpPr>
          <p:cNvPr id="66568" name="Text Box 21">
            <a:extLst>
              <a:ext uri="{FF2B5EF4-FFF2-40B4-BE49-F238E27FC236}">
                <a16:creationId xmlns:a16="http://schemas.microsoft.com/office/drawing/2014/main" id="{32581893-0FF4-4D74-BE82-E68EBE18DA5B}"/>
              </a:ext>
            </a:extLst>
          </p:cNvPr>
          <p:cNvSpPr txBox="1">
            <a:spLocks noChangeArrowheads="1"/>
          </p:cNvSpPr>
          <p:nvPr/>
        </p:nvSpPr>
        <p:spPr bwMode="auto">
          <a:xfrm>
            <a:off x="1676400" y="3505200"/>
            <a:ext cx="6172200" cy="1079500"/>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dirty="0">
                <a:solidFill>
                  <a:srgbClr val="0000FF"/>
                </a:solidFill>
              </a:rPr>
              <a:t>Nebenwirkungen von Doxy?</a:t>
            </a:r>
            <a:endParaRPr lang="en-US" altLang="en-US" sz="1600" b="1" dirty="0">
              <a:solidFill>
                <a:srgbClr val="0000FF"/>
              </a:solidFill>
            </a:endParaRPr>
          </a:p>
          <a:p>
            <a:pPr eaLnBrk="1" hangingPunct="1">
              <a:spcBef>
                <a:spcPct val="0"/>
              </a:spcBef>
              <a:buClrTx/>
              <a:buSzTx/>
              <a:buFontTx/>
              <a:buNone/>
            </a:pPr>
            <a:r>
              <a:rPr lang="en-US" altLang="en-US" sz="1200" dirty="0">
                <a:solidFill>
                  <a:srgbClr val="0000FF"/>
                </a:solidFill>
              </a:rPr>
              <a:t>--</a:t>
            </a:r>
            <a:r>
              <a:rPr lang="en-US" altLang="en-US" sz="1200" b="1" i="1" dirty="0">
                <a:solidFill>
                  <a:srgbClr val="0000FF"/>
                </a:solidFill>
              </a:rPr>
              <a:t>?</a:t>
            </a:r>
          </a:p>
          <a:p>
            <a:pPr eaLnBrk="1" hangingPunct="1">
              <a:spcBef>
                <a:spcPct val="0"/>
              </a:spcBef>
              <a:buClrTx/>
              <a:buSzTx/>
              <a:buFontTx/>
              <a:buNone/>
            </a:pPr>
            <a:r>
              <a:rPr lang="en-US" altLang="en-US" sz="1200" dirty="0">
                <a:solidFill>
                  <a:srgbClr val="0000FF"/>
                </a:solidFill>
              </a:rPr>
              <a:t>--</a:t>
            </a:r>
            <a:r>
              <a:rPr lang="en-US" altLang="en-US" sz="1200" b="1" i="1" dirty="0">
                <a:solidFill>
                  <a:srgbClr val="0000FF"/>
                </a:solidFill>
              </a:rPr>
              <a:t>?</a:t>
            </a:r>
          </a:p>
          <a:p>
            <a:pPr eaLnBrk="1" hangingPunct="1">
              <a:spcBef>
                <a:spcPct val="0"/>
              </a:spcBef>
              <a:buClrTx/>
              <a:buSzTx/>
              <a:buFontTx/>
              <a:buNone/>
            </a:pPr>
            <a:r>
              <a:rPr lang="en-US" altLang="en-US" sz="1200" dirty="0">
                <a:solidFill>
                  <a:srgbClr val="0000FF"/>
                </a:solidFill>
              </a:rPr>
              <a:t>--</a:t>
            </a:r>
            <a:r>
              <a:rPr lang="en-US" altLang="en-US" sz="1200" b="1" i="1" dirty="0">
                <a:solidFill>
                  <a:srgbClr val="0000FF"/>
                </a:solidFill>
              </a:rPr>
              <a:t>?</a:t>
            </a:r>
          </a:p>
        </p:txBody>
      </p:sp>
      <p:sp>
        <p:nvSpPr>
          <p:cNvPr id="66570" name="Slide Number Placeholder 1">
            <a:extLst>
              <a:ext uri="{FF2B5EF4-FFF2-40B4-BE49-F238E27FC236}">
                <a16:creationId xmlns:a16="http://schemas.microsoft.com/office/drawing/2014/main" id="{A6332936-3845-467C-9BE9-E6C1A491FE3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A5561B7-81AF-4789-8244-B3285FE6E995}" type="slidenum">
              <a:rPr lang="en-US" altLang="en-US" sz="1000"/>
              <a:t>233</a:t>
            </a:fld>
            <a:endParaRPr lang="en-US" altLang="en-US" sz="100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BE74D-B24C-EDE2-934C-FBF2EC65B7F7}"/>
            </a:ext>
          </a:extLst>
        </p:cNvPr>
        <p:cNvGrpSpPr/>
        <p:nvPr/>
      </p:nvGrpSpPr>
      <p:grpSpPr>
        <a:xfrm>
          <a:off x="0" y="0"/>
          <a:ext cx="0" cy="0"/>
          <a:chOff x="0" y="0"/>
          <a:chExt cx="0" cy="0"/>
        </a:xfrm>
      </p:grpSpPr>
      <p:sp>
        <p:nvSpPr>
          <p:cNvPr id="66565" name="Rectangle 2">
            <a:extLst>
              <a:ext uri="{FF2B5EF4-FFF2-40B4-BE49-F238E27FC236}">
                <a16:creationId xmlns:a16="http://schemas.microsoft.com/office/drawing/2014/main" id="{AAB3DA66-BABB-B5AD-68CE-FD5ACD1DAAFA}"/>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6566" name="Rectangle 3">
            <a:extLst>
              <a:ext uri="{FF2B5EF4-FFF2-40B4-BE49-F238E27FC236}">
                <a16:creationId xmlns:a16="http://schemas.microsoft.com/office/drawing/2014/main" id="{AE0BF6D9-5812-6870-DF1B-279F1EFE4B9A}"/>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A/F</a:t>
            </a:r>
          </a:p>
        </p:txBody>
      </p:sp>
      <p:sp>
        <p:nvSpPr>
          <p:cNvPr id="4100" name="Rectangle 4">
            <a:extLst>
              <a:ext uri="{FF2B5EF4-FFF2-40B4-BE49-F238E27FC236}">
                <a16:creationId xmlns:a16="http://schemas.microsoft.com/office/drawing/2014/main" id="{3CF5B8EF-179E-18BE-421F-14F6EAD612F8}"/>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defRPr/>
            </a:pPr>
            <a:r>
              <a:rPr lang="en-US" sz="1200" i="1" dirty="0">
                <a:solidFill>
                  <a:schemeClr val="bg1">
                    <a:lumMod val="75000"/>
                  </a:schemeClr>
                </a:solidFill>
              </a:rPr>
              <a:t>Wir haben </a:t>
            </a:r>
            <a:r>
              <a:rPr lang="en-US" sz="1200" i="1" dirty="0" err="1">
                <a:solidFill>
                  <a:schemeClr val="bg1">
                    <a:lumMod val="75000"/>
                  </a:schemeClr>
                </a:solidFill>
              </a:rPr>
              <a:t>die seborrhoische Blepharitis </a:t>
            </a:r>
            <a:r>
              <a:rPr lang="en-US" sz="1200" i="1" dirty="0">
                <a:solidFill>
                  <a:schemeClr val="bg1">
                    <a:lumMod val="75000"/>
                  </a:schemeClr>
                </a:solidFill>
              </a:rPr>
              <a:t>als eine Form </a:t>
            </a:r>
            <a:r>
              <a:rPr lang="en-US" sz="1200" i="1" dirty="0" err="1">
                <a:solidFill>
                  <a:schemeClr val="bg1">
                    <a:lumMod val="75000"/>
                  </a:schemeClr>
                </a:solidFill>
              </a:rPr>
              <a:t>der</a:t>
            </a:r>
            <a:r>
              <a:rPr lang="en-US" sz="1200" i="1" dirty="0">
                <a:solidFill>
                  <a:schemeClr val="bg1">
                    <a:lumMod val="75000"/>
                  </a:schemeClr>
                </a:solidFill>
              </a:rPr>
              <a:t> anterioren </a:t>
            </a:r>
            <a:r>
              <a:rPr lang="en-US" sz="1200" i="1" dirty="0" err="1">
                <a:solidFill>
                  <a:schemeClr val="bg1">
                    <a:lumMod val="75000"/>
                  </a:schemeClr>
                </a:solidFill>
              </a:rPr>
              <a:t>Blepharitis </a:t>
            </a:r>
            <a:r>
              <a:rPr lang="en-US" sz="1200" i="1" dirty="0">
                <a:solidFill>
                  <a:schemeClr val="bg1">
                    <a:lumMod val="75000"/>
                  </a:schemeClr>
                </a:solidFill>
              </a:rPr>
              <a:t>klassifiziert, doch MGD kann ein Bestandteil davon sein. Inwiefern unterscheidet sich  MGD bei </a:t>
            </a:r>
            <a:r>
              <a:rPr lang="en-US" sz="1200" i="1" dirty="0" err="1">
                <a:solidFill>
                  <a:schemeClr val="bg1">
                    <a:lumMod val="75000"/>
                  </a:schemeClr>
                </a:solidFill>
              </a:rPr>
              <a:t>seborrhoischer Blepharitis </a:t>
            </a:r>
            <a:r>
              <a:rPr lang="en-US" sz="1200" i="1" dirty="0">
                <a:solidFill>
                  <a:schemeClr val="bg1">
                    <a:lumMod val="75000"/>
                  </a:schemeClr>
                </a:solidFill>
              </a:rPr>
              <a:t>von der bei Rosazea? </a:t>
            </a:r>
            <a:r>
              <a:rPr lang="en-US" sz="1200" dirty="0">
                <a:solidFill>
                  <a:schemeClr val="bg1">
                    <a:lumMod val="75000"/>
                  </a:schemeClr>
                </a:solidFill>
              </a:rPr>
              <a:t>Die </a:t>
            </a:r>
            <a:r>
              <a:rPr lang="en-US" sz="1200" dirty="0" err="1">
                <a:solidFill>
                  <a:schemeClr val="bg1">
                    <a:lumMod val="75000"/>
                  </a:schemeClr>
                </a:solidFill>
              </a:rPr>
              <a:t>seborrhoische </a:t>
            </a:r>
            <a:r>
              <a:rPr lang="en-US" sz="1200" dirty="0">
                <a:solidFill>
                  <a:schemeClr val="bg1">
                    <a:lumMod val="75000"/>
                  </a:schemeClr>
                </a:solidFill>
              </a:rPr>
              <a:t>MGD ist in der Regel nicht</a:t>
            </a:r>
            <a:r>
              <a:rPr lang="en-US" sz="1200" dirty="0" err="1">
                <a:solidFill>
                  <a:schemeClr val="bg1">
                    <a:lumMod val="75000"/>
                  </a:schemeClr>
                </a:solidFill>
              </a:rPr>
              <a:t> obstrukt</a:t>
            </a:r>
            <a:r>
              <a:rPr lang="en-US" sz="1200" dirty="0">
                <a:solidFill>
                  <a:schemeClr val="bg1">
                    <a:lumMod val="75000"/>
                  </a:schemeClr>
                </a:solidFill>
              </a:rPr>
              <a:t>iv – tatsächlich ist die Meibumproduktion meist </a:t>
            </a:r>
            <a:r>
              <a:rPr lang="en-US" sz="1200" i="1" dirty="0">
                <a:solidFill>
                  <a:schemeClr val="bg1">
                    <a:lumMod val="75000"/>
                  </a:schemeClr>
                </a:solidFill>
              </a:rPr>
              <a:t>erhöht</a:t>
            </a:r>
            <a:r>
              <a:rPr lang="en-US" sz="1200" dirty="0">
                <a:solidFill>
                  <a:schemeClr val="bg1">
                    <a:lumMod val="75000"/>
                  </a:schemeClr>
                </a:solidFill>
              </a:rPr>
              <a:t>. Im Gegensatz dazu ist die MGD bei Rosazea meist obstruktiv.</a:t>
            </a:r>
          </a:p>
          <a:p>
            <a:pPr eaLnBrk="1" hangingPunct="1">
              <a:lnSpc>
                <a:spcPct val="90000"/>
              </a:lnSpc>
              <a:defRPr/>
            </a:pPr>
            <a:r>
              <a:rPr lang="en-US" sz="1200" b="1" i="1" dirty="0">
                <a:solidFill>
                  <a:srgbClr val="FF0000"/>
                </a:solidFill>
              </a:rPr>
              <a:t>Doxycyclin </a:t>
            </a:r>
            <a:r>
              <a:rPr lang="en-US" sz="1200" i="1" dirty="0">
                <a:solidFill>
                  <a:schemeClr val="bg1">
                    <a:lumMod val="75000"/>
                  </a:schemeClr>
                </a:solidFill>
              </a:rPr>
              <a:t>wird häufig zur Behandlung von MGD eingesetzt.</a:t>
            </a:r>
            <a:r>
              <a:rPr lang="en-US" sz="1200" dirty="0">
                <a:solidFill>
                  <a:schemeClr val="bg1">
                    <a:lumMod val="75000"/>
                  </a:schemeClr>
                </a:solidFill>
              </a:rPr>
              <a:t> </a:t>
            </a:r>
            <a:endParaRPr lang="en-US" sz="2200" dirty="0">
              <a:solidFill>
                <a:schemeClr val="bg1"/>
              </a:solidFill>
            </a:endParaRPr>
          </a:p>
        </p:txBody>
      </p:sp>
      <p:sp>
        <p:nvSpPr>
          <p:cNvPr id="66568" name="Text Box 21">
            <a:extLst>
              <a:ext uri="{FF2B5EF4-FFF2-40B4-BE49-F238E27FC236}">
                <a16:creationId xmlns:a16="http://schemas.microsoft.com/office/drawing/2014/main" id="{15165A0D-82AF-C53C-2B2D-33ED253ABF4B}"/>
              </a:ext>
            </a:extLst>
          </p:cNvPr>
          <p:cNvSpPr txBox="1">
            <a:spLocks noChangeArrowheads="1"/>
          </p:cNvSpPr>
          <p:nvPr/>
        </p:nvSpPr>
        <p:spPr bwMode="auto">
          <a:xfrm>
            <a:off x="1676400" y="3505200"/>
            <a:ext cx="6172200" cy="1079500"/>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dirty="0">
                <a:solidFill>
                  <a:srgbClr val="0000FF"/>
                </a:solidFill>
              </a:rPr>
              <a:t>Nebenwirkungen von Doxycyclin?</a:t>
            </a:r>
            <a:endParaRPr lang="en-US" altLang="en-US" sz="1600" b="1" dirty="0">
              <a:solidFill>
                <a:srgbClr val="0000FF"/>
              </a:solidFill>
            </a:endParaRPr>
          </a:p>
          <a:p>
            <a:pPr eaLnBrk="1" hangingPunct="1">
              <a:spcBef>
                <a:spcPct val="0"/>
              </a:spcBef>
              <a:buClrTx/>
              <a:buSzTx/>
              <a:buFontTx/>
              <a:buNone/>
            </a:pPr>
            <a:r>
              <a:rPr lang="en-US" altLang="en-US" sz="1200" dirty="0">
                <a:solidFill>
                  <a:srgbClr val="0000FF"/>
                </a:solidFill>
              </a:rPr>
              <a:t>– Lichtempfindlichkeit: Patienten sollten längere Sonnenexposition vermeiden</a:t>
            </a:r>
          </a:p>
          <a:p>
            <a:pPr eaLnBrk="1" hangingPunct="1">
              <a:spcBef>
                <a:spcPct val="0"/>
              </a:spcBef>
              <a:buClrTx/>
              <a:buSzTx/>
              <a:buFontTx/>
              <a:buNone/>
            </a:pPr>
            <a:r>
              <a:rPr lang="en-US" altLang="en-US" sz="1200" dirty="0">
                <a:solidFill>
                  <a:schemeClr val="bg1">
                    <a:lumMod val="75000"/>
                  </a:schemeClr>
                </a:solidFill>
              </a:rPr>
              <a:t>--</a:t>
            </a:r>
            <a:r>
              <a:rPr lang="en-US" altLang="en-US" sz="1200" b="1" i="1" dirty="0">
                <a:solidFill>
                  <a:schemeClr val="bg1">
                    <a:lumMod val="75000"/>
                  </a:schemeClr>
                </a:solidFill>
              </a:rPr>
              <a:t>?</a:t>
            </a:r>
          </a:p>
          <a:p>
            <a:pPr eaLnBrk="1" hangingPunct="1">
              <a:spcBef>
                <a:spcPct val="0"/>
              </a:spcBef>
              <a:buClrTx/>
              <a:buSzTx/>
              <a:buFontTx/>
              <a:buNone/>
            </a:pPr>
            <a:r>
              <a:rPr lang="en-US" altLang="en-US" sz="1200" dirty="0">
                <a:solidFill>
                  <a:schemeClr val="bg1">
                    <a:lumMod val="75000"/>
                  </a:schemeClr>
                </a:solidFill>
              </a:rPr>
              <a:t>--</a:t>
            </a:r>
            <a:r>
              <a:rPr lang="en-US" altLang="en-US" sz="1200" b="1" i="1" dirty="0">
                <a:solidFill>
                  <a:schemeClr val="bg1">
                    <a:lumMod val="75000"/>
                  </a:schemeClr>
                </a:solidFill>
              </a:rPr>
              <a:t>?</a:t>
            </a:r>
          </a:p>
        </p:txBody>
      </p:sp>
      <p:sp>
        <p:nvSpPr>
          <p:cNvPr id="66570" name="Slide Number Placeholder 1">
            <a:extLst>
              <a:ext uri="{FF2B5EF4-FFF2-40B4-BE49-F238E27FC236}">
                <a16:creationId xmlns:a16="http://schemas.microsoft.com/office/drawing/2014/main" id="{2FAFA44F-8342-853F-9A83-5FCAAD2D8DD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A5561B7-81AF-4789-8244-B3285FE6E995}" type="slidenum">
              <a:rPr lang="en-US" altLang="en-US" sz="1000"/>
              <a:t>234</a:t>
            </a:fld>
            <a:endParaRPr lang="en-US" altLang="en-US" sz="1000"/>
          </a:p>
        </p:txBody>
      </p:sp>
      <p:sp>
        <p:nvSpPr>
          <p:cNvPr id="66571" name="Rectangle 22">
            <a:extLst>
              <a:ext uri="{FF2B5EF4-FFF2-40B4-BE49-F238E27FC236}">
                <a16:creationId xmlns:a16="http://schemas.microsoft.com/office/drawing/2014/main" id="{CE8646A4-3450-00FC-E0A7-FE6B7B847A9F}"/>
              </a:ext>
            </a:extLst>
          </p:cNvPr>
          <p:cNvSpPr>
            <a:spLocks noChangeArrowheads="1"/>
          </p:cNvSpPr>
          <p:nvPr/>
        </p:nvSpPr>
        <p:spPr bwMode="auto">
          <a:xfrm>
            <a:off x="4343400" y="3650456"/>
            <a:ext cx="1828800" cy="2428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err="1"/>
              <a:t>zwei</a:t>
            </a:r>
            <a:r>
              <a:rPr lang="en-US" altLang="en-US" sz="1200" dirty="0"/>
              <a:t> </a:t>
            </a:r>
            <a:r>
              <a:rPr lang="en-US" altLang="en-US" sz="1200" dirty="0" err="1"/>
              <a:t>Wörter</a:t>
            </a:r>
            <a:endParaRPr lang="en-US" altLang="en-US" sz="1200" dirty="0"/>
          </a:p>
        </p:txBody>
      </p:sp>
    </p:spTree>
    <p:extLst>
      <p:ext uri="{BB962C8B-B14F-4D97-AF65-F5344CB8AC3E}">
        <p14:creationId xmlns:p14="http://schemas.microsoft.com/office/powerpoint/2010/main" val="3926278748"/>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CE5E5-2359-53D8-5632-A06CD7A57A57}"/>
            </a:ext>
          </a:extLst>
        </p:cNvPr>
        <p:cNvGrpSpPr/>
        <p:nvPr/>
      </p:nvGrpSpPr>
      <p:grpSpPr>
        <a:xfrm>
          <a:off x="0" y="0"/>
          <a:ext cx="0" cy="0"/>
          <a:chOff x="0" y="0"/>
          <a:chExt cx="0" cy="0"/>
        </a:xfrm>
      </p:grpSpPr>
      <p:sp>
        <p:nvSpPr>
          <p:cNvPr id="66565" name="Rectangle 2">
            <a:extLst>
              <a:ext uri="{FF2B5EF4-FFF2-40B4-BE49-F238E27FC236}">
                <a16:creationId xmlns:a16="http://schemas.microsoft.com/office/drawing/2014/main" id="{9F268C35-2591-ED8E-92FB-64C0DECA31C6}"/>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6566" name="Rectangle 3">
            <a:extLst>
              <a:ext uri="{FF2B5EF4-FFF2-40B4-BE49-F238E27FC236}">
                <a16:creationId xmlns:a16="http://schemas.microsoft.com/office/drawing/2014/main" id="{36EF3630-C495-A9FD-CABE-D7544C09D95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100" name="Rectangle 4">
            <a:extLst>
              <a:ext uri="{FF2B5EF4-FFF2-40B4-BE49-F238E27FC236}">
                <a16:creationId xmlns:a16="http://schemas.microsoft.com/office/drawing/2014/main" id="{2156EFF8-B66E-3E75-0881-63EA821F8AA4}"/>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defRPr/>
            </a:pPr>
            <a:r>
              <a:rPr lang="en-US" sz="1200" i="1" dirty="0">
                <a:solidFill>
                  <a:schemeClr val="bg1">
                    <a:lumMod val="75000"/>
                  </a:schemeClr>
                </a:solidFill>
              </a:rPr>
              <a:t>Wir haben </a:t>
            </a:r>
            <a:r>
              <a:rPr lang="en-US" sz="1200" i="1" dirty="0" err="1">
                <a:solidFill>
                  <a:schemeClr val="bg1">
                    <a:lumMod val="75000"/>
                  </a:schemeClr>
                </a:solidFill>
              </a:rPr>
              <a:t>die seborrhoische Blepharitis </a:t>
            </a:r>
            <a:r>
              <a:rPr lang="en-US" sz="1200" i="1" dirty="0">
                <a:solidFill>
                  <a:schemeClr val="bg1">
                    <a:lumMod val="75000"/>
                  </a:schemeClr>
                </a:solidFill>
              </a:rPr>
              <a:t>als eine Form </a:t>
            </a:r>
            <a:r>
              <a:rPr lang="en-US" sz="1200" i="1" dirty="0" err="1">
                <a:solidFill>
                  <a:schemeClr val="bg1">
                    <a:lumMod val="75000"/>
                  </a:schemeClr>
                </a:solidFill>
              </a:rPr>
              <a:t>der</a:t>
            </a:r>
            <a:r>
              <a:rPr lang="en-US" sz="1200" i="1" dirty="0">
                <a:solidFill>
                  <a:schemeClr val="bg1">
                    <a:lumMod val="75000"/>
                  </a:schemeClr>
                </a:solidFill>
              </a:rPr>
              <a:t> anterioren </a:t>
            </a:r>
            <a:r>
              <a:rPr lang="en-US" sz="1200" i="1" dirty="0" err="1">
                <a:solidFill>
                  <a:schemeClr val="bg1">
                    <a:lumMod val="75000"/>
                  </a:schemeClr>
                </a:solidFill>
              </a:rPr>
              <a:t>Blepharitis </a:t>
            </a:r>
            <a:r>
              <a:rPr lang="en-US" sz="1200" i="1" dirty="0">
                <a:solidFill>
                  <a:schemeClr val="bg1">
                    <a:lumMod val="75000"/>
                  </a:schemeClr>
                </a:solidFill>
              </a:rPr>
              <a:t>klassifiziert, doch MGD kann ein Bestandteil davon sein. Inwiefern unterscheidet sich  MGD bei </a:t>
            </a:r>
            <a:r>
              <a:rPr lang="en-US" sz="1200" i="1" dirty="0" err="1">
                <a:solidFill>
                  <a:schemeClr val="bg1">
                    <a:lumMod val="75000"/>
                  </a:schemeClr>
                </a:solidFill>
              </a:rPr>
              <a:t>seborrhoischer Blepharitis </a:t>
            </a:r>
            <a:r>
              <a:rPr lang="en-US" sz="1200" i="1" dirty="0">
                <a:solidFill>
                  <a:schemeClr val="bg1">
                    <a:lumMod val="75000"/>
                  </a:schemeClr>
                </a:solidFill>
              </a:rPr>
              <a:t>von der bei Rosazea? </a:t>
            </a:r>
            <a:r>
              <a:rPr lang="en-US" sz="1200" dirty="0">
                <a:solidFill>
                  <a:schemeClr val="bg1">
                    <a:lumMod val="75000"/>
                  </a:schemeClr>
                </a:solidFill>
              </a:rPr>
              <a:t>Die </a:t>
            </a:r>
            <a:r>
              <a:rPr lang="en-US" sz="1200" dirty="0" err="1">
                <a:solidFill>
                  <a:schemeClr val="bg1">
                    <a:lumMod val="75000"/>
                  </a:schemeClr>
                </a:solidFill>
              </a:rPr>
              <a:t>seborrhoische </a:t>
            </a:r>
            <a:r>
              <a:rPr lang="en-US" sz="1200" dirty="0">
                <a:solidFill>
                  <a:schemeClr val="bg1">
                    <a:lumMod val="75000"/>
                  </a:schemeClr>
                </a:solidFill>
              </a:rPr>
              <a:t>MGD ist in der Regel nicht</a:t>
            </a:r>
            <a:r>
              <a:rPr lang="en-US" sz="1200" dirty="0" err="1">
                <a:solidFill>
                  <a:schemeClr val="bg1">
                    <a:lumMod val="75000"/>
                  </a:schemeClr>
                </a:solidFill>
              </a:rPr>
              <a:t> obstrukt</a:t>
            </a:r>
            <a:r>
              <a:rPr lang="en-US" sz="1200" dirty="0">
                <a:solidFill>
                  <a:schemeClr val="bg1">
                    <a:lumMod val="75000"/>
                  </a:schemeClr>
                </a:solidFill>
              </a:rPr>
              <a:t>iv – tatsächlich ist die Meibumproduktion meist </a:t>
            </a:r>
            <a:r>
              <a:rPr lang="en-US" sz="1200" i="1" dirty="0">
                <a:solidFill>
                  <a:schemeClr val="bg1">
                    <a:lumMod val="75000"/>
                  </a:schemeClr>
                </a:solidFill>
              </a:rPr>
              <a:t>erhöht</a:t>
            </a:r>
            <a:r>
              <a:rPr lang="en-US" sz="1200" dirty="0">
                <a:solidFill>
                  <a:schemeClr val="bg1">
                    <a:lumMod val="75000"/>
                  </a:schemeClr>
                </a:solidFill>
              </a:rPr>
              <a:t>. Im Gegensatz dazu ist die MGD bei Rosazea meist obstruktiv.</a:t>
            </a:r>
          </a:p>
          <a:p>
            <a:pPr eaLnBrk="1" hangingPunct="1">
              <a:lnSpc>
                <a:spcPct val="90000"/>
              </a:lnSpc>
              <a:defRPr/>
            </a:pPr>
            <a:r>
              <a:rPr lang="en-US" sz="1200" b="1" i="1" dirty="0">
                <a:solidFill>
                  <a:srgbClr val="FF0000"/>
                </a:solidFill>
              </a:rPr>
              <a:t>Doxycyclin </a:t>
            </a:r>
            <a:r>
              <a:rPr lang="en-US" sz="1200" i="1" dirty="0">
                <a:solidFill>
                  <a:schemeClr val="bg1">
                    <a:lumMod val="75000"/>
                  </a:schemeClr>
                </a:solidFill>
              </a:rPr>
              <a:t>wird häufig zur Behandlung von MGD eingesetzt.</a:t>
            </a:r>
            <a:r>
              <a:rPr lang="en-US" sz="1200" dirty="0">
                <a:solidFill>
                  <a:schemeClr val="bg1">
                    <a:lumMod val="75000"/>
                  </a:schemeClr>
                </a:solidFill>
              </a:rPr>
              <a:t> </a:t>
            </a:r>
            <a:endParaRPr lang="en-US" sz="2200" dirty="0">
              <a:solidFill>
                <a:schemeClr val="bg1"/>
              </a:solidFill>
            </a:endParaRPr>
          </a:p>
        </p:txBody>
      </p:sp>
      <p:sp>
        <p:nvSpPr>
          <p:cNvPr id="66568" name="Text Box 21">
            <a:extLst>
              <a:ext uri="{FF2B5EF4-FFF2-40B4-BE49-F238E27FC236}">
                <a16:creationId xmlns:a16="http://schemas.microsoft.com/office/drawing/2014/main" id="{E8A83301-A296-F60B-6333-F5F173C82A19}"/>
              </a:ext>
            </a:extLst>
          </p:cNvPr>
          <p:cNvSpPr txBox="1">
            <a:spLocks noChangeArrowheads="1"/>
          </p:cNvSpPr>
          <p:nvPr/>
        </p:nvSpPr>
        <p:spPr bwMode="auto">
          <a:xfrm>
            <a:off x="1676400" y="3505200"/>
            <a:ext cx="6172200" cy="1079500"/>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dirty="0">
                <a:solidFill>
                  <a:srgbClr val="0000FF"/>
                </a:solidFill>
              </a:rPr>
              <a:t>Nebenwirkungen von Doxycyclin?</a:t>
            </a:r>
            <a:endParaRPr lang="en-US" altLang="en-US" sz="1600" b="1" dirty="0">
              <a:solidFill>
                <a:srgbClr val="0000FF"/>
              </a:solidFill>
            </a:endParaRPr>
          </a:p>
          <a:p>
            <a:pPr eaLnBrk="1" hangingPunct="1">
              <a:spcBef>
                <a:spcPct val="0"/>
              </a:spcBef>
              <a:buClrTx/>
              <a:buSzTx/>
              <a:buFontTx/>
              <a:buNone/>
            </a:pPr>
            <a:r>
              <a:rPr lang="en-US" altLang="en-US" sz="1200" dirty="0">
                <a:solidFill>
                  <a:srgbClr val="0000FF"/>
                </a:solidFill>
              </a:rPr>
              <a:t>– Lichtempfindlichkeit: Patienten sollten längere Sonnenexposition vermeiden</a:t>
            </a:r>
          </a:p>
          <a:p>
            <a:pPr eaLnBrk="1" hangingPunct="1">
              <a:spcBef>
                <a:spcPct val="0"/>
              </a:spcBef>
              <a:buClrTx/>
              <a:buSzTx/>
              <a:buFontTx/>
              <a:buNone/>
            </a:pPr>
            <a:r>
              <a:rPr lang="en-US" altLang="en-US" sz="1200" dirty="0">
                <a:solidFill>
                  <a:schemeClr val="bg1">
                    <a:lumMod val="75000"/>
                  </a:schemeClr>
                </a:solidFill>
              </a:rPr>
              <a:t>--</a:t>
            </a:r>
            <a:r>
              <a:rPr lang="en-US" altLang="en-US" sz="1200" b="1" i="1" dirty="0">
                <a:solidFill>
                  <a:schemeClr val="bg1">
                    <a:lumMod val="75000"/>
                  </a:schemeClr>
                </a:solidFill>
              </a:rPr>
              <a:t>?</a:t>
            </a:r>
          </a:p>
          <a:p>
            <a:pPr eaLnBrk="1" hangingPunct="1">
              <a:spcBef>
                <a:spcPct val="0"/>
              </a:spcBef>
              <a:buClrTx/>
              <a:buSzTx/>
              <a:buFontTx/>
              <a:buNone/>
            </a:pPr>
            <a:r>
              <a:rPr lang="en-US" altLang="en-US" sz="1200" dirty="0">
                <a:solidFill>
                  <a:schemeClr val="bg1">
                    <a:lumMod val="75000"/>
                  </a:schemeClr>
                </a:solidFill>
              </a:rPr>
              <a:t>--</a:t>
            </a:r>
            <a:r>
              <a:rPr lang="en-US" altLang="en-US" sz="1200" b="1" i="1" dirty="0">
                <a:solidFill>
                  <a:schemeClr val="bg1">
                    <a:lumMod val="75000"/>
                  </a:schemeClr>
                </a:solidFill>
              </a:rPr>
              <a:t>?</a:t>
            </a:r>
          </a:p>
        </p:txBody>
      </p:sp>
      <p:sp>
        <p:nvSpPr>
          <p:cNvPr id="66570" name="Slide Number Placeholder 1">
            <a:extLst>
              <a:ext uri="{FF2B5EF4-FFF2-40B4-BE49-F238E27FC236}">
                <a16:creationId xmlns:a16="http://schemas.microsoft.com/office/drawing/2014/main" id="{96CECA27-FFC2-AA97-07FF-EEFF557B0329}"/>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A5561B7-81AF-4789-8244-B3285FE6E995}" type="slidenum">
              <a:rPr lang="en-US" altLang="en-US" sz="1000"/>
              <a:t>235</a:t>
            </a:fld>
            <a:endParaRPr lang="en-US" altLang="en-US" sz="1000"/>
          </a:p>
        </p:txBody>
      </p:sp>
    </p:spTree>
    <p:extLst>
      <p:ext uri="{BB962C8B-B14F-4D97-AF65-F5344CB8AC3E}">
        <p14:creationId xmlns:p14="http://schemas.microsoft.com/office/powerpoint/2010/main" val="1125505614"/>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098A4-94F9-CD03-7EBE-81EEC6C6D247}"/>
            </a:ext>
          </a:extLst>
        </p:cNvPr>
        <p:cNvGrpSpPr/>
        <p:nvPr/>
      </p:nvGrpSpPr>
      <p:grpSpPr>
        <a:xfrm>
          <a:off x="0" y="0"/>
          <a:ext cx="0" cy="0"/>
          <a:chOff x="0" y="0"/>
          <a:chExt cx="0" cy="0"/>
        </a:xfrm>
      </p:grpSpPr>
      <p:sp>
        <p:nvSpPr>
          <p:cNvPr id="66565" name="Rectangle 2">
            <a:extLst>
              <a:ext uri="{FF2B5EF4-FFF2-40B4-BE49-F238E27FC236}">
                <a16:creationId xmlns:a16="http://schemas.microsoft.com/office/drawing/2014/main" id="{4FE31A1A-7196-BE3D-3E18-7464F3809EFF}"/>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6566" name="Rectangle 3">
            <a:extLst>
              <a:ext uri="{FF2B5EF4-FFF2-40B4-BE49-F238E27FC236}">
                <a16:creationId xmlns:a16="http://schemas.microsoft.com/office/drawing/2014/main" id="{4FEC24B2-0EC3-EA18-7C9A-71A940EFFA4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100" name="Rectangle 4">
            <a:extLst>
              <a:ext uri="{FF2B5EF4-FFF2-40B4-BE49-F238E27FC236}">
                <a16:creationId xmlns:a16="http://schemas.microsoft.com/office/drawing/2014/main" id="{F01F0083-304C-01AF-A4C9-557DEABAF62D}"/>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defRPr/>
            </a:pPr>
            <a:r>
              <a:rPr lang="en-US" sz="1200" i="1" dirty="0">
                <a:solidFill>
                  <a:schemeClr val="bg1">
                    <a:lumMod val="75000"/>
                  </a:schemeClr>
                </a:solidFill>
              </a:rPr>
              <a:t>Wir haben </a:t>
            </a:r>
            <a:r>
              <a:rPr lang="en-US" sz="1200" i="1" dirty="0" err="1">
                <a:solidFill>
                  <a:schemeClr val="bg1">
                    <a:lumMod val="75000"/>
                  </a:schemeClr>
                </a:solidFill>
              </a:rPr>
              <a:t>die seborrhoische Blepharitis </a:t>
            </a:r>
            <a:r>
              <a:rPr lang="en-US" sz="1200" i="1" dirty="0">
                <a:solidFill>
                  <a:schemeClr val="bg1">
                    <a:lumMod val="75000"/>
                  </a:schemeClr>
                </a:solidFill>
              </a:rPr>
              <a:t>als eine Form </a:t>
            </a:r>
            <a:r>
              <a:rPr lang="en-US" sz="1200" i="1" dirty="0" err="1">
                <a:solidFill>
                  <a:schemeClr val="bg1">
                    <a:lumMod val="75000"/>
                  </a:schemeClr>
                </a:solidFill>
              </a:rPr>
              <a:t>der</a:t>
            </a:r>
            <a:r>
              <a:rPr lang="en-US" sz="1200" i="1" dirty="0">
                <a:solidFill>
                  <a:schemeClr val="bg1">
                    <a:lumMod val="75000"/>
                  </a:schemeClr>
                </a:solidFill>
              </a:rPr>
              <a:t> anterioren </a:t>
            </a:r>
            <a:r>
              <a:rPr lang="en-US" sz="1200" i="1" dirty="0" err="1">
                <a:solidFill>
                  <a:schemeClr val="bg1">
                    <a:lumMod val="75000"/>
                  </a:schemeClr>
                </a:solidFill>
              </a:rPr>
              <a:t>Blepharitis </a:t>
            </a:r>
            <a:r>
              <a:rPr lang="en-US" sz="1200" i="1" dirty="0">
                <a:solidFill>
                  <a:schemeClr val="bg1">
                    <a:lumMod val="75000"/>
                  </a:schemeClr>
                </a:solidFill>
              </a:rPr>
              <a:t>klassifiziert, doch MGD kann ein Bestandteil davon sein. Inwiefern unterscheidet sich  MGD bei </a:t>
            </a:r>
            <a:r>
              <a:rPr lang="en-US" sz="1200" i="1" dirty="0" err="1">
                <a:solidFill>
                  <a:schemeClr val="bg1">
                    <a:lumMod val="75000"/>
                  </a:schemeClr>
                </a:solidFill>
              </a:rPr>
              <a:t>seborrhoischer Blepharitis </a:t>
            </a:r>
            <a:r>
              <a:rPr lang="en-US" sz="1200" i="1" dirty="0">
                <a:solidFill>
                  <a:schemeClr val="bg1">
                    <a:lumMod val="75000"/>
                  </a:schemeClr>
                </a:solidFill>
              </a:rPr>
              <a:t>von der bei Rosazea? </a:t>
            </a:r>
            <a:r>
              <a:rPr lang="en-US" sz="1200" dirty="0">
                <a:solidFill>
                  <a:schemeClr val="bg1">
                    <a:lumMod val="75000"/>
                  </a:schemeClr>
                </a:solidFill>
              </a:rPr>
              <a:t>Die </a:t>
            </a:r>
            <a:r>
              <a:rPr lang="en-US" sz="1200" dirty="0" err="1">
                <a:solidFill>
                  <a:schemeClr val="bg1">
                    <a:lumMod val="75000"/>
                  </a:schemeClr>
                </a:solidFill>
              </a:rPr>
              <a:t>seborrhoische </a:t>
            </a:r>
            <a:r>
              <a:rPr lang="en-US" sz="1200" dirty="0">
                <a:solidFill>
                  <a:schemeClr val="bg1">
                    <a:lumMod val="75000"/>
                  </a:schemeClr>
                </a:solidFill>
              </a:rPr>
              <a:t>MGD ist in der Regel nicht</a:t>
            </a:r>
            <a:r>
              <a:rPr lang="en-US" sz="1200" dirty="0" err="1">
                <a:solidFill>
                  <a:schemeClr val="bg1">
                    <a:lumMod val="75000"/>
                  </a:schemeClr>
                </a:solidFill>
              </a:rPr>
              <a:t> obstrukt</a:t>
            </a:r>
            <a:r>
              <a:rPr lang="en-US" sz="1200" dirty="0">
                <a:solidFill>
                  <a:schemeClr val="bg1">
                    <a:lumMod val="75000"/>
                  </a:schemeClr>
                </a:solidFill>
              </a:rPr>
              <a:t>iv – tatsächlich ist die Meibumproduktion meist </a:t>
            </a:r>
            <a:r>
              <a:rPr lang="en-US" sz="1200" i="1" dirty="0">
                <a:solidFill>
                  <a:schemeClr val="bg1">
                    <a:lumMod val="75000"/>
                  </a:schemeClr>
                </a:solidFill>
              </a:rPr>
              <a:t>erhöht</a:t>
            </a:r>
            <a:r>
              <a:rPr lang="en-US" sz="1200" dirty="0">
                <a:solidFill>
                  <a:schemeClr val="bg1">
                    <a:lumMod val="75000"/>
                  </a:schemeClr>
                </a:solidFill>
              </a:rPr>
              <a:t>. Im Gegensatz dazu ist die MGD bei Rosazea meist obstruktiv.</a:t>
            </a:r>
          </a:p>
          <a:p>
            <a:pPr eaLnBrk="1" hangingPunct="1">
              <a:lnSpc>
                <a:spcPct val="90000"/>
              </a:lnSpc>
              <a:defRPr/>
            </a:pPr>
            <a:r>
              <a:rPr lang="en-US" sz="1200" b="1" i="1" dirty="0">
                <a:solidFill>
                  <a:srgbClr val="FF0000"/>
                </a:solidFill>
              </a:rPr>
              <a:t>Doxycyclin </a:t>
            </a:r>
            <a:r>
              <a:rPr lang="en-US" sz="1200" i="1" dirty="0">
                <a:solidFill>
                  <a:schemeClr val="bg1">
                    <a:lumMod val="75000"/>
                  </a:schemeClr>
                </a:solidFill>
              </a:rPr>
              <a:t>wird häufig zur Behandlung von MGD eingesetzt.</a:t>
            </a:r>
            <a:r>
              <a:rPr lang="en-US" sz="1200" dirty="0">
                <a:solidFill>
                  <a:schemeClr val="bg1">
                    <a:lumMod val="75000"/>
                  </a:schemeClr>
                </a:solidFill>
              </a:rPr>
              <a:t> </a:t>
            </a:r>
            <a:endParaRPr lang="en-US" sz="2200" dirty="0">
              <a:solidFill>
                <a:schemeClr val="bg1"/>
              </a:solidFill>
            </a:endParaRPr>
          </a:p>
        </p:txBody>
      </p:sp>
      <p:sp>
        <p:nvSpPr>
          <p:cNvPr id="66568" name="Text Box 21">
            <a:extLst>
              <a:ext uri="{FF2B5EF4-FFF2-40B4-BE49-F238E27FC236}">
                <a16:creationId xmlns:a16="http://schemas.microsoft.com/office/drawing/2014/main" id="{233C92CF-0AB7-E117-E70A-58DA9D0EC303}"/>
              </a:ext>
            </a:extLst>
          </p:cNvPr>
          <p:cNvSpPr txBox="1">
            <a:spLocks noChangeArrowheads="1"/>
          </p:cNvSpPr>
          <p:nvPr/>
        </p:nvSpPr>
        <p:spPr bwMode="auto">
          <a:xfrm>
            <a:off x="1676400" y="3505200"/>
            <a:ext cx="6172200" cy="1079500"/>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dirty="0">
                <a:solidFill>
                  <a:srgbClr val="0000FF"/>
                </a:solidFill>
              </a:rPr>
              <a:t>Nebenwirkungen von Doxycyclin?</a:t>
            </a:r>
            <a:endParaRPr lang="en-US" altLang="en-US" sz="1600" b="1" dirty="0">
              <a:solidFill>
                <a:srgbClr val="0000FF"/>
              </a:solidFill>
            </a:endParaRPr>
          </a:p>
          <a:p>
            <a:pPr eaLnBrk="1" hangingPunct="1">
              <a:spcBef>
                <a:spcPct val="0"/>
              </a:spcBef>
              <a:buClrTx/>
              <a:buSzTx/>
              <a:buFontTx/>
              <a:buNone/>
            </a:pPr>
            <a:r>
              <a:rPr lang="en-US" altLang="en-US" sz="1200" dirty="0">
                <a:solidFill>
                  <a:srgbClr val="0000FF"/>
                </a:solidFill>
              </a:rPr>
              <a:t>– Lichtempfindlichkeit: Patienten sollten längere Sonnenexposition vermeiden</a:t>
            </a:r>
          </a:p>
          <a:p>
            <a:pPr eaLnBrk="1" hangingPunct="1">
              <a:spcBef>
                <a:spcPct val="0"/>
              </a:spcBef>
              <a:buClrTx/>
              <a:buSzTx/>
              <a:buFontTx/>
              <a:buNone/>
            </a:pPr>
            <a:r>
              <a:rPr lang="en-US" altLang="en-US" sz="1200" dirty="0">
                <a:solidFill>
                  <a:srgbClr val="0000FF"/>
                </a:solidFill>
              </a:rPr>
              <a:t>– Magen-Darm-Beschwerden: Durchfall tritt häufig auf</a:t>
            </a:r>
          </a:p>
          <a:p>
            <a:pPr eaLnBrk="1" hangingPunct="1">
              <a:spcBef>
                <a:spcPct val="0"/>
              </a:spcBef>
              <a:buClrTx/>
              <a:buSzTx/>
              <a:buFontTx/>
              <a:buNone/>
            </a:pPr>
            <a:r>
              <a:rPr lang="en-US" altLang="en-US" sz="1200" dirty="0">
                <a:solidFill>
                  <a:schemeClr val="bg1">
                    <a:lumMod val="75000"/>
                  </a:schemeClr>
                </a:solidFill>
              </a:rPr>
              <a:t>--</a:t>
            </a:r>
            <a:r>
              <a:rPr lang="en-US" altLang="en-US" sz="1200" b="1" i="1" dirty="0">
                <a:solidFill>
                  <a:schemeClr val="bg1">
                    <a:lumMod val="75000"/>
                  </a:schemeClr>
                </a:solidFill>
              </a:rPr>
              <a:t>?</a:t>
            </a:r>
            <a:endParaRPr lang="en-US" altLang="en-US" sz="1600" dirty="0">
              <a:solidFill>
                <a:schemeClr val="bg1">
                  <a:lumMod val="75000"/>
                </a:schemeClr>
              </a:solidFill>
            </a:endParaRPr>
          </a:p>
        </p:txBody>
      </p:sp>
      <p:sp>
        <p:nvSpPr>
          <p:cNvPr id="66570" name="Slide Number Placeholder 1">
            <a:extLst>
              <a:ext uri="{FF2B5EF4-FFF2-40B4-BE49-F238E27FC236}">
                <a16:creationId xmlns:a16="http://schemas.microsoft.com/office/drawing/2014/main" id="{6894AFA4-7E16-8B04-C99B-40145A80CF2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A5561B7-81AF-4789-8244-B3285FE6E995}" type="slidenum">
              <a:rPr lang="en-US" altLang="en-US" sz="1000"/>
              <a:t>236</a:t>
            </a:fld>
            <a:endParaRPr lang="en-US" altLang="en-US" sz="1000"/>
          </a:p>
        </p:txBody>
      </p:sp>
      <p:sp>
        <p:nvSpPr>
          <p:cNvPr id="66572" name="Rectangle 22">
            <a:extLst>
              <a:ext uri="{FF2B5EF4-FFF2-40B4-BE49-F238E27FC236}">
                <a16:creationId xmlns:a16="http://schemas.microsoft.com/office/drawing/2014/main" id="{70BE500A-7329-5ABC-D634-5050AEADE731}"/>
              </a:ext>
            </a:extLst>
          </p:cNvPr>
          <p:cNvSpPr>
            <a:spLocks noChangeArrowheads="1"/>
          </p:cNvSpPr>
          <p:nvPr/>
        </p:nvSpPr>
        <p:spPr bwMode="auto">
          <a:xfrm>
            <a:off x="3657600" y="3822700"/>
            <a:ext cx="685800" cy="29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1200" dirty="0"/>
          </a:p>
        </p:txBody>
      </p:sp>
    </p:spTree>
    <p:extLst>
      <p:ext uri="{BB962C8B-B14F-4D97-AF65-F5344CB8AC3E}">
        <p14:creationId xmlns:p14="http://schemas.microsoft.com/office/powerpoint/2010/main" val="108172311"/>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1A260-2BEA-B234-1702-A58B098AB30C}"/>
            </a:ext>
          </a:extLst>
        </p:cNvPr>
        <p:cNvGrpSpPr/>
        <p:nvPr/>
      </p:nvGrpSpPr>
      <p:grpSpPr>
        <a:xfrm>
          <a:off x="0" y="0"/>
          <a:ext cx="0" cy="0"/>
          <a:chOff x="0" y="0"/>
          <a:chExt cx="0" cy="0"/>
        </a:xfrm>
      </p:grpSpPr>
      <p:sp>
        <p:nvSpPr>
          <p:cNvPr id="66565" name="Rectangle 2">
            <a:extLst>
              <a:ext uri="{FF2B5EF4-FFF2-40B4-BE49-F238E27FC236}">
                <a16:creationId xmlns:a16="http://schemas.microsoft.com/office/drawing/2014/main" id="{E7D10E94-5971-C34C-9054-0F91BF78A932}"/>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6566" name="Rectangle 3">
            <a:extLst>
              <a:ext uri="{FF2B5EF4-FFF2-40B4-BE49-F238E27FC236}">
                <a16:creationId xmlns:a16="http://schemas.microsoft.com/office/drawing/2014/main" id="{72D4144C-0163-D8E6-4937-FD87F35D856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100" name="Rectangle 4">
            <a:extLst>
              <a:ext uri="{FF2B5EF4-FFF2-40B4-BE49-F238E27FC236}">
                <a16:creationId xmlns:a16="http://schemas.microsoft.com/office/drawing/2014/main" id="{F667D888-745C-6A19-1C06-4FE59DC7F586}"/>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defRPr/>
            </a:pPr>
            <a:r>
              <a:rPr lang="en-US" sz="1200" i="1" dirty="0">
                <a:solidFill>
                  <a:schemeClr val="bg1">
                    <a:lumMod val="75000"/>
                  </a:schemeClr>
                </a:solidFill>
              </a:rPr>
              <a:t>Wir haben </a:t>
            </a:r>
            <a:r>
              <a:rPr lang="en-US" sz="1200" i="1" dirty="0" err="1">
                <a:solidFill>
                  <a:schemeClr val="bg1">
                    <a:lumMod val="75000"/>
                  </a:schemeClr>
                </a:solidFill>
              </a:rPr>
              <a:t>die seborrhoische Blepharitis </a:t>
            </a:r>
            <a:r>
              <a:rPr lang="en-US" sz="1200" i="1" dirty="0">
                <a:solidFill>
                  <a:schemeClr val="bg1">
                    <a:lumMod val="75000"/>
                  </a:schemeClr>
                </a:solidFill>
              </a:rPr>
              <a:t>als eine Form </a:t>
            </a:r>
            <a:r>
              <a:rPr lang="en-US" sz="1200" i="1" dirty="0" err="1">
                <a:solidFill>
                  <a:schemeClr val="bg1">
                    <a:lumMod val="75000"/>
                  </a:schemeClr>
                </a:solidFill>
              </a:rPr>
              <a:t>der</a:t>
            </a:r>
            <a:r>
              <a:rPr lang="en-US" sz="1200" i="1" dirty="0">
                <a:solidFill>
                  <a:schemeClr val="bg1">
                    <a:lumMod val="75000"/>
                  </a:schemeClr>
                </a:solidFill>
              </a:rPr>
              <a:t> anterioren </a:t>
            </a:r>
            <a:r>
              <a:rPr lang="en-US" sz="1200" i="1" dirty="0" err="1">
                <a:solidFill>
                  <a:schemeClr val="bg1">
                    <a:lumMod val="75000"/>
                  </a:schemeClr>
                </a:solidFill>
              </a:rPr>
              <a:t>Blepharitis </a:t>
            </a:r>
            <a:r>
              <a:rPr lang="en-US" sz="1200" i="1" dirty="0">
                <a:solidFill>
                  <a:schemeClr val="bg1">
                    <a:lumMod val="75000"/>
                  </a:schemeClr>
                </a:solidFill>
              </a:rPr>
              <a:t>klassifiziert, doch MGD kann ein Bestandteil davon sein. Inwiefern unterscheidet sich  MGD bei </a:t>
            </a:r>
            <a:r>
              <a:rPr lang="en-US" sz="1200" i="1" dirty="0" err="1">
                <a:solidFill>
                  <a:schemeClr val="bg1">
                    <a:lumMod val="75000"/>
                  </a:schemeClr>
                </a:solidFill>
              </a:rPr>
              <a:t>seborrhoischer Blepharitis </a:t>
            </a:r>
            <a:r>
              <a:rPr lang="en-US" sz="1200" i="1" dirty="0">
                <a:solidFill>
                  <a:schemeClr val="bg1">
                    <a:lumMod val="75000"/>
                  </a:schemeClr>
                </a:solidFill>
              </a:rPr>
              <a:t>von der bei Rosazea? </a:t>
            </a:r>
            <a:r>
              <a:rPr lang="en-US" sz="1200" dirty="0">
                <a:solidFill>
                  <a:schemeClr val="bg1">
                    <a:lumMod val="75000"/>
                  </a:schemeClr>
                </a:solidFill>
              </a:rPr>
              <a:t>Die </a:t>
            </a:r>
            <a:r>
              <a:rPr lang="en-US" sz="1200" dirty="0" err="1">
                <a:solidFill>
                  <a:schemeClr val="bg1">
                    <a:lumMod val="75000"/>
                  </a:schemeClr>
                </a:solidFill>
              </a:rPr>
              <a:t>seborrhoische </a:t>
            </a:r>
            <a:r>
              <a:rPr lang="en-US" sz="1200" dirty="0">
                <a:solidFill>
                  <a:schemeClr val="bg1">
                    <a:lumMod val="75000"/>
                  </a:schemeClr>
                </a:solidFill>
              </a:rPr>
              <a:t>MGD ist in der Regel nicht</a:t>
            </a:r>
            <a:r>
              <a:rPr lang="en-US" sz="1200" dirty="0" err="1">
                <a:solidFill>
                  <a:schemeClr val="bg1">
                    <a:lumMod val="75000"/>
                  </a:schemeClr>
                </a:solidFill>
              </a:rPr>
              <a:t> obstrukt</a:t>
            </a:r>
            <a:r>
              <a:rPr lang="en-US" sz="1200" dirty="0">
                <a:solidFill>
                  <a:schemeClr val="bg1">
                    <a:lumMod val="75000"/>
                  </a:schemeClr>
                </a:solidFill>
              </a:rPr>
              <a:t>iv – tatsächlich ist die Meibumproduktion meist </a:t>
            </a:r>
            <a:r>
              <a:rPr lang="en-US" sz="1200" i="1" dirty="0">
                <a:solidFill>
                  <a:schemeClr val="bg1">
                    <a:lumMod val="75000"/>
                  </a:schemeClr>
                </a:solidFill>
              </a:rPr>
              <a:t>erhöht</a:t>
            </a:r>
            <a:r>
              <a:rPr lang="en-US" sz="1200" dirty="0">
                <a:solidFill>
                  <a:schemeClr val="bg1">
                    <a:lumMod val="75000"/>
                  </a:schemeClr>
                </a:solidFill>
              </a:rPr>
              <a:t>. Im Gegensatz dazu ist die MGD bei Rosazea meist obstruktiv.</a:t>
            </a:r>
          </a:p>
          <a:p>
            <a:pPr eaLnBrk="1" hangingPunct="1">
              <a:lnSpc>
                <a:spcPct val="90000"/>
              </a:lnSpc>
              <a:defRPr/>
            </a:pPr>
            <a:r>
              <a:rPr lang="en-US" sz="1200" b="1" i="1" dirty="0">
                <a:solidFill>
                  <a:srgbClr val="FF0000"/>
                </a:solidFill>
              </a:rPr>
              <a:t>Doxycyclin </a:t>
            </a:r>
            <a:r>
              <a:rPr lang="en-US" sz="1200" i="1" dirty="0">
                <a:solidFill>
                  <a:schemeClr val="bg1">
                    <a:lumMod val="75000"/>
                  </a:schemeClr>
                </a:solidFill>
              </a:rPr>
              <a:t>wird häufig zur Behandlung von MGD eingesetzt.</a:t>
            </a:r>
            <a:r>
              <a:rPr lang="en-US" sz="1200" dirty="0">
                <a:solidFill>
                  <a:schemeClr val="bg1">
                    <a:lumMod val="75000"/>
                  </a:schemeClr>
                </a:solidFill>
              </a:rPr>
              <a:t> </a:t>
            </a:r>
            <a:endParaRPr lang="en-US" sz="2200" dirty="0">
              <a:solidFill>
                <a:schemeClr val="bg1"/>
              </a:solidFill>
            </a:endParaRPr>
          </a:p>
        </p:txBody>
      </p:sp>
      <p:sp>
        <p:nvSpPr>
          <p:cNvPr id="66568" name="Text Box 21">
            <a:extLst>
              <a:ext uri="{FF2B5EF4-FFF2-40B4-BE49-F238E27FC236}">
                <a16:creationId xmlns:a16="http://schemas.microsoft.com/office/drawing/2014/main" id="{0276C255-4E39-A8C2-5936-5238B7EAD150}"/>
              </a:ext>
            </a:extLst>
          </p:cNvPr>
          <p:cNvSpPr txBox="1">
            <a:spLocks noChangeArrowheads="1"/>
          </p:cNvSpPr>
          <p:nvPr/>
        </p:nvSpPr>
        <p:spPr bwMode="auto">
          <a:xfrm>
            <a:off x="1676400" y="3505200"/>
            <a:ext cx="6172200" cy="1079500"/>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dirty="0">
                <a:solidFill>
                  <a:srgbClr val="0000FF"/>
                </a:solidFill>
              </a:rPr>
              <a:t>Nebenwirkungen von Doxycyclin?</a:t>
            </a:r>
            <a:endParaRPr lang="en-US" altLang="en-US" sz="1600" b="1" dirty="0">
              <a:solidFill>
                <a:srgbClr val="0000FF"/>
              </a:solidFill>
            </a:endParaRPr>
          </a:p>
          <a:p>
            <a:pPr eaLnBrk="1" hangingPunct="1">
              <a:spcBef>
                <a:spcPct val="0"/>
              </a:spcBef>
              <a:buClrTx/>
              <a:buSzTx/>
              <a:buFontTx/>
              <a:buNone/>
            </a:pPr>
            <a:r>
              <a:rPr lang="en-US" altLang="en-US" sz="1200" dirty="0">
                <a:solidFill>
                  <a:srgbClr val="0000FF"/>
                </a:solidFill>
              </a:rPr>
              <a:t>– Lichtempfindlichkeit: Patienten sollten längere Sonnenexposition vermeiden</a:t>
            </a:r>
          </a:p>
          <a:p>
            <a:pPr eaLnBrk="1" hangingPunct="1">
              <a:spcBef>
                <a:spcPct val="0"/>
              </a:spcBef>
              <a:buClrTx/>
              <a:buSzTx/>
              <a:buFontTx/>
              <a:buNone/>
            </a:pPr>
            <a:r>
              <a:rPr lang="en-US" altLang="en-US" sz="1200" dirty="0">
                <a:solidFill>
                  <a:srgbClr val="0000FF"/>
                </a:solidFill>
              </a:rPr>
              <a:t>– Magen-Darm-Beschwerden: Durchfall tritt häufig auf</a:t>
            </a:r>
          </a:p>
          <a:p>
            <a:pPr eaLnBrk="1" hangingPunct="1">
              <a:spcBef>
                <a:spcPct val="0"/>
              </a:spcBef>
              <a:buClrTx/>
              <a:buSzTx/>
              <a:buFontTx/>
              <a:buNone/>
            </a:pPr>
            <a:r>
              <a:rPr lang="en-US" altLang="en-US" sz="1200" dirty="0">
                <a:solidFill>
                  <a:schemeClr val="bg1">
                    <a:lumMod val="75000"/>
                  </a:schemeClr>
                </a:solidFill>
              </a:rPr>
              <a:t>--</a:t>
            </a:r>
            <a:r>
              <a:rPr lang="en-US" altLang="en-US" sz="1200" b="1" i="1" dirty="0">
                <a:solidFill>
                  <a:schemeClr val="bg1">
                    <a:lumMod val="75000"/>
                  </a:schemeClr>
                </a:solidFill>
              </a:rPr>
              <a:t>?</a:t>
            </a:r>
            <a:endParaRPr lang="en-US" altLang="en-US" sz="1600" dirty="0">
              <a:solidFill>
                <a:schemeClr val="bg1">
                  <a:lumMod val="75000"/>
                </a:schemeClr>
              </a:solidFill>
            </a:endParaRPr>
          </a:p>
        </p:txBody>
      </p:sp>
      <p:sp>
        <p:nvSpPr>
          <p:cNvPr id="66570" name="Slide Number Placeholder 1">
            <a:extLst>
              <a:ext uri="{FF2B5EF4-FFF2-40B4-BE49-F238E27FC236}">
                <a16:creationId xmlns:a16="http://schemas.microsoft.com/office/drawing/2014/main" id="{382CE749-948B-DF27-6434-211DC282E46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A5561B7-81AF-4789-8244-B3285FE6E995}" type="slidenum">
              <a:rPr lang="en-US" altLang="en-US" sz="1000"/>
              <a:t>237</a:t>
            </a:fld>
            <a:endParaRPr lang="en-US" altLang="en-US" sz="1000"/>
          </a:p>
        </p:txBody>
      </p:sp>
    </p:spTree>
    <p:extLst>
      <p:ext uri="{BB962C8B-B14F-4D97-AF65-F5344CB8AC3E}">
        <p14:creationId xmlns:p14="http://schemas.microsoft.com/office/powerpoint/2010/main" val="377013915"/>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9B9B8-A321-10C9-5805-DE1A3E1280AA}"/>
            </a:ext>
          </a:extLst>
        </p:cNvPr>
        <p:cNvGrpSpPr/>
        <p:nvPr/>
      </p:nvGrpSpPr>
      <p:grpSpPr>
        <a:xfrm>
          <a:off x="0" y="0"/>
          <a:ext cx="0" cy="0"/>
          <a:chOff x="0" y="0"/>
          <a:chExt cx="0" cy="0"/>
        </a:xfrm>
      </p:grpSpPr>
      <p:sp>
        <p:nvSpPr>
          <p:cNvPr id="66565" name="Rectangle 2">
            <a:extLst>
              <a:ext uri="{FF2B5EF4-FFF2-40B4-BE49-F238E27FC236}">
                <a16:creationId xmlns:a16="http://schemas.microsoft.com/office/drawing/2014/main" id="{3430E956-D412-8DAC-473C-085A5881135F}"/>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6566" name="Rectangle 3">
            <a:extLst>
              <a:ext uri="{FF2B5EF4-FFF2-40B4-BE49-F238E27FC236}">
                <a16:creationId xmlns:a16="http://schemas.microsoft.com/office/drawing/2014/main" id="{7F61BB55-574B-B975-3495-3F7CD9A3CB9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100" name="Rectangle 4">
            <a:extLst>
              <a:ext uri="{FF2B5EF4-FFF2-40B4-BE49-F238E27FC236}">
                <a16:creationId xmlns:a16="http://schemas.microsoft.com/office/drawing/2014/main" id="{26D97150-19A2-2CE8-DE41-6CDD7DB8F465}"/>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defRPr/>
            </a:pPr>
            <a:r>
              <a:rPr lang="en-US" sz="1200" i="1" dirty="0">
                <a:solidFill>
                  <a:schemeClr val="bg1">
                    <a:lumMod val="75000"/>
                  </a:schemeClr>
                </a:solidFill>
              </a:rPr>
              <a:t>Wir haben </a:t>
            </a:r>
            <a:r>
              <a:rPr lang="en-US" sz="1200" i="1" dirty="0" err="1">
                <a:solidFill>
                  <a:schemeClr val="bg1">
                    <a:lumMod val="75000"/>
                  </a:schemeClr>
                </a:solidFill>
              </a:rPr>
              <a:t>die seborrhoische Blepharitis </a:t>
            </a:r>
            <a:r>
              <a:rPr lang="en-US" sz="1200" i="1" dirty="0">
                <a:solidFill>
                  <a:schemeClr val="bg1">
                    <a:lumMod val="75000"/>
                  </a:schemeClr>
                </a:solidFill>
              </a:rPr>
              <a:t>als eine Form </a:t>
            </a:r>
            <a:r>
              <a:rPr lang="en-US" sz="1200" i="1" dirty="0" err="1">
                <a:solidFill>
                  <a:schemeClr val="bg1">
                    <a:lumMod val="75000"/>
                  </a:schemeClr>
                </a:solidFill>
              </a:rPr>
              <a:t>der</a:t>
            </a:r>
            <a:r>
              <a:rPr lang="en-US" sz="1200" i="1" dirty="0">
                <a:solidFill>
                  <a:schemeClr val="bg1">
                    <a:lumMod val="75000"/>
                  </a:schemeClr>
                </a:solidFill>
              </a:rPr>
              <a:t> anterioren </a:t>
            </a:r>
            <a:r>
              <a:rPr lang="en-US" sz="1200" i="1" dirty="0" err="1">
                <a:solidFill>
                  <a:schemeClr val="bg1">
                    <a:lumMod val="75000"/>
                  </a:schemeClr>
                </a:solidFill>
              </a:rPr>
              <a:t>Blepharitis </a:t>
            </a:r>
            <a:r>
              <a:rPr lang="en-US" sz="1200" i="1" dirty="0">
                <a:solidFill>
                  <a:schemeClr val="bg1">
                    <a:lumMod val="75000"/>
                  </a:schemeClr>
                </a:solidFill>
              </a:rPr>
              <a:t>klassifiziert, doch MGD kann ein Bestandteil davon sein. Inwiefern unterscheidet sich  MGD bei </a:t>
            </a:r>
            <a:r>
              <a:rPr lang="en-US" sz="1200" i="1" dirty="0" err="1">
                <a:solidFill>
                  <a:schemeClr val="bg1">
                    <a:lumMod val="75000"/>
                  </a:schemeClr>
                </a:solidFill>
              </a:rPr>
              <a:t>seborrhoischer Blepharitis </a:t>
            </a:r>
            <a:r>
              <a:rPr lang="en-US" sz="1200" i="1" dirty="0">
                <a:solidFill>
                  <a:schemeClr val="bg1">
                    <a:lumMod val="75000"/>
                  </a:schemeClr>
                </a:solidFill>
              </a:rPr>
              <a:t>von der bei Rosazea? </a:t>
            </a:r>
            <a:r>
              <a:rPr lang="en-US" sz="1200" dirty="0">
                <a:solidFill>
                  <a:schemeClr val="bg1">
                    <a:lumMod val="75000"/>
                  </a:schemeClr>
                </a:solidFill>
              </a:rPr>
              <a:t>Die </a:t>
            </a:r>
            <a:r>
              <a:rPr lang="en-US" sz="1200" dirty="0" err="1">
                <a:solidFill>
                  <a:schemeClr val="bg1">
                    <a:lumMod val="75000"/>
                  </a:schemeClr>
                </a:solidFill>
              </a:rPr>
              <a:t>seborrhoische </a:t>
            </a:r>
            <a:r>
              <a:rPr lang="en-US" sz="1200" dirty="0">
                <a:solidFill>
                  <a:schemeClr val="bg1">
                    <a:lumMod val="75000"/>
                  </a:schemeClr>
                </a:solidFill>
              </a:rPr>
              <a:t>MGD ist in der Regel nicht</a:t>
            </a:r>
            <a:r>
              <a:rPr lang="en-US" sz="1200" dirty="0" err="1">
                <a:solidFill>
                  <a:schemeClr val="bg1">
                    <a:lumMod val="75000"/>
                  </a:schemeClr>
                </a:solidFill>
              </a:rPr>
              <a:t> obstrukt</a:t>
            </a:r>
            <a:r>
              <a:rPr lang="en-US" sz="1200" dirty="0">
                <a:solidFill>
                  <a:schemeClr val="bg1">
                    <a:lumMod val="75000"/>
                  </a:schemeClr>
                </a:solidFill>
              </a:rPr>
              <a:t>iv – tatsächlich ist die Meibumproduktion meist </a:t>
            </a:r>
            <a:r>
              <a:rPr lang="en-US" sz="1200" i="1" dirty="0">
                <a:solidFill>
                  <a:schemeClr val="bg1">
                    <a:lumMod val="75000"/>
                  </a:schemeClr>
                </a:solidFill>
              </a:rPr>
              <a:t>erhöht</a:t>
            </a:r>
            <a:r>
              <a:rPr lang="en-US" sz="1200" dirty="0">
                <a:solidFill>
                  <a:schemeClr val="bg1">
                    <a:lumMod val="75000"/>
                  </a:schemeClr>
                </a:solidFill>
              </a:rPr>
              <a:t>. Im Gegensatz dazu ist die MGD bei Rosazea meist obstruktiv.</a:t>
            </a:r>
          </a:p>
          <a:p>
            <a:pPr eaLnBrk="1" hangingPunct="1">
              <a:lnSpc>
                <a:spcPct val="90000"/>
              </a:lnSpc>
              <a:defRPr/>
            </a:pPr>
            <a:r>
              <a:rPr lang="en-US" sz="1200" b="1" i="1" dirty="0">
                <a:solidFill>
                  <a:srgbClr val="FF0000"/>
                </a:solidFill>
              </a:rPr>
              <a:t>Doxycyclin </a:t>
            </a:r>
            <a:r>
              <a:rPr lang="en-US" sz="1200" i="1" dirty="0">
                <a:solidFill>
                  <a:schemeClr val="bg1">
                    <a:lumMod val="75000"/>
                  </a:schemeClr>
                </a:solidFill>
              </a:rPr>
              <a:t>wird häufig zur Behandlung von MGD eingesetzt.</a:t>
            </a:r>
            <a:r>
              <a:rPr lang="en-US" sz="1200" dirty="0">
                <a:solidFill>
                  <a:schemeClr val="bg1">
                    <a:lumMod val="75000"/>
                  </a:schemeClr>
                </a:solidFill>
              </a:rPr>
              <a:t> </a:t>
            </a:r>
            <a:endParaRPr lang="en-US" sz="2200" dirty="0">
              <a:solidFill>
                <a:schemeClr val="bg1"/>
              </a:solidFill>
            </a:endParaRPr>
          </a:p>
        </p:txBody>
      </p:sp>
      <p:sp>
        <p:nvSpPr>
          <p:cNvPr id="66568" name="Text Box 21">
            <a:extLst>
              <a:ext uri="{FF2B5EF4-FFF2-40B4-BE49-F238E27FC236}">
                <a16:creationId xmlns:a16="http://schemas.microsoft.com/office/drawing/2014/main" id="{0896C4DB-A39C-4C8A-21AD-10345FCEECE5}"/>
              </a:ext>
            </a:extLst>
          </p:cNvPr>
          <p:cNvSpPr txBox="1">
            <a:spLocks noChangeArrowheads="1"/>
          </p:cNvSpPr>
          <p:nvPr/>
        </p:nvSpPr>
        <p:spPr bwMode="auto">
          <a:xfrm>
            <a:off x="1676400" y="3505200"/>
            <a:ext cx="6172200" cy="1079500"/>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dirty="0">
                <a:solidFill>
                  <a:srgbClr val="0000FF"/>
                </a:solidFill>
              </a:rPr>
              <a:t>Nebenwirkungen von Doxycyclin?</a:t>
            </a:r>
            <a:endParaRPr lang="en-US" altLang="en-US" sz="1600" b="1" dirty="0">
              <a:solidFill>
                <a:srgbClr val="0000FF"/>
              </a:solidFill>
            </a:endParaRPr>
          </a:p>
          <a:p>
            <a:pPr eaLnBrk="1" hangingPunct="1">
              <a:spcBef>
                <a:spcPct val="0"/>
              </a:spcBef>
              <a:buClrTx/>
              <a:buSzTx/>
              <a:buFontTx/>
              <a:buNone/>
            </a:pPr>
            <a:r>
              <a:rPr lang="en-US" altLang="en-US" sz="1200" dirty="0">
                <a:solidFill>
                  <a:srgbClr val="0000FF"/>
                </a:solidFill>
              </a:rPr>
              <a:t>– Lichtempfindlichkeit: Patienten sollten längere Sonnenexposition vermeiden</a:t>
            </a:r>
          </a:p>
          <a:p>
            <a:pPr eaLnBrk="1" hangingPunct="1">
              <a:spcBef>
                <a:spcPct val="0"/>
              </a:spcBef>
              <a:buClrTx/>
              <a:buSzTx/>
              <a:buFontTx/>
              <a:buNone/>
            </a:pPr>
            <a:r>
              <a:rPr lang="en-US" altLang="en-US" sz="1200" dirty="0">
                <a:solidFill>
                  <a:srgbClr val="0000FF"/>
                </a:solidFill>
              </a:rPr>
              <a:t>– Magen-Darm-Beschwerden: Durchfall tritt häufig auf</a:t>
            </a:r>
          </a:p>
          <a:p>
            <a:pPr eaLnBrk="1" hangingPunct="1">
              <a:spcBef>
                <a:spcPct val="0"/>
              </a:spcBef>
              <a:buClrTx/>
              <a:buSzTx/>
              <a:buFontTx/>
              <a:buNone/>
            </a:pPr>
            <a:r>
              <a:rPr lang="en-US" altLang="en-US" sz="1200" dirty="0">
                <a:solidFill>
                  <a:srgbClr val="0000FF"/>
                </a:solidFill>
              </a:rPr>
              <a:t>– Und die klassische augenbezogene Nebenwirkung: Pseudotumor cerebri</a:t>
            </a:r>
          </a:p>
        </p:txBody>
      </p:sp>
      <p:sp>
        <p:nvSpPr>
          <p:cNvPr id="66569" name="Rectangle 22">
            <a:extLst>
              <a:ext uri="{FF2B5EF4-FFF2-40B4-BE49-F238E27FC236}">
                <a16:creationId xmlns:a16="http://schemas.microsoft.com/office/drawing/2014/main" id="{39A35946-5173-E49F-400E-2934F56AADFE}"/>
              </a:ext>
            </a:extLst>
          </p:cNvPr>
          <p:cNvSpPr>
            <a:spLocks noChangeArrowheads="1"/>
          </p:cNvSpPr>
          <p:nvPr/>
        </p:nvSpPr>
        <p:spPr bwMode="auto">
          <a:xfrm>
            <a:off x="5257800" y="4059326"/>
            <a:ext cx="1981200" cy="43647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t>Was für ein Kopfzerbrechen…</a:t>
            </a:r>
          </a:p>
        </p:txBody>
      </p:sp>
      <p:sp>
        <p:nvSpPr>
          <p:cNvPr id="66570" name="Slide Number Placeholder 1">
            <a:extLst>
              <a:ext uri="{FF2B5EF4-FFF2-40B4-BE49-F238E27FC236}">
                <a16:creationId xmlns:a16="http://schemas.microsoft.com/office/drawing/2014/main" id="{CA682093-0388-E2B0-0B65-6CA1DE12ADE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A5561B7-81AF-4789-8244-B3285FE6E995}" type="slidenum">
              <a:rPr lang="en-US" altLang="en-US" sz="1000"/>
              <a:t>238</a:t>
            </a:fld>
            <a:endParaRPr lang="en-US" altLang="en-US" sz="1000"/>
          </a:p>
        </p:txBody>
      </p:sp>
    </p:spTree>
    <p:extLst>
      <p:ext uri="{BB962C8B-B14F-4D97-AF65-F5344CB8AC3E}">
        <p14:creationId xmlns:p14="http://schemas.microsoft.com/office/powerpoint/2010/main" val="968792990"/>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FF8B-1189-58F0-CB3F-3C7CE8D5D332}"/>
            </a:ext>
          </a:extLst>
        </p:cNvPr>
        <p:cNvGrpSpPr/>
        <p:nvPr/>
      </p:nvGrpSpPr>
      <p:grpSpPr>
        <a:xfrm>
          <a:off x="0" y="0"/>
          <a:ext cx="0" cy="0"/>
          <a:chOff x="0" y="0"/>
          <a:chExt cx="0" cy="0"/>
        </a:xfrm>
      </p:grpSpPr>
      <p:sp>
        <p:nvSpPr>
          <p:cNvPr id="66565" name="Rectangle 2">
            <a:extLst>
              <a:ext uri="{FF2B5EF4-FFF2-40B4-BE49-F238E27FC236}">
                <a16:creationId xmlns:a16="http://schemas.microsoft.com/office/drawing/2014/main" id="{1DD2B0C1-9027-FBA3-844D-A07E0553AFA3}"/>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6566" name="Rectangle 3">
            <a:extLst>
              <a:ext uri="{FF2B5EF4-FFF2-40B4-BE49-F238E27FC236}">
                <a16:creationId xmlns:a16="http://schemas.microsoft.com/office/drawing/2014/main" id="{8C1F03B2-DBD5-0760-55DE-9F031487DD98}"/>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100" name="Rectangle 4">
            <a:extLst>
              <a:ext uri="{FF2B5EF4-FFF2-40B4-BE49-F238E27FC236}">
                <a16:creationId xmlns:a16="http://schemas.microsoft.com/office/drawing/2014/main" id="{37D2D6E7-D7C4-10E2-CB52-D72C516298F4}"/>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defRPr/>
            </a:pPr>
            <a:r>
              <a:rPr lang="en-US" sz="1200" i="1" dirty="0">
                <a:solidFill>
                  <a:schemeClr val="bg1">
                    <a:lumMod val="75000"/>
                  </a:schemeClr>
                </a:solidFill>
              </a:rPr>
              <a:t>Wir haben </a:t>
            </a:r>
            <a:r>
              <a:rPr lang="en-US" sz="1200" i="1" dirty="0" err="1">
                <a:solidFill>
                  <a:schemeClr val="bg1">
                    <a:lumMod val="75000"/>
                  </a:schemeClr>
                </a:solidFill>
              </a:rPr>
              <a:t>die seborrhoische Blepharitis </a:t>
            </a:r>
            <a:r>
              <a:rPr lang="en-US" sz="1200" i="1" dirty="0">
                <a:solidFill>
                  <a:schemeClr val="bg1">
                    <a:lumMod val="75000"/>
                  </a:schemeClr>
                </a:solidFill>
              </a:rPr>
              <a:t>als eine Form </a:t>
            </a:r>
            <a:r>
              <a:rPr lang="en-US" sz="1200" i="1" dirty="0" err="1">
                <a:solidFill>
                  <a:schemeClr val="bg1">
                    <a:lumMod val="75000"/>
                  </a:schemeClr>
                </a:solidFill>
              </a:rPr>
              <a:t>der</a:t>
            </a:r>
            <a:r>
              <a:rPr lang="en-US" sz="1200" i="1" dirty="0">
                <a:solidFill>
                  <a:schemeClr val="bg1">
                    <a:lumMod val="75000"/>
                  </a:schemeClr>
                </a:solidFill>
              </a:rPr>
              <a:t> anterioren </a:t>
            </a:r>
            <a:r>
              <a:rPr lang="en-US" sz="1200" i="1" dirty="0" err="1">
                <a:solidFill>
                  <a:schemeClr val="bg1">
                    <a:lumMod val="75000"/>
                  </a:schemeClr>
                </a:solidFill>
              </a:rPr>
              <a:t>Blepharitis </a:t>
            </a:r>
            <a:r>
              <a:rPr lang="en-US" sz="1200" i="1" dirty="0">
                <a:solidFill>
                  <a:schemeClr val="bg1">
                    <a:lumMod val="75000"/>
                  </a:schemeClr>
                </a:solidFill>
              </a:rPr>
              <a:t>klassifiziert, doch MGD kann ein Bestandteil davon sein. Inwiefern unterscheidet sich  MGD bei </a:t>
            </a:r>
            <a:r>
              <a:rPr lang="en-US" sz="1200" i="1" dirty="0" err="1">
                <a:solidFill>
                  <a:schemeClr val="bg1">
                    <a:lumMod val="75000"/>
                  </a:schemeClr>
                </a:solidFill>
              </a:rPr>
              <a:t>seborrhoischer Blepharitis </a:t>
            </a:r>
            <a:r>
              <a:rPr lang="en-US" sz="1200" i="1" dirty="0">
                <a:solidFill>
                  <a:schemeClr val="bg1">
                    <a:lumMod val="75000"/>
                  </a:schemeClr>
                </a:solidFill>
              </a:rPr>
              <a:t>von der bei Rosazea? </a:t>
            </a:r>
            <a:r>
              <a:rPr lang="en-US" sz="1200" dirty="0">
                <a:solidFill>
                  <a:schemeClr val="bg1">
                    <a:lumMod val="75000"/>
                  </a:schemeClr>
                </a:solidFill>
              </a:rPr>
              <a:t>Die </a:t>
            </a:r>
            <a:r>
              <a:rPr lang="en-US" sz="1200" dirty="0" err="1">
                <a:solidFill>
                  <a:schemeClr val="bg1">
                    <a:lumMod val="75000"/>
                  </a:schemeClr>
                </a:solidFill>
              </a:rPr>
              <a:t>seborrhoische </a:t>
            </a:r>
            <a:r>
              <a:rPr lang="en-US" sz="1200" dirty="0">
                <a:solidFill>
                  <a:schemeClr val="bg1">
                    <a:lumMod val="75000"/>
                  </a:schemeClr>
                </a:solidFill>
              </a:rPr>
              <a:t>MGD ist in der Regel nicht</a:t>
            </a:r>
            <a:r>
              <a:rPr lang="en-US" sz="1200" dirty="0" err="1">
                <a:solidFill>
                  <a:schemeClr val="bg1">
                    <a:lumMod val="75000"/>
                  </a:schemeClr>
                </a:solidFill>
              </a:rPr>
              <a:t> obstrukt</a:t>
            </a:r>
            <a:r>
              <a:rPr lang="en-US" sz="1200" dirty="0">
                <a:solidFill>
                  <a:schemeClr val="bg1">
                    <a:lumMod val="75000"/>
                  </a:schemeClr>
                </a:solidFill>
              </a:rPr>
              <a:t>iv – tatsächlich ist die Meibumproduktion meist </a:t>
            </a:r>
            <a:r>
              <a:rPr lang="en-US" sz="1200" i="1" dirty="0">
                <a:solidFill>
                  <a:schemeClr val="bg1">
                    <a:lumMod val="75000"/>
                  </a:schemeClr>
                </a:solidFill>
              </a:rPr>
              <a:t>erhöht</a:t>
            </a:r>
            <a:r>
              <a:rPr lang="en-US" sz="1200" dirty="0">
                <a:solidFill>
                  <a:schemeClr val="bg1">
                    <a:lumMod val="75000"/>
                  </a:schemeClr>
                </a:solidFill>
              </a:rPr>
              <a:t>. Im Gegensatz dazu ist die MGD bei Rosazea meist obstruktiv.</a:t>
            </a:r>
          </a:p>
          <a:p>
            <a:pPr eaLnBrk="1" hangingPunct="1">
              <a:lnSpc>
                <a:spcPct val="90000"/>
              </a:lnSpc>
              <a:defRPr/>
            </a:pPr>
            <a:r>
              <a:rPr lang="en-US" sz="1200" b="1" i="1" dirty="0">
                <a:solidFill>
                  <a:srgbClr val="FF0000"/>
                </a:solidFill>
              </a:rPr>
              <a:t>Doxycyclin </a:t>
            </a:r>
            <a:r>
              <a:rPr lang="en-US" sz="1200" i="1" dirty="0">
                <a:solidFill>
                  <a:schemeClr val="bg1">
                    <a:lumMod val="75000"/>
                  </a:schemeClr>
                </a:solidFill>
              </a:rPr>
              <a:t>wird häufig zur Behandlung von MGD eingesetzt.</a:t>
            </a:r>
            <a:r>
              <a:rPr lang="en-US" sz="1200" dirty="0">
                <a:solidFill>
                  <a:schemeClr val="bg1">
                    <a:lumMod val="75000"/>
                  </a:schemeClr>
                </a:solidFill>
              </a:rPr>
              <a:t> </a:t>
            </a:r>
            <a:endParaRPr lang="en-US" sz="2200" dirty="0">
              <a:solidFill>
                <a:schemeClr val="bg1"/>
              </a:solidFill>
            </a:endParaRPr>
          </a:p>
        </p:txBody>
      </p:sp>
      <p:sp>
        <p:nvSpPr>
          <p:cNvPr id="66568" name="Text Box 21">
            <a:extLst>
              <a:ext uri="{FF2B5EF4-FFF2-40B4-BE49-F238E27FC236}">
                <a16:creationId xmlns:a16="http://schemas.microsoft.com/office/drawing/2014/main" id="{DDD93FD9-3645-4C3B-FD67-66309A6E8E89}"/>
              </a:ext>
            </a:extLst>
          </p:cNvPr>
          <p:cNvSpPr txBox="1">
            <a:spLocks noChangeArrowheads="1"/>
          </p:cNvSpPr>
          <p:nvPr/>
        </p:nvSpPr>
        <p:spPr bwMode="auto">
          <a:xfrm>
            <a:off x="1676400" y="3505200"/>
            <a:ext cx="6172200" cy="1079500"/>
          </a:xfrm>
          <a:prstGeom prst="rect">
            <a:avLst/>
          </a:prstGeom>
          <a:solidFill>
            <a:srgbClr val="FF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dirty="0">
                <a:solidFill>
                  <a:srgbClr val="0000FF"/>
                </a:solidFill>
              </a:rPr>
              <a:t>Nebenwirkungen von Doxycyclin?</a:t>
            </a:r>
            <a:endParaRPr lang="en-US" altLang="en-US" sz="1600" b="1" dirty="0">
              <a:solidFill>
                <a:srgbClr val="0000FF"/>
              </a:solidFill>
            </a:endParaRPr>
          </a:p>
          <a:p>
            <a:pPr eaLnBrk="1" hangingPunct="1">
              <a:spcBef>
                <a:spcPct val="0"/>
              </a:spcBef>
              <a:buClrTx/>
              <a:buSzTx/>
              <a:buFontTx/>
              <a:buNone/>
            </a:pPr>
            <a:r>
              <a:rPr lang="en-US" altLang="en-US" sz="1200" dirty="0">
                <a:solidFill>
                  <a:srgbClr val="0000FF"/>
                </a:solidFill>
              </a:rPr>
              <a:t>– Lichtempfindlichkeit: Patienten sollten längere Sonnenexposition vermeiden</a:t>
            </a:r>
          </a:p>
          <a:p>
            <a:pPr eaLnBrk="1" hangingPunct="1">
              <a:spcBef>
                <a:spcPct val="0"/>
              </a:spcBef>
              <a:buClrTx/>
              <a:buSzTx/>
              <a:buFontTx/>
              <a:buNone/>
            </a:pPr>
            <a:r>
              <a:rPr lang="en-US" altLang="en-US" sz="1200" dirty="0">
                <a:solidFill>
                  <a:srgbClr val="0000FF"/>
                </a:solidFill>
              </a:rPr>
              <a:t>– Magen-Darm-Beschwerden: Durchfall tritt häufig auf</a:t>
            </a:r>
          </a:p>
          <a:p>
            <a:pPr eaLnBrk="1" hangingPunct="1">
              <a:spcBef>
                <a:spcPct val="0"/>
              </a:spcBef>
              <a:buClrTx/>
              <a:buSzTx/>
              <a:buFontTx/>
              <a:buNone/>
            </a:pPr>
            <a:r>
              <a:rPr lang="en-US" altLang="en-US" sz="1200" dirty="0">
                <a:solidFill>
                  <a:srgbClr val="0000FF"/>
                </a:solidFill>
              </a:rPr>
              <a:t>– Und die klassische augenbezogene Nebenwirkung: Pseudotumor cerebri</a:t>
            </a:r>
          </a:p>
        </p:txBody>
      </p:sp>
      <p:sp>
        <p:nvSpPr>
          <p:cNvPr id="66570" name="Slide Number Placeholder 1">
            <a:extLst>
              <a:ext uri="{FF2B5EF4-FFF2-40B4-BE49-F238E27FC236}">
                <a16:creationId xmlns:a16="http://schemas.microsoft.com/office/drawing/2014/main" id="{DFB8FD72-A10E-F4BB-3471-4E4C20AA1F70}"/>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A5561B7-81AF-4789-8244-B3285FE6E995}" type="slidenum">
              <a:rPr lang="en-US" altLang="en-US" sz="1000"/>
              <a:t>239</a:t>
            </a:fld>
            <a:endParaRPr lang="en-US" altLang="en-US" sz="1000"/>
          </a:p>
        </p:txBody>
      </p:sp>
    </p:spTree>
    <p:extLst>
      <p:ext uri="{BB962C8B-B14F-4D97-AF65-F5344CB8AC3E}">
        <p14:creationId xmlns:p14="http://schemas.microsoft.com/office/powerpoint/2010/main" val="2304589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47171-B8FF-386A-CE01-D9FCC0AAA642}"/>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A61E4C88-785A-D165-BE0C-39C9775C0B3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63669583-F9BF-DB14-9CDF-F75940ED0C3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BBCE9B98-B2E8-29AB-9596-B29269D1AB7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B15EB835-CDEF-C90D-A076-F16EE560C68B}"/>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2C57255C-1354-C340-650D-95DFFEFEB5AF}"/>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24</a:t>
            </a:fld>
            <a:endParaRPr lang="en-US" altLang="en-US" sz="1000"/>
          </a:p>
        </p:txBody>
      </p:sp>
      <p:sp>
        <p:nvSpPr>
          <p:cNvPr id="7" name="TextBox 6">
            <a:extLst>
              <a:ext uri="{FF2B5EF4-FFF2-40B4-BE49-F238E27FC236}">
                <a16:creationId xmlns:a16="http://schemas.microsoft.com/office/drawing/2014/main" id="{ACC7237D-13B3-BD2F-56BF-EDC91D7B84EF}"/>
              </a:ext>
            </a:extLst>
          </p:cNvPr>
          <p:cNvSpPr txBox="1"/>
          <p:nvPr/>
        </p:nvSpPr>
        <p:spPr>
          <a:xfrm>
            <a:off x="2590800" y="1883926"/>
            <a:ext cx="6172200" cy="1384995"/>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p:txBody>
      </p:sp>
      <p:sp>
        <p:nvSpPr>
          <p:cNvPr id="13" name="Oval 12">
            <a:extLst>
              <a:ext uri="{FF2B5EF4-FFF2-40B4-BE49-F238E27FC236}">
                <a16:creationId xmlns:a16="http://schemas.microsoft.com/office/drawing/2014/main" id="{639D773F-D02E-ED93-774D-69B376F85089}"/>
              </a:ext>
            </a:extLst>
          </p:cNvPr>
          <p:cNvSpPr/>
          <p:nvPr/>
        </p:nvSpPr>
        <p:spPr>
          <a:xfrm>
            <a:off x="3022849" y="1248058"/>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9887974"/>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3" name="Rectangle 2">
            <a:extLst>
              <a:ext uri="{FF2B5EF4-FFF2-40B4-BE49-F238E27FC236}">
                <a16:creationId xmlns:a16="http://schemas.microsoft.com/office/drawing/2014/main" id="{CEF6CFC2-BF01-4193-8232-2731A9061582}"/>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8614" name="Rectangle 3">
            <a:extLst>
              <a:ext uri="{FF2B5EF4-FFF2-40B4-BE49-F238E27FC236}">
                <a16:creationId xmlns:a16="http://schemas.microsoft.com/office/drawing/2014/main" id="{6E346A1F-48FA-42BE-A7A6-A72FE3FC688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68615" name="Rectangle 4">
            <a:extLst>
              <a:ext uri="{FF2B5EF4-FFF2-40B4-BE49-F238E27FC236}">
                <a16:creationId xmlns:a16="http://schemas.microsoft.com/office/drawing/2014/main" id="{67F4008B-C8DD-4282-B4B0-1775693644C0}"/>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dirty="0"/>
              <a:t>Wir haben die seborrhoische Blepharitis als eine Form der anterioren Blepharitis klassifiziert, doch MGD kann ein Bestandteil davon sein. Wie unterscheidet sich  MGD bei seborrhoischer </a:t>
            </a:r>
            <a:r>
              <a:rPr lang="en-US" altLang="en-US" sz="1200" i="1" dirty="0" err="1"/>
              <a:t>Blepharitis </a:t>
            </a:r>
            <a:r>
              <a:rPr lang="en-US" altLang="en-US" sz="1200" i="1" dirty="0"/>
              <a:t>von der bei Rosazea? </a:t>
            </a:r>
            <a:r>
              <a:rPr lang="en-US" altLang="en-US" sz="1200" dirty="0">
                <a:solidFill>
                  <a:srgbClr val="0000FF"/>
                </a:solidFill>
              </a:rPr>
              <a:t>Die seborrhoische MGD ist in der Regel nicht</a:t>
            </a:r>
            <a:r>
              <a:rPr lang="en-US" altLang="en-US" sz="1200" dirty="0">
                <a:solidFill>
                  <a:srgbClr val="FF3300"/>
                </a:solidFill>
              </a:rPr>
              <a:t> obstr</a:t>
            </a:r>
            <a:r>
              <a:rPr lang="en-US" altLang="en-US" sz="1200" dirty="0">
                <a:solidFill>
                  <a:srgbClr val="0000FF"/>
                </a:solidFill>
              </a:rPr>
              <a:t>uktiv – tatsächlich ist die Meibumproduktion meist </a:t>
            </a:r>
            <a:r>
              <a:rPr lang="en-US" altLang="en-US" sz="1200" i="1" dirty="0">
                <a:solidFill>
                  <a:srgbClr val="FF3300"/>
                </a:solidFill>
              </a:rPr>
              <a:t>erhöht</a:t>
            </a:r>
            <a:r>
              <a:rPr lang="en-US" altLang="en-US" sz="1200" dirty="0">
                <a:solidFill>
                  <a:srgbClr val="FF3300"/>
                </a:solidFill>
              </a:rPr>
              <a:t>.</a:t>
            </a:r>
            <a:r>
              <a:rPr lang="en-US" altLang="en-US" sz="1200" i="1" dirty="0">
                <a:solidFill>
                  <a:srgbClr val="FF3300"/>
                </a:solidFill>
              </a:rPr>
              <a:t> </a:t>
            </a:r>
            <a:r>
              <a:rPr lang="en-US" altLang="en-US" sz="1200" dirty="0">
                <a:solidFill>
                  <a:srgbClr val="0000FF"/>
                </a:solidFill>
              </a:rPr>
              <a:t>Im Gegensatz dazu ist die MGD bei Rosazea meist </a:t>
            </a:r>
            <a:r>
              <a:rPr lang="en-US" altLang="en-US" sz="1200" dirty="0">
                <a:solidFill>
                  <a:srgbClr val="FF3300"/>
                </a:solidFill>
              </a:rPr>
              <a:t>obstruktiv.</a:t>
            </a:r>
          </a:p>
          <a:p>
            <a:pPr eaLnBrk="1" hangingPunct="1">
              <a:lnSpc>
                <a:spcPct val="90000"/>
              </a:lnSpc>
            </a:pPr>
            <a:r>
              <a:rPr lang="en-US" altLang="en-US" sz="1200" i="1" dirty="0">
                <a:solidFill>
                  <a:srgbClr val="FF0000"/>
                </a:solidFill>
              </a:rPr>
              <a:t>Doxycyclin </a:t>
            </a:r>
            <a:r>
              <a:rPr lang="en-US" altLang="en-US" sz="1200" i="1" dirty="0"/>
              <a:t>wird häufig zur Behandlung von MGD eingesetzt. Wie wirkt es?</a:t>
            </a:r>
            <a:r>
              <a:rPr lang="en-US" altLang="en-US" sz="1200" dirty="0"/>
              <a:t> </a:t>
            </a:r>
            <a:endParaRPr lang="en-US" altLang="en-US" sz="2200" dirty="0">
              <a:solidFill>
                <a:schemeClr val="bg1"/>
              </a:solidFill>
            </a:endParaRPr>
          </a:p>
        </p:txBody>
      </p:sp>
      <p:sp>
        <p:nvSpPr>
          <p:cNvPr id="68616" name="Slide Number Placeholder 1">
            <a:extLst>
              <a:ext uri="{FF2B5EF4-FFF2-40B4-BE49-F238E27FC236}">
                <a16:creationId xmlns:a16="http://schemas.microsoft.com/office/drawing/2014/main" id="{4E9E26F6-E19E-4B13-A3B4-FF5B2718816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BF27AD8-B053-4D0F-AA75-FE50F0A2E5F5}" type="slidenum">
              <a:rPr lang="en-US" altLang="en-US" sz="1000"/>
              <a:t>240</a:t>
            </a:fld>
            <a:endParaRPr lang="en-US" altLang="en-US" sz="100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7" name="Rectangle 2">
            <a:extLst>
              <a:ext uri="{FF2B5EF4-FFF2-40B4-BE49-F238E27FC236}">
                <a16:creationId xmlns:a16="http://schemas.microsoft.com/office/drawing/2014/main" id="{8C717F5B-5440-45A4-AB34-ED87D5353AE8}"/>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69638" name="Rectangle 3">
            <a:extLst>
              <a:ext uri="{FF2B5EF4-FFF2-40B4-BE49-F238E27FC236}">
                <a16:creationId xmlns:a16="http://schemas.microsoft.com/office/drawing/2014/main" id="{0BFF2516-84AC-42AE-A08A-1AE7101796A8}"/>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A/F</a:t>
            </a:r>
          </a:p>
        </p:txBody>
      </p:sp>
      <p:sp>
        <p:nvSpPr>
          <p:cNvPr id="69639" name="Rectangle 4">
            <a:extLst>
              <a:ext uri="{FF2B5EF4-FFF2-40B4-BE49-F238E27FC236}">
                <a16:creationId xmlns:a16="http://schemas.microsoft.com/office/drawing/2014/main" id="{8C376A2C-A0FE-41EC-BB8F-AD353D0278A2}"/>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dirty="0"/>
              <a:t>Wir haben die seborrhoische Blepharitis als eine Form der anterioren Blepharitis klassifiziert, doch MGD kann ein Bestandteil davon sein. Inwiefern unterscheidet sich  MGD bei seborrhoischer </a:t>
            </a:r>
            <a:r>
              <a:rPr lang="en-US" altLang="en-US" sz="1200" i="1" dirty="0" err="1"/>
              <a:t>Blepharitis </a:t>
            </a:r>
            <a:r>
              <a:rPr lang="en-US" altLang="en-US" sz="1200" i="1" dirty="0"/>
              <a:t>von der bei Rosazea? </a:t>
            </a:r>
            <a:r>
              <a:rPr lang="en-US" altLang="en-US" sz="1200" dirty="0">
                <a:solidFill>
                  <a:srgbClr val="0000FF"/>
                </a:solidFill>
              </a:rPr>
              <a:t>Die seborrhoische MGD ist in der Regel nicht</a:t>
            </a:r>
            <a:r>
              <a:rPr lang="en-US" altLang="en-US" sz="1200" dirty="0">
                <a:solidFill>
                  <a:srgbClr val="FF3300"/>
                </a:solidFill>
              </a:rPr>
              <a:t> obstrukt</a:t>
            </a:r>
            <a:r>
              <a:rPr lang="en-US" altLang="en-US" sz="1200" dirty="0">
                <a:solidFill>
                  <a:srgbClr val="0000FF"/>
                </a:solidFill>
              </a:rPr>
              <a:t>iv – tatsächlich ist die Meibumproduktion meist </a:t>
            </a:r>
            <a:r>
              <a:rPr lang="en-US" altLang="en-US" sz="1200" i="1" dirty="0">
                <a:solidFill>
                  <a:srgbClr val="FF3300"/>
                </a:solidFill>
              </a:rPr>
              <a:t>erhöht</a:t>
            </a:r>
            <a:r>
              <a:rPr lang="en-US" altLang="en-US" sz="1200" dirty="0">
                <a:solidFill>
                  <a:srgbClr val="FF3300"/>
                </a:solidFill>
              </a:rPr>
              <a:t>.</a:t>
            </a:r>
            <a:r>
              <a:rPr lang="en-US" altLang="en-US" sz="1200" i="1" dirty="0">
                <a:solidFill>
                  <a:srgbClr val="FF3300"/>
                </a:solidFill>
              </a:rPr>
              <a:t> </a:t>
            </a:r>
            <a:r>
              <a:rPr lang="en-US" altLang="en-US" sz="1200" dirty="0">
                <a:solidFill>
                  <a:srgbClr val="0000FF"/>
                </a:solidFill>
              </a:rPr>
              <a:t>Im Gegensatz dazu ist die MGD bei Rosazea meist </a:t>
            </a:r>
            <a:r>
              <a:rPr lang="en-US" altLang="en-US" sz="1200" dirty="0">
                <a:solidFill>
                  <a:srgbClr val="FF3300"/>
                </a:solidFill>
              </a:rPr>
              <a:t>obstruktiv.</a:t>
            </a:r>
          </a:p>
          <a:p>
            <a:pPr eaLnBrk="1" hangingPunct="1">
              <a:lnSpc>
                <a:spcPct val="90000"/>
              </a:lnSpc>
            </a:pPr>
            <a:r>
              <a:rPr lang="en-US" altLang="en-US" sz="1200" i="1" dirty="0">
                <a:solidFill>
                  <a:srgbClr val="FF0000"/>
                </a:solidFill>
              </a:rPr>
              <a:t>Doxycyclin </a:t>
            </a:r>
            <a:r>
              <a:rPr lang="en-US" altLang="en-US" sz="1200" i="1" dirty="0"/>
              <a:t>wird häufig zur Behandlung von MGD eingesetzt. Wie wirkt es? </a:t>
            </a:r>
            <a:r>
              <a:rPr lang="en-US" altLang="en-US" sz="1200" dirty="0">
                <a:solidFill>
                  <a:srgbClr val="0000FF"/>
                </a:solidFill>
              </a:rPr>
              <a:t>Doxy normalisiert die Meibumproduktion, indem es die </a:t>
            </a:r>
            <a:r>
              <a:rPr lang="en-US" altLang="en-US" sz="1200" dirty="0">
                <a:solidFill>
                  <a:srgbClr val="FF3300"/>
                </a:solidFill>
              </a:rPr>
              <a:t>bakterielle </a:t>
            </a:r>
            <a:r>
              <a:rPr lang="en-US" altLang="en-US" sz="1200" dirty="0">
                <a:solidFill>
                  <a:srgbClr val="0000FF"/>
                </a:solidFill>
              </a:rPr>
              <a:t>Lipaseaktivität hemmt. </a:t>
            </a:r>
            <a:endParaRPr lang="en-US" altLang="en-US" sz="2200" dirty="0">
              <a:solidFill>
                <a:schemeClr val="bg1"/>
              </a:solidFill>
            </a:endParaRPr>
          </a:p>
        </p:txBody>
      </p:sp>
      <p:sp>
        <p:nvSpPr>
          <p:cNvPr id="69640" name="Rectangle 13">
            <a:extLst>
              <a:ext uri="{FF2B5EF4-FFF2-40B4-BE49-F238E27FC236}">
                <a16:creationId xmlns:a16="http://schemas.microsoft.com/office/drawing/2014/main" id="{CD0FD976-67C5-4C40-AE07-CAA3A88155C7}"/>
              </a:ext>
            </a:extLst>
          </p:cNvPr>
          <p:cNvSpPr>
            <a:spLocks noChangeArrowheads="1"/>
          </p:cNvSpPr>
          <p:nvPr/>
        </p:nvSpPr>
        <p:spPr bwMode="auto">
          <a:xfrm>
            <a:off x="7315200" y="1607389"/>
            <a:ext cx="1295400" cy="297611"/>
          </a:xfrm>
          <a:prstGeom prst="rect">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1200" dirty="0"/>
          </a:p>
        </p:txBody>
      </p:sp>
      <p:sp>
        <p:nvSpPr>
          <p:cNvPr id="69641" name="Rectangle 14">
            <a:extLst>
              <a:ext uri="{FF2B5EF4-FFF2-40B4-BE49-F238E27FC236}">
                <a16:creationId xmlns:a16="http://schemas.microsoft.com/office/drawing/2014/main" id="{5D2589CC-16DC-4D13-B123-39E6B17C8A0A}"/>
              </a:ext>
            </a:extLst>
          </p:cNvPr>
          <p:cNvSpPr>
            <a:spLocks noChangeArrowheads="1"/>
          </p:cNvSpPr>
          <p:nvPr/>
        </p:nvSpPr>
        <p:spPr bwMode="auto">
          <a:xfrm>
            <a:off x="2438400" y="1828800"/>
            <a:ext cx="1600200" cy="297611"/>
          </a:xfrm>
          <a:prstGeom prst="rect">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1200"/>
          </a:p>
        </p:txBody>
      </p:sp>
      <p:sp>
        <p:nvSpPr>
          <p:cNvPr id="69642" name="Slide Number Placeholder 1">
            <a:extLst>
              <a:ext uri="{FF2B5EF4-FFF2-40B4-BE49-F238E27FC236}">
                <a16:creationId xmlns:a16="http://schemas.microsoft.com/office/drawing/2014/main" id="{2FA39F1F-1CF7-46ED-B42D-8ACBDA5E01E9}"/>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B7E6389-6694-4C7A-A1C2-1C42D40C41C9}" type="slidenum">
              <a:rPr lang="en-US" altLang="en-US" sz="1000"/>
              <a:t>241</a:t>
            </a:fld>
            <a:endParaRPr lang="en-US" altLang="en-US" sz="100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3" name="Rectangle 2">
            <a:extLst>
              <a:ext uri="{FF2B5EF4-FFF2-40B4-BE49-F238E27FC236}">
                <a16:creationId xmlns:a16="http://schemas.microsoft.com/office/drawing/2014/main" id="{48E03D85-E298-4037-9035-5AF23BDBBCD3}"/>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70664" name="Rectangle 3">
            <a:extLst>
              <a:ext uri="{FF2B5EF4-FFF2-40B4-BE49-F238E27FC236}">
                <a16:creationId xmlns:a16="http://schemas.microsoft.com/office/drawing/2014/main" id="{8FD1E01C-D82F-4E79-823B-51DE8E746BB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70665" name="Rectangle 4">
            <a:extLst>
              <a:ext uri="{FF2B5EF4-FFF2-40B4-BE49-F238E27FC236}">
                <a16:creationId xmlns:a16="http://schemas.microsoft.com/office/drawing/2014/main" id="{329A598D-A00A-4A8B-8458-D176801FCE81}"/>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dirty="0"/>
              <a:t>Wir haben die seborrhoische Blepharitis als eine Form der anterioren Blepharitis klassifiziert, doch MGD kann ein Bestandteil davon sein. Wie unterscheidet sich  MGD bei seborrhoischer </a:t>
            </a:r>
            <a:r>
              <a:rPr lang="en-US" altLang="en-US" sz="1200" i="1" dirty="0" err="1"/>
              <a:t>Blepharitis </a:t>
            </a:r>
            <a:r>
              <a:rPr lang="en-US" altLang="en-US" sz="1200" i="1" dirty="0"/>
              <a:t>von der bei Rosazea? </a:t>
            </a:r>
            <a:r>
              <a:rPr lang="en-US" altLang="en-US" sz="1200" dirty="0">
                <a:solidFill>
                  <a:srgbClr val="0000FF"/>
                </a:solidFill>
              </a:rPr>
              <a:t>Die seborrhoische MGD ist in der Regel nicht</a:t>
            </a:r>
            <a:r>
              <a:rPr lang="en-US" altLang="en-US" sz="1200" dirty="0">
                <a:solidFill>
                  <a:srgbClr val="FF3300"/>
                </a:solidFill>
              </a:rPr>
              <a:t> obstr</a:t>
            </a:r>
            <a:r>
              <a:rPr lang="en-US" altLang="en-US" sz="1200" dirty="0">
                <a:solidFill>
                  <a:srgbClr val="0000FF"/>
                </a:solidFill>
              </a:rPr>
              <a:t>uktiv – tatsächlich ist die Meibumproduktion meist </a:t>
            </a:r>
            <a:r>
              <a:rPr lang="en-US" altLang="en-US" sz="1200" i="1" dirty="0">
                <a:solidFill>
                  <a:srgbClr val="FF3300"/>
                </a:solidFill>
              </a:rPr>
              <a:t>erhöht</a:t>
            </a:r>
            <a:r>
              <a:rPr lang="en-US" altLang="en-US" sz="1200" dirty="0">
                <a:solidFill>
                  <a:srgbClr val="FF3300"/>
                </a:solidFill>
              </a:rPr>
              <a:t>.</a:t>
            </a:r>
            <a:r>
              <a:rPr lang="en-US" altLang="en-US" sz="1200" i="1" dirty="0">
                <a:solidFill>
                  <a:srgbClr val="FF3300"/>
                </a:solidFill>
              </a:rPr>
              <a:t> </a:t>
            </a:r>
            <a:r>
              <a:rPr lang="en-US" altLang="en-US" sz="1200" dirty="0">
                <a:solidFill>
                  <a:srgbClr val="0000FF"/>
                </a:solidFill>
              </a:rPr>
              <a:t>Im Gegensatz dazu ist die MGD bei Rosazea meist </a:t>
            </a:r>
            <a:r>
              <a:rPr lang="en-US" altLang="en-US" sz="1200" dirty="0">
                <a:solidFill>
                  <a:srgbClr val="FF3300"/>
                </a:solidFill>
              </a:rPr>
              <a:t>obstruktiv.</a:t>
            </a:r>
          </a:p>
          <a:p>
            <a:pPr eaLnBrk="1" hangingPunct="1">
              <a:lnSpc>
                <a:spcPct val="90000"/>
              </a:lnSpc>
            </a:pPr>
            <a:r>
              <a:rPr lang="en-US" altLang="en-US" sz="1200" i="1" dirty="0">
                <a:solidFill>
                  <a:srgbClr val="FF0000"/>
                </a:solidFill>
              </a:rPr>
              <a:t>Doxycyclin </a:t>
            </a:r>
            <a:r>
              <a:rPr lang="en-US" altLang="en-US" sz="1200" i="1" dirty="0"/>
              <a:t>wird häufig zur Behandlung von MGD eingesetzt. Wie wirkt es? </a:t>
            </a:r>
            <a:r>
              <a:rPr lang="en-US" altLang="en-US" sz="1200" dirty="0">
                <a:solidFill>
                  <a:srgbClr val="0000FF"/>
                </a:solidFill>
              </a:rPr>
              <a:t>Doxy normalisiert die Meibumproduktion, indem es die </a:t>
            </a:r>
            <a:r>
              <a:rPr lang="en-US" altLang="en-US" sz="1200" dirty="0">
                <a:solidFill>
                  <a:srgbClr val="FF3300"/>
                </a:solidFill>
              </a:rPr>
              <a:t>bakterielle </a:t>
            </a:r>
            <a:r>
              <a:rPr lang="en-US" altLang="en-US" sz="1200" dirty="0">
                <a:solidFill>
                  <a:srgbClr val="0000FF"/>
                </a:solidFill>
              </a:rPr>
              <a:t>Lipaseaktivität hemmt. </a:t>
            </a:r>
            <a:endParaRPr lang="en-US" altLang="en-US" sz="2200" dirty="0"/>
          </a:p>
        </p:txBody>
      </p:sp>
      <p:sp>
        <p:nvSpPr>
          <p:cNvPr id="70666" name="Slide Number Placeholder 1">
            <a:extLst>
              <a:ext uri="{FF2B5EF4-FFF2-40B4-BE49-F238E27FC236}">
                <a16:creationId xmlns:a16="http://schemas.microsoft.com/office/drawing/2014/main" id="{AB94D89F-3FF0-4FF8-B76E-A4B1EEFD7F8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04E2B9-204A-41AC-91B8-AFE8AFEB396F}" type="slidenum">
              <a:rPr lang="en-US" altLang="en-US" sz="1000"/>
              <a:t>242</a:t>
            </a:fld>
            <a:endParaRPr lang="en-US" altLang="en-US" sz="100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7" name="Rectangle 2">
            <a:extLst>
              <a:ext uri="{FF2B5EF4-FFF2-40B4-BE49-F238E27FC236}">
                <a16:creationId xmlns:a16="http://schemas.microsoft.com/office/drawing/2014/main" id="{1682AB90-C95C-4D49-ABBD-CD04F9932565}"/>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71688" name="Rectangle 3">
            <a:extLst>
              <a:ext uri="{FF2B5EF4-FFF2-40B4-BE49-F238E27FC236}">
                <a16:creationId xmlns:a16="http://schemas.microsoft.com/office/drawing/2014/main" id="{4D718C2A-8AC2-406F-A4C8-D3DC549F013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71689" name="Rectangle 4">
            <a:extLst>
              <a:ext uri="{FF2B5EF4-FFF2-40B4-BE49-F238E27FC236}">
                <a16:creationId xmlns:a16="http://schemas.microsoft.com/office/drawing/2014/main" id="{F2B13188-AB47-44CB-AE52-16FD7314EE37}"/>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dirty="0"/>
              <a:t>Wir haben die seborrhoische Blepharitis als eine Form der anterioren Blepharitis klassifiziert, doch MGD kann ein Bestandteil davon sein. Wie unterscheidet sich  MGD bei seborrhoischer </a:t>
            </a:r>
            <a:r>
              <a:rPr lang="en-US" altLang="en-US" sz="1200" i="1" dirty="0" err="1"/>
              <a:t>Blepharitis </a:t>
            </a:r>
            <a:r>
              <a:rPr lang="en-US" altLang="en-US" sz="1200" i="1" dirty="0"/>
              <a:t>von der bei Rosazea? </a:t>
            </a:r>
            <a:r>
              <a:rPr lang="en-US" altLang="en-US" sz="1200" dirty="0">
                <a:solidFill>
                  <a:srgbClr val="0000FF"/>
                </a:solidFill>
              </a:rPr>
              <a:t>Die seborrhoische MGD ist in der Regel nicht</a:t>
            </a:r>
            <a:r>
              <a:rPr lang="en-US" altLang="en-US" sz="1200" dirty="0">
                <a:solidFill>
                  <a:srgbClr val="FF3300"/>
                </a:solidFill>
              </a:rPr>
              <a:t> obstr</a:t>
            </a:r>
            <a:r>
              <a:rPr lang="en-US" altLang="en-US" sz="1200" dirty="0">
                <a:solidFill>
                  <a:srgbClr val="0000FF"/>
                </a:solidFill>
              </a:rPr>
              <a:t>uktiv – tatsächlich ist die Meibumproduktion meist </a:t>
            </a:r>
            <a:r>
              <a:rPr lang="en-US" altLang="en-US" sz="1200" i="1" dirty="0">
                <a:solidFill>
                  <a:srgbClr val="FF3300"/>
                </a:solidFill>
              </a:rPr>
              <a:t>erhöht</a:t>
            </a:r>
            <a:r>
              <a:rPr lang="en-US" altLang="en-US" sz="1200" dirty="0">
                <a:solidFill>
                  <a:srgbClr val="FF3300"/>
                </a:solidFill>
              </a:rPr>
              <a:t>.</a:t>
            </a:r>
            <a:r>
              <a:rPr lang="en-US" altLang="en-US" sz="1200" i="1" dirty="0">
                <a:solidFill>
                  <a:srgbClr val="FF3300"/>
                </a:solidFill>
              </a:rPr>
              <a:t> </a:t>
            </a:r>
            <a:r>
              <a:rPr lang="en-US" altLang="en-US" sz="1200" dirty="0">
                <a:solidFill>
                  <a:srgbClr val="0000FF"/>
                </a:solidFill>
              </a:rPr>
              <a:t>Im Gegensatz dazu ist die MGD bei Rosazea meist </a:t>
            </a:r>
            <a:r>
              <a:rPr lang="en-US" altLang="en-US" sz="1200" dirty="0">
                <a:solidFill>
                  <a:srgbClr val="FF3300"/>
                </a:solidFill>
              </a:rPr>
              <a:t>obstruktiv.</a:t>
            </a:r>
          </a:p>
          <a:p>
            <a:pPr eaLnBrk="1" hangingPunct="1">
              <a:lnSpc>
                <a:spcPct val="90000"/>
              </a:lnSpc>
            </a:pPr>
            <a:r>
              <a:rPr lang="en-US" altLang="en-US" sz="1200" i="1" dirty="0">
                <a:solidFill>
                  <a:srgbClr val="FF0000"/>
                </a:solidFill>
              </a:rPr>
              <a:t>Doxycyclin </a:t>
            </a:r>
            <a:r>
              <a:rPr lang="en-US" altLang="en-US" sz="1200" i="1" dirty="0"/>
              <a:t>wird häufig zur Behandlung von MGD eingesetzt. Wie wirkt es? </a:t>
            </a:r>
            <a:r>
              <a:rPr lang="en-US" altLang="en-US" sz="1200" dirty="0">
                <a:solidFill>
                  <a:srgbClr val="0000FF"/>
                </a:solidFill>
              </a:rPr>
              <a:t>Doxy normalisiert die Meibumproduktion, indem es die </a:t>
            </a:r>
            <a:r>
              <a:rPr lang="en-US" altLang="en-US" sz="1200" dirty="0">
                <a:solidFill>
                  <a:srgbClr val="FF3300"/>
                </a:solidFill>
              </a:rPr>
              <a:t>bakterielle </a:t>
            </a:r>
            <a:r>
              <a:rPr lang="en-US" altLang="en-US" sz="1200" dirty="0">
                <a:solidFill>
                  <a:srgbClr val="0000FF"/>
                </a:solidFill>
              </a:rPr>
              <a:t>Lipaseaktivität hemmt. Außerdem schützt es die Augenoberfläche, indem es die Matrix</a:t>
            </a:r>
            <a:r>
              <a:rPr lang="en-US" altLang="en-US" sz="1200" dirty="0">
                <a:solidFill>
                  <a:srgbClr val="FF3300"/>
                </a:solidFill>
              </a:rPr>
              <a:t>-Metalloprotease</a:t>
            </a:r>
            <a:r>
              <a:rPr lang="en-US" altLang="en-US" sz="1200" dirty="0">
                <a:solidFill>
                  <a:srgbClr val="0000FF"/>
                </a:solidFill>
              </a:rPr>
              <a:t>-Aktivität</a:t>
            </a:r>
            <a:r>
              <a:rPr lang="en-US" altLang="en-US" sz="1200" dirty="0">
                <a:solidFill>
                  <a:srgbClr val="FF3300"/>
                </a:solidFill>
              </a:rPr>
              <a:t> (MMP) </a:t>
            </a:r>
            <a:r>
              <a:rPr lang="en-US" altLang="en-US" sz="1200" dirty="0">
                <a:solidFill>
                  <a:srgbClr val="0000FF"/>
                </a:solidFill>
              </a:rPr>
              <a:t>hemmt.</a:t>
            </a:r>
            <a:endParaRPr lang="en-US" altLang="en-US" sz="2200" dirty="0">
              <a:solidFill>
                <a:schemeClr val="bg1"/>
              </a:solidFill>
            </a:endParaRPr>
          </a:p>
        </p:txBody>
      </p:sp>
      <p:sp>
        <p:nvSpPr>
          <p:cNvPr id="71690" name="Rectangle 15">
            <a:extLst>
              <a:ext uri="{FF2B5EF4-FFF2-40B4-BE49-F238E27FC236}">
                <a16:creationId xmlns:a16="http://schemas.microsoft.com/office/drawing/2014/main" id="{8CBCCC49-0DC6-436F-9E29-2D9D281C94BD}"/>
              </a:ext>
            </a:extLst>
          </p:cNvPr>
          <p:cNvSpPr>
            <a:spLocks noChangeArrowheads="1"/>
          </p:cNvSpPr>
          <p:nvPr/>
        </p:nvSpPr>
        <p:spPr bwMode="auto">
          <a:xfrm>
            <a:off x="304800" y="2057400"/>
            <a:ext cx="4114800" cy="381000"/>
          </a:xfrm>
          <a:prstGeom prst="rect">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1200" dirty="0"/>
          </a:p>
        </p:txBody>
      </p:sp>
      <p:sp>
        <p:nvSpPr>
          <p:cNvPr id="71691" name="Slide Number Placeholder 1">
            <a:extLst>
              <a:ext uri="{FF2B5EF4-FFF2-40B4-BE49-F238E27FC236}">
                <a16:creationId xmlns:a16="http://schemas.microsoft.com/office/drawing/2014/main" id="{1AD89055-7683-4A90-952D-81B90F70FE6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C52EC13-3BA3-4A0B-AECA-168F2047A1F8}" type="slidenum">
              <a:rPr lang="en-US" altLang="en-US" sz="1000"/>
              <a:t>243</a:t>
            </a:fld>
            <a:endParaRPr lang="en-US" altLang="en-US" sz="100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12" name="Rectangle 2">
            <a:extLst>
              <a:ext uri="{FF2B5EF4-FFF2-40B4-BE49-F238E27FC236}">
                <a16:creationId xmlns:a16="http://schemas.microsoft.com/office/drawing/2014/main" id="{C4817DC9-CC61-44C3-9767-859A8092875D}"/>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72713" name="Rectangle 3">
            <a:extLst>
              <a:ext uri="{FF2B5EF4-FFF2-40B4-BE49-F238E27FC236}">
                <a16:creationId xmlns:a16="http://schemas.microsoft.com/office/drawing/2014/main" id="{992D5777-7236-486D-8095-5EC55A87B88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72714" name="Rectangle 4">
            <a:extLst>
              <a:ext uri="{FF2B5EF4-FFF2-40B4-BE49-F238E27FC236}">
                <a16:creationId xmlns:a16="http://schemas.microsoft.com/office/drawing/2014/main" id="{4BC09F68-DD1C-48B6-A48E-D8D3F8036A66}"/>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dirty="0"/>
              <a:t>Wir haben die seborrhoische Blepharitis als eine Form der anterioren Blepharitis klassifiziert, doch MGD kann ein Bestandteil davon sein. Wie unterscheidet sich  MGD bei seborrhoischer </a:t>
            </a:r>
            <a:r>
              <a:rPr lang="en-US" altLang="en-US" sz="1200" i="1" dirty="0" err="1"/>
              <a:t>Blepharitis </a:t>
            </a:r>
            <a:r>
              <a:rPr lang="en-US" altLang="en-US" sz="1200" i="1" dirty="0"/>
              <a:t>von der bei Rosazea? </a:t>
            </a:r>
            <a:r>
              <a:rPr lang="en-US" altLang="en-US" sz="1200" dirty="0">
                <a:solidFill>
                  <a:srgbClr val="0000FF"/>
                </a:solidFill>
              </a:rPr>
              <a:t>Die seborrhoische MGD ist in der Regel nicht</a:t>
            </a:r>
            <a:r>
              <a:rPr lang="en-US" altLang="en-US" sz="1200" dirty="0">
                <a:solidFill>
                  <a:srgbClr val="FF3300"/>
                </a:solidFill>
              </a:rPr>
              <a:t> obstr</a:t>
            </a:r>
            <a:r>
              <a:rPr lang="en-US" altLang="en-US" sz="1200" dirty="0">
                <a:solidFill>
                  <a:srgbClr val="0000FF"/>
                </a:solidFill>
              </a:rPr>
              <a:t>uktiv – tatsächlich ist die Meibumproduktion meist </a:t>
            </a:r>
            <a:r>
              <a:rPr lang="en-US" altLang="en-US" sz="1200" i="1" dirty="0">
                <a:solidFill>
                  <a:srgbClr val="FF3300"/>
                </a:solidFill>
              </a:rPr>
              <a:t>erhöht</a:t>
            </a:r>
            <a:r>
              <a:rPr lang="en-US" altLang="en-US" sz="1200" dirty="0">
                <a:solidFill>
                  <a:srgbClr val="FF3300"/>
                </a:solidFill>
              </a:rPr>
              <a:t>.</a:t>
            </a:r>
            <a:r>
              <a:rPr lang="en-US" altLang="en-US" sz="1200" i="1" dirty="0">
                <a:solidFill>
                  <a:srgbClr val="FF3300"/>
                </a:solidFill>
              </a:rPr>
              <a:t> </a:t>
            </a:r>
            <a:r>
              <a:rPr lang="en-US" altLang="en-US" sz="1200" dirty="0">
                <a:solidFill>
                  <a:srgbClr val="0000FF"/>
                </a:solidFill>
              </a:rPr>
              <a:t>Im Gegensatz dazu ist die MGD bei Rosazea meist </a:t>
            </a:r>
            <a:r>
              <a:rPr lang="en-US" altLang="en-US" sz="1200" dirty="0">
                <a:solidFill>
                  <a:srgbClr val="FF3300"/>
                </a:solidFill>
              </a:rPr>
              <a:t>obstruktiv.</a:t>
            </a:r>
          </a:p>
          <a:p>
            <a:pPr eaLnBrk="1" hangingPunct="1">
              <a:lnSpc>
                <a:spcPct val="90000"/>
              </a:lnSpc>
            </a:pPr>
            <a:r>
              <a:rPr lang="en-US" altLang="en-US" sz="1200" i="1" dirty="0">
                <a:solidFill>
                  <a:srgbClr val="FF0000"/>
                </a:solidFill>
              </a:rPr>
              <a:t>Doxycyclin </a:t>
            </a:r>
            <a:r>
              <a:rPr lang="en-US" altLang="en-US" sz="1200" i="1" dirty="0"/>
              <a:t>wird häufig zur Behandlung von MGD eingesetzt. Wie wirkt es? </a:t>
            </a:r>
            <a:r>
              <a:rPr lang="en-US" altLang="en-US" sz="1200" dirty="0">
                <a:solidFill>
                  <a:srgbClr val="0000FF"/>
                </a:solidFill>
              </a:rPr>
              <a:t>Doxy normalisiert die Meibumproduktion, indem es die </a:t>
            </a:r>
            <a:r>
              <a:rPr lang="en-US" altLang="en-US" sz="1200" dirty="0">
                <a:solidFill>
                  <a:srgbClr val="FF3300"/>
                </a:solidFill>
              </a:rPr>
              <a:t>bakterielle </a:t>
            </a:r>
            <a:r>
              <a:rPr lang="en-US" altLang="en-US" sz="1200" dirty="0">
                <a:solidFill>
                  <a:srgbClr val="0000FF"/>
                </a:solidFill>
              </a:rPr>
              <a:t>Lipaseaktivität hemmt. Außerdem schützt es die Augenoberfläche, indem es die Matrix</a:t>
            </a:r>
            <a:r>
              <a:rPr lang="en-US" altLang="en-US" sz="1200" dirty="0">
                <a:solidFill>
                  <a:srgbClr val="FF3300"/>
                </a:solidFill>
              </a:rPr>
              <a:t>-Metalloprotease</a:t>
            </a:r>
            <a:r>
              <a:rPr lang="en-US" altLang="en-US" sz="1200" dirty="0">
                <a:solidFill>
                  <a:srgbClr val="0000FF"/>
                </a:solidFill>
              </a:rPr>
              <a:t>-Aktivität</a:t>
            </a:r>
            <a:r>
              <a:rPr lang="en-US" altLang="en-US" sz="1200" dirty="0">
                <a:solidFill>
                  <a:srgbClr val="FF3300"/>
                </a:solidFill>
              </a:rPr>
              <a:t> (MMP) </a:t>
            </a:r>
            <a:r>
              <a:rPr lang="en-US" altLang="en-US" sz="1200" dirty="0">
                <a:solidFill>
                  <a:srgbClr val="0000FF"/>
                </a:solidFill>
              </a:rPr>
              <a:t>hemmt. </a:t>
            </a:r>
            <a:endParaRPr lang="en-US" altLang="en-US" sz="2200" dirty="0">
              <a:solidFill>
                <a:schemeClr val="bg1"/>
              </a:solidFill>
            </a:endParaRPr>
          </a:p>
        </p:txBody>
      </p:sp>
      <p:sp>
        <p:nvSpPr>
          <p:cNvPr id="72715" name="Slide Number Placeholder 1">
            <a:extLst>
              <a:ext uri="{FF2B5EF4-FFF2-40B4-BE49-F238E27FC236}">
                <a16:creationId xmlns:a16="http://schemas.microsoft.com/office/drawing/2014/main" id="{EA1384A0-7FC3-414A-83C2-E81F1C014A9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E54C7D0-4919-408A-B1A1-6FAECCE0C4E8}" type="slidenum">
              <a:rPr lang="en-US" altLang="en-US" sz="1000"/>
              <a:t>244</a:t>
            </a:fld>
            <a:endParaRPr lang="en-US" altLang="en-US" sz="100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6" name="Rectangle 2">
            <a:extLst>
              <a:ext uri="{FF2B5EF4-FFF2-40B4-BE49-F238E27FC236}">
                <a16:creationId xmlns:a16="http://schemas.microsoft.com/office/drawing/2014/main" id="{85F3DE06-00F7-4790-9AF5-67FAD802B078}"/>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73737" name="Rectangle 3">
            <a:extLst>
              <a:ext uri="{FF2B5EF4-FFF2-40B4-BE49-F238E27FC236}">
                <a16:creationId xmlns:a16="http://schemas.microsoft.com/office/drawing/2014/main" id="{9D70EA38-C455-4B7E-BBDA-6247B4E45B68}"/>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73738" name="Rectangle 4">
            <a:extLst>
              <a:ext uri="{FF2B5EF4-FFF2-40B4-BE49-F238E27FC236}">
                <a16:creationId xmlns:a16="http://schemas.microsoft.com/office/drawing/2014/main" id="{0E0C0125-A1B3-488A-8DA6-658FA7C656AE}"/>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dirty="0"/>
              <a:t>Wir haben die seborrhoische Blepharitis als eine Form der anterioren Blepharitis klassifiziert, doch MGD kann ein Bestandteil davon sein. Wie unterscheidet sich  MGD bei seborrhoischer </a:t>
            </a:r>
            <a:r>
              <a:rPr lang="en-US" altLang="en-US" sz="1200" i="1" dirty="0" err="1"/>
              <a:t>Blepharitis </a:t>
            </a:r>
            <a:r>
              <a:rPr lang="en-US" altLang="en-US" sz="1200" i="1" dirty="0"/>
              <a:t>von der bei Rosazea? </a:t>
            </a:r>
            <a:r>
              <a:rPr lang="en-US" altLang="en-US" sz="1200" dirty="0">
                <a:solidFill>
                  <a:srgbClr val="0000FF"/>
                </a:solidFill>
              </a:rPr>
              <a:t>Die seborrhoische MGD ist in der Regel nicht</a:t>
            </a:r>
            <a:r>
              <a:rPr lang="en-US" altLang="en-US" sz="1200" dirty="0">
                <a:solidFill>
                  <a:srgbClr val="FF3300"/>
                </a:solidFill>
              </a:rPr>
              <a:t> obstr</a:t>
            </a:r>
            <a:r>
              <a:rPr lang="en-US" altLang="en-US" sz="1200" dirty="0">
                <a:solidFill>
                  <a:srgbClr val="0000FF"/>
                </a:solidFill>
              </a:rPr>
              <a:t>uktiv – tatsächlich ist die Meibumproduktion meist </a:t>
            </a:r>
            <a:r>
              <a:rPr lang="en-US" altLang="en-US" sz="1200" i="1" dirty="0">
                <a:solidFill>
                  <a:srgbClr val="FF3300"/>
                </a:solidFill>
              </a:rPr>
              <a:t>erhöht</a:t>
            </a:r>
            <a:r>
              <a:rPr lang="en-US" altLang="en-US" sz="1200" dirty="0">
                <a:solidFill>
                  <a:srgbClr val="FF3300"/>
                </a:solidFill>
              </a:rPr>
              <a:t>.</a:t>
            </a:r>
            <a:r>
              <a:rPr lang="en-US" altLang="en-US" sz="1200" i="1" dirty="0">
                <a:solidFill>
                  <a:srgbClr val="FF3300"/>
                </a:solidFill>
              </a:rPr>
              <a:t> </a:t>
            </a:r>
            <a:r>
              <a:rPr lang="en-US" altLang="en-US" sz="1200" dirty="0">
                <a:solidFill>
                  <a:srgbClr val="0000FF"/>
                </a:solidFill>
              </a:rPr>
              <a:t>Im Gegensatz dazu ist die MGD bei Rosazea meist </a:t>
            </a:r>
            <a:r>
              <a:rPr lang="en-US" altLang="en-US" sz="1200" dirty="0">
                <a:solidFill>
                  <a:srgbClr val="FF3300"/>
                </a:solidFill>
              </a:rPr>
              <a:t>obstruktiv.</a:t>
            </a:r>
          </a:p>
          <a:p>
            <a:pPr eaLnBrk="1" hangingPunct="1">
              <a:lnSpc>
                <a:spcPct val="90000"/>
              </a:lnSpc>
            </a:pPr>
            <a:r>
              <a:rPr lang="en-US" altLang="en-US" sz="1200" i="1" dirty="0">
                <a:solidFill>
                  <a:srgbClr val="FF0000"/>
                </a:solidFill>
              </a:rPr>
              <a:t>Doxycyclin </a:t>
            </a:r>
            <a:r>
              <a:rPr lang="en-US" altLang="en-US" sz="1200" i="1" dirty="0"/>
              <a:t>wird häufig zur Behandlung von MGD eingesetzt. Wie wirkt es? </a:t>
            </a:r>
            <a:r>
              <a:rPr lang="en-US" altLang="en-US" sz="1200" dirty="0">
                <a:solidFill>
                  <a:srgbClr val="0000FF"/>
                </a:solidFill>
              </a:rPr>
              <a:t>Doxy normalisiert die Meibumproduktion, indem es die </a:t>
            </a:r>
            <a:r>
              <a:rPr lang="en-US" altLang="en-US" sz="1200" dirty="0">
                <a:solidFill>
                  <a:srgbClr val="FF3300"/>
                </a:solidFill>
              </a:rPr>
              <a:t>bakterielle </a:t>
            </a:r>
            <a:r>
              <a:rPr lang="en-US" altLang="en-US" sz="1200" dirty="0">
                <a:solidFill>
                  <a:srgbClr val="0000FF"/>
                </a:solidFill>
              </a:rPr>
              <a:t>Lipaseaktivität hemmt. Es schützt zudem die Augenoberfläche, indem es die Matrix-Metalloprotease-Aktivität</a:t>
            </a:r>
            <a:r>
              <a:rPr lang="en-US" altLang="en-US" sz="1200" dirty="0">
                <a:solidFill>
                  <a:srgbClr val="FF3300"/>
                </a:solidFill>
              </a:rPr>
              <a:t> (MMP) </a:t>
            </a:r>
            <a:r>
              <a:rPr lang="en-US" altLang="en-US" sz="1200" dirty="0">
                <a:solidFill>
                  <a:srgbClr val="0000FF"/>
                </a:solidFill>
              </a:rPr>
              <a:t>hemmt. Seine antibiotische Wirkung trägt wahrscheinlich </a:t>
            </a:r>
            <a:r>
              <a:rPr lang="en-US" altLang="en-US" sz="1200" dirty="0">
                <a:solidFill>
                  <a:srgbClr val="FF3300"/>
                </a:solidFill>
              </a:rPr>
              <a:t>nur minimal dazu bei</a:t>
            </a:r>
            <a:r>
              <a:rPr lang="en-US" altLang="en-US" sz="1200" dirty="0"/>
              <a:t>.</a:t>
            </a:r>
            <a:endParaRPr lang="en-US" altLang="en-US" sz="2200" dirty="0"/>
          </a:p>
        </p:txBody>
      </p:sp>
      <p:sp>
        <p:nvSpPr>
          <p:cNvPr id="73739" name="Rectangle 16">
            <a:extLst>
              <a:ext uri="{FF2B5EF4-FFF2-40B4-BE49-F238E27FC236}">
                <a16:creationId xmlns:a16="http://schemas.microsoft.com/office/drawing/2014/main" id="{9E96E473-604D-4F05-A170-B0EA0F0D8A80}"/>
              </a:ext>
            </a:extLst>
          </p:cNvPr>
          <p:cNvSpPr>
            <a:spLocks noChangeArrowheads="1"/>
          </p:cNvSpPr>
          <p:nvPr/>
        </p:nvSpPr>
        <p:spPr bwMode="auto">
          <a:xfrm>
            <a:off x="6858000" y="2019300"/>
            <a:ext cx="2057400" cy="419100"/>
          </a:xfrm>
          <a:prstGeom prst="rect">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a:t>Wie wichtig</a:t>
            </a:r>
          </a:p>
        </p:txBody>
      </p:sp>
      <p:sp>
        <p:nvSpPr>
          <p:cNvPr id="73740" name="Slide Number Placeholder 1">
            <a:extLst>
              <a:ext uri="{FF2B5EF4-FFF2-40B4-BE49-F238E27FC236}">
                <a16:creationId xmlns:a16="http://schemas.microsoft.com/office/drawing/2014/main" id="{C1BCE291-8B1C-4F8B-B96C-7E6CC7806B3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CF5AB83-E5A4-424F-9D0E-A87BFD1BA93F}" type="slidenum">
              <a:rPr lang="en-US" altLang="en-US" sz="1000"/>
              <a:t>245</a:t>
            </a:fld>
            <a:endParaRPr lang="en-US" altLang="en-US" sz="100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61" name="Rectangle 2">
            <a:extLst>
              <a:ext uri="{FF2B5EF4-FFF2-40B4-BE49-F238E27FC236}">
                <a16:creationId xmlns:a16="http://schemas.microsoft.com/office/drawing/2014/main" id="{BC4A9E58-589A-4908-9DC4-AD441AB9EFC0}"/>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74762" name="Rectangle 3">
            <a:extLst>
              <a:ext uri="{FF2B5EF4-FFF2-40B4-BE49-F238E27FC236}">
                <a16:creationId xmlns:a16="http://schemas.microsoft.com/office/drawing/2014/main" id="{D452531A-5D14-4164-8E79-6C77BFA2871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74763" name="Rectangle 4">
            <a:extLst>
              <a:ext uri="{FF2B5EF4-FFF2-40B4-BE49-F238E27FC236}">
                <a16:creationId xmlns:a16="http://schemas.microsoft.com/office/drawing/2014/main" id="{163FD7AF-1317-4391-A7F1-BD9FFC3D6BBE}"/>
              </a:ext>
            </a:extLst>
          </p:cNvPr>
          <p:cNvSpPr>
            <a:spLocks noGrp="1" noChangeArrowheads="1"/>
          </p:cNvSpPr>
          <p:nvPr>
            <p:ph type="body" idx="1"/>
          </p:nvPr>
        </p:nvSpPr>
        <p:spPr>
          <a:xfrm>
            <a:off x="457200" y="990600"/>
            <a:ext cx="8534400" cy="5562600"/>
          </a:xfrm>
        </p:spPr>
        <p:txBody>
          <a:bodyPr wrap="square" lIns="25400" tIns="12700" rIns="25400" bIns="12700"/>
          <a:lstStyle/>
          <a:p>
            <a:pPr eaLnBrk="1" hangingPunct="1">
              <a:lnSpc>
                <a:spcPct val="90000"/>
              </a:lnSpc>
            </a:pPr>
            <a:r>
              <a:rPr lang="en-US" altLang="en-US" sz="1200" i="1" dirty="0"/>
              <a:t>Wir haben die seborrhoische Blepharitis als eine Form der anterioren Blepharitis klassifiziert, doch MGD kann ein Bestandteil davon sein. Wie unterscheidet sich  MGD bei seborrhoischer </a:t>
            </a:r>
            <a:r>
              <a:rPr lang="en-US" altLang="en-US" sz="1200" i="1" dirty="0" err="1"/>
              <a:t>Blepharitis </a:t>
            </a:r>
            <a:r>
              <a:rPr lang="en-US" altLang="en-US" sz="1200" i="1" dirty="0"/>
              <a:t>von der bei Rosazea? </a:t>
            </a:r>
            <a:r>
              <a:rPr lang="en-US" altLang="en-US" sz="1200" dirty="0">
                <a:solidFill>
                  <a:srgbClr val="0000FF"/>
                </a:solidFill>
              </a:rPr>
              <a:t>Die seborrhoische MGD ist in der Regel nicht</a:t>
            </a:r>
            <a:r>
              <a:rPr lang="en-US" altLang="en-US" sz="1200" dirty="0">
                <a:solidFill>
                  <a:srgbClr val="FF3300"/>
                </a:solidFill>
              </a:rPr>
              <a:t> obstr</a:t>
            </a:r>
            <a:r>
              <a:rPr lang="en-US" altLang="en-US" sz="1200" dirty="0">
                <a:solidFill>
                  <a:srgbClr val="0000FF"/>
                </a:solidFill>
              </a:rPr>
              <a:t>uktiv – tatsächlich ist die Meibumproduktion meist </a:t>
            </a:r>
            <a:r>
              <a:rPr lang="en-US" altLang="en-US" sz="1200" i="1" dirty="0">
                <a:solidFill>
                  <a:srgbClr val="FF3300"/>
                </a:solidFill>
              </a:rPr>
              <a:t>erhöht</a:t>
            </a:r>
            <a:r>
              <a:rPr lang="en-US" altLang="en-US" sz="1200" dirty="0">
                <a:solidFill>
                  <a:srgbClr val="FF3300"/>
                </a:solidFill>
              </a:rPr>
              <a:t>.</a:t>
            </a:r>
            <a:r>
              <a:rPr lang="en-US" altLang="en-US" sz="1200" i="1" dirty="0">
                <a:solidFill>
                  <a:srgbClr val="FF3300"/>
                </a:solidFill>
              </a:rPr>
              <a:t> </a:t>
            </a:r>
            <a:r>
              <a:rPr lang="en-US" altLang="en-US" sz="1200" dirty="0">
                <a:solidFill>
                  <a:srgbClr val="0000FF"/>
                </a:solidFill>
              </a:rPr>
              <a:t>Im Gegensatz dazu ist die MGD bei Rosazea meist </a:t>
            </a:r>
            <a:r>
              <a:rPr lang="en-US" altLang="en-US" sz="1200" dirty="0">
                <a:solidFill>
                  <a:srgbClr val="FF3300"/>
                </a:solidFill>
              </a:rPr>
              <a:t>obstruktiv.</a:t>
            </a:r>
          </a:p>
          <a:p>
            <a:pPr eaLnBrk="1" hangingPunct="1">
              <a:lnSpc>
                <a:spcPct val="90000"/>
              </a:lnSpc>
            </a:pPr>
            <a:r>
              <a:rPr lang="en-US" altLang="en-US" sz="1200" i="1" dirty="0">
                <a:solidFill>
                  <a:srgbClr val="FF0000"/>
                </a:solidFill>
              </a:rPr>
              <a:t>Doxycyclin </a:t>
            </a:r>
            <a:r>
              <a:rPr lang="en-US" altLang="en-US" sz="1200" i="1" dirty="0"/>
              <a:t>wird häufig zur Behandlung von MGD eingesetzt. Wie wirkt es? </a:t>
            </a:r>
            <a:r>
              <a:rPr lang="en-US" altLang="en-US" sz="1200" dirty="0">
                <a:solidFill>
                  <a:srgbClr val="0000FF"/>
                </a:solidFill>
              </a:rPr>
              <a:t>Doxy normalisiert die Meibumproduktion, indem es die </a:t>
            </a:r>
            <a:r>
              <a:rPr lang="en-US" altLang="en-US" sz="1200" dirty="0">
                <a:solidFill>
                  <a:srgbClr val="FF3300"/>
                </a:solidFill>
              </a:rPr>
              <a:t>bakterielle </a:t>
            </a:r>
            <a:r>
              <a:rPr lang="en-US" altLang="en-US" sz="1200" dirty="0">
                <a:solidFill>
                  <a:srgbClr val="0000FF"/>
                </a:solidFill>
              </a:rPr>
              <a:t>Lipaseaktivität hemmt. Es schützt zudem die Augenoberfläche, indem es die Matrix-Metalloprotease-Aktivität</a:t>
            </a:r>
            <a:r>
              <a:rPr lang="en-US" altLang="en-US" sz="1200" dirty="0">
                <a:solidFill>
                  <a:srgbClr val="FF3300"/>
                </a:solidFill>
              </a:rPr>
              <a:t> (MMP) </a:t>
            </a:r>
            <a:r>
              <a:rPr lang="en-US" altLang="en-US" sz="1200" dirty="0">
                <a:solidFill>
                  <a:srgbClr val="0000FF"/>
                </a:solidFill>
              </a:rPr>
              <a:t>hemmt. Seine antibiotische Wirkung trägt wahrscheinlich </a:t>
            </a:r>
            <a:r>
              <a:rPr lang="en-US" altLang="en-US" sz="1200" dirty="0">
                <a:solidFill>
                  <a:srgbClr val="FF3300"/>
                </a:solidFill>
              </a:rPr>
              <a:t>nur minimal dazu bei</a:t>
            </a:r>
            <a:r>
              <a:rPr lang="en-US" altLang="en-US" sz="1200" dirty="0"/>
              <a:t>.</a:t>
            </a:r>
            <a:endParaRPr lang="en-US" altLang="en-US" sz="2200" dirty="0"/>
          </a:p>
        </p:txBody>
      </p:sp>
      <p:sp>
        <p:nvSpPr>
          <p:cNvPr id="74764" name="Slide Number Placeholder 1">
            <a:extLst>
              <a:ext uri="{FF2B5EF4-FFF2-40B4-BE49-F238E27FC236}">
                <a16:creationId xmlns:a16="http://schemas.microsoft.com/office/drawing/2014/main" id="{FC235262-E4BC-453D-98C4-4C3CF227B40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6CDB82A-23E2-4478-ADE4-E902E4004397}" type="slidenum">
              <a:rPr lang="en-US" altLang="en-US" sz="1000"/>
              <a:t>246</a:t>
            </a:fld>
            <a:endParaRPr lang="en-US" altLang="en-US" sz="100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5" name="Rectangle 2">
            <a:extLst>
              <a:ext uri="{FF2B5EF4-FFF2-40B4-BE49-F238E27FC236}">
                <a16:creationId xmlns:a16="http://schemas.microsoft.com/office/drawing/2014/main" id="{0F18996C-47B6-424C-A26C-CBA145878620}"/>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75786" name="Rectangle 3">
            <a:extLst>
              <a:ext uri="{FF2B5EF4-FFF2-40B4-BE49-F238E27FC236}">
                <a16:creationId xmlns:a16="http://schemas.microsoft.com/office/drawing/2014/main" id="{60867C94-3FD8-434B-B54E-C940B94AAF1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75787" name="Rectangle 4">
            <a:extLst>
              <a:ext uri="{FF2B5EF4-FFF2-40B4-BE49-F238E27FC236}">
                <a16:creationId xmlns:a16="http://schemas.microsoft.com/office/drawing/2014/main" id="{16F03181-672A-4E7C-B69C-25BF813BCC06}"/>
              </a:ext>
            </a:extLst>
          </p:cNvPr>
          <p:cNvSpPr>
            <a:spLocks noGrp="1" noChangeArrowheads="1"/>
          </p:cNvSpPr>
          <p:nvPr>
            <p:ph type="body" idx="1"/>
          </p:nvPr>
        </p:nvSpPr>
        <p:spPr>
          <a:xfrm>
            <a:off x="304800" y="1173162"/>
            <a:ext cx="8534400" cy="5562600"/>
          </a:xfrm>
        </p:spPr>
        <p:txBody>
          <a:bodyPr wrap="square" lIns="25400" tIns="12700" rIns="25400" bIns="12700"/>
          <a:lstStyle/>
          <a:p>
            <a:pPr eaLnBrk="1" hangingPunct="1">
              <a:lnSpc>
                <a:spcPct val="90000"/>
              </a:lnSpc>
            </a:pPr>
            <a:r>
              <a:rPr lang="en-US" altLang="en-US" sz="1200" i="1" dirty="0"/>
              <a:t>Wir haben die seborrhoische Blepharitis als eine Form der anterioren Blepharitis klassifiziert, doch MGD kann ein Bestandteil davon sein. Wie unterscheidet sich  MGD bei seborrhoischer </a:t>
            </a:r>
            <a:r>
              <a:rPr lang="en-US" altLang="en-US" sz="1200" i="1" dirty="0" err="1"/>
              <a:t>Blepharitis </a:t>
            </a:r>
            <a:r>
              <a:rPr lang="en-US" altLang="en-US" sz="1200" i="1" dirty="0"/>
              <a:t>von der bei Rosazea? </a:t>
            </a:r>
            <a:r>
              <a:rPr lang="en-US" altLang="en-US" sz="1200" dirty="0">
                <a:solidFill>
                  <a:srgbClr val="0000FF"/>
                </a:solidFill>
              </a:rPr>
              <a:t>Die seborrhoische MGD ist in der Regel nicht</a:t>
            </a:r>
            <a:r>
              <a:rPr lang="en-US" altLang="en-US" sz="1200" dirty="0">
                <a:solidFill>
                  <a:srgbClr val="FF3300"/>
                </a:solidFill>
              </a:rPr>
              <a:t> obstr</a:t>
            </a:r>
            <a:r>
              <a:rPr lang="en-US" altLang="en-US" sz="1200" dirty="0">
                <a:solidFill>
                  <a:srgbClr val="0000FF"/>
                </a:solidFill>
              </a:rPr>
              <a:t>uktiv – tatsächlich ist die Meibumproduktion meist </a:t>
            </a:r>
            <a:r>
              <a:rPr lang="en-US" altLang="en-US" sz="1200" i="1" dirty="0">
                <a:solidFill>
                  <a:srgbClr val="FF3300"/>
                </a:solidFill>
              </a:rPr>
              <a:t>erhöht</a:t>
            </a:r>
            <a:r>
              <a:rPr lang="en-US" altLang="en-US" sz="1200" dirty="0">
                <a:solidFill>
                  <a:srgbClr val="FF3300"/>
                </a:solidFill>
              </a:rPr>
              <a:t>.</a:t>
            </a:r>
            <a:r>
              <a:rPr lang="en-US" altLang="en-US" sz="1200" i="1" dirty="0">
                <a:solidFill>
                  <a:srgbClr val="FF3300"/>
                </a:solidFill>
              </a:rPr>
              <a:t> </a:t>
            </a:r>
            <a:r>
              <a:rPr lang="en-US" altLang="en-US" sz="1200" dirty="0">
                <a:solidFill>
                  <a:srgbClr val="0000FF"/>
                </a:solidFill>
              </a:rPr>
              <a:t>Im Gegensatz dazu ist die MGD bei Rosazea meist </a:t>
            </a:r>
            <a:r>
              <a:rPr lang="en-US" altLang="en-US" sz="1200" dirty="0">
                <a:solidFill>
                  <a:srgbClr val="FF3300"/>
                </a:solidFill>
              </a:rPr>
              <a:t>obstruktiv.</a:t>
            </a:r>
          </a:p>
          <a:p>
            <a:pPr eaLnBrk="1" hangingPunct="1">
              <a:lnSpc>
                <a:spcPct val="90000"/>
              </a:lnSpc>
            </a:pPr>
            <a:r>
              <a:rPr lang="en-US" altLang="en-US" sz="1200" i="1" dirty="0">
                <a:solidFill>
                  <a:srgbClr val="FF0000"/>
                </a:solidFill>
              </a:rPr>
              <a:t>Doxycyclin </a:t>
            </a:r>
            <a:r>
              <a:rPr lang="en-US" altLang="en-US" sz="1200" i="1" dirty="0"/>
              <a:t>wird häufig zur Behandlung von MGD eingesetzt. Wie wirkt es? </a:t>
            </a:r>
            <a:r>
              <a:rPr lang="en-US" altLang="en-US" sz="1200" dirty="0">
                <a:solidFill>
                  <a:srgbClr val="0000FF"/>
                </a:solidFill>
              </a:rPr>
              <a:t>Doxy normalisiert die Meibumproduktion, indem es die </a:t>
            </a:r>
            <a:r>
              <a:rPr lang="en-US" altLang="en-US" sz="1200" dirty="0">
                <a:solidFill>
                  <a:srgbClr val="FF3300"/>
                </a:solidFill>
              </a:rPr>
              <a:t>bakterielle </a:t>
            </a:r>
            <a:r>
              <a:rPr lang="en-US" altLang="en-US" sz="1200" dirty="0">
                <a:solidFill>
                  <a:srgbClr val="0000FF"/>
                </a:solidFill>
              </a:rPr>
              <a:t>Lipaseaktivität hemmt. Es schützt zudem die Augenoberfläche, indem es die Matrix-Metalloprotease-Aktivität</a:t>
            </a:r>
            <a:r>
              <a:rPr lang="en-US" altLang="en-US" sz="1200" dirty="0">
                <a:solidFill>
                  <a:srgbClr val="FF3300"/>
                </a:solidFill>
              </a:rPr>
              <a:t> (MMP) </a:t>
            </a:r>
            <a:r>
              <a:rPr lang="en-US" altLang="en-US" sz="1200" dirty="0">
                <a:solidFill>
                  <a:srgbClr val="0000FF"/>
                </a:solidFill>
              </a:rPr>
              <a:t>hemmt. Seine antibiotische Wirkung trägt wahrscheinlich </a:t>
            </a:r>
            <a:r>
              <a:rPr lang="en-US" altLang="en-US" sz="1200" dirty="0">
                <a:solidFill>
                  <a:srgbClr val="FF3300"/>
                </a:solidFill>
              </a:rPr>
              <a:t>nur minimal dazu bei</a:t>
            </a:r>
            <a:r>
              <a:rPr lang="en-US" altLang="en-US" sz="1200" dirty="0"/>
              <a:t>.</a:t>
            </a:r>
          </a:p>
          <a:p>
            <a:pPr eaLnBrk="1" hangingPunct="1">
              <a:lnSpc>
                <a:spcPct val="90000"/>
              </a:lnSpc>
            </a:pPr>
            <a:r>
              <a:rPr lang="en-US" altLang="en-US" sz="1200" i="1" dirty="0"/>
              <a:t>Warum wird MGD mit warmen Kompressen behandelt?</a:t>
            </a:r>
            <a:r>
              <a:rPr lang="en-US" altLang="en-US" sz="1200" dirty="0"/>
              <a:t> </a:t>
            </a:r>
            <a:endParaRPr lang="en-US" altLang="en-US" sz="2200" dirty="0"/>
          </a:p>
        </p:txBody>
      </p:sp>
      <p:sp>
        <p:nvSpPr>
          <p:cNvPr id="75788" name="Slide Number Placeholder 1">
            <a:extLst>
              <a:ext uri="{FF2B5EF4-FFF2-40B4-BE49-F238E27FC236}">
                <a16:creationId xmlns:a16="http://schemas.microsoft.com/office/drawing/2014/main" id="{463A25C7-00D4-4BE1-96B4-25DDF7AE1F0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8935EB6-D128-4C44-AE6C-6C52F4A2FB2A}" type="slidenum">
              <a:rPr lang="en-US" altLang="en-US" sz="1000"/>
              <a:t>247</a:t>
            </a:fld>
            <a:endParaRPr lang="en-US" altLang="en-US" sz="100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9" name="Rectangle 2">
            <a:extLst>
              <a:ext uri="{FF2B5EF4-FFF2-40B4-BE49-F238E27FC236}">
                <a16:creationId xmlns:a16="http://schemas.microsoft.com/office/drawing/2014/main" id="{29075C4F-A093-4A3F-A158-EADBC371E8BD}"/>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76810" name="Rectangle 3">
            <a:extLst>
              <a:ext uri="{FF2B5EF4-FFF2-40B4-BE49-F238E27FC236}">
                <a16:creationId xmlns:a16="http://schemas.microsoft.com/office/drawing/2014/main" id="{B1C2F879-AB83-4D54-9BB3-629804E5C06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A/F</a:t>
            </a:r>
          </a:p>
        </p:txBody>
      </p:sp>
      <p:sp>
        <p:nvSpPr>
          <p:cNvPr id="76811" name="Rectangle 4">
            <a:extLst>
              <a:ext uri="{FF2B5EF4-FFF2-40B4-BE49-F238E27FC236}">
                <a16:creationId xmlns:a16="http://schemas.microsoft.com/office/drawing/2014/main" id="{C36B8425-CC43-44FF-A878-742A37C161D9}"/>
              </a:ext>
            </a:extLst>
          </p:cNvPr>
          <p:cNvSpPr>
            <a:spLocks noGrp="1" noChangeArrowheads="1"/>
          </p:cNvSpPr>
          <p:nvPr>
            <p:ph type="body" idx="1"/>
          </p:nvPr>
        </p:nvSpPr>
        <p:spPr>
          <a:xfrm>
            <a:off x="338667" y="1084730"/>
            <a:ext cx="8534400" cy="5562600"/>
          </a:xfrm>
        </p:spPr>
        <p:txBody>
          <a:bodyPr wrap="square" lIns="25400" tIns="12700" rIns="25400" bIns="12700"/>
          <a:lstStyle/>
          <a:p>
            <a:pPr eaLnBrk="1" hangingPunct="1">
              <a:lnSpc>
                <a:spcPct val="90000"/>
              </a:lnSpc>
            </a:pPr>
            <a:r>
              <a:rPr lang="en-US" altLang="en-US" sz="1200" i="1" dirty="0"/>
              <a:t>Wir haben die seborrhoische Blepharitis als eine Form der anterioren Blepharitis klassifiziert, doch MGD kann ein Bestandteil davon sein. Wie unterscheidet sich  MGD bei seborrhoischer </a:t>
            </a:r>
            <a:r>
              <a:rPr lang="en-US" altLang="en-US" sz="1200" i="1" dirty="0" err="1"/>
              <a:t>Blepharitis </a:t>
            </a:r>
            <a:r>
              <a:rPr lang="en-US" altLang="en-US" sz="1200" i="1" dirty="0"/>
              <a:t>von der bei Rosazea? </a:t>
            </a:r>
            <a:r>
              <a:rPr lang="en-US" altLang="en-US" sz="1200" dirty="0">
                <a:solidFill>
                  <a:srgbClr val="0000FF"/>
                </a:solidFill>
              </a:rPr>
              <a:t>Die seborrhoische MGD ist in der Regel nicht</a:t>
            </a:r>
            <a:r>
              <a:rPr lang="en-US" altLang="en-US" sz="1200" dirty="0">
                <a:solidFill>
                  <a:srgbClr val="FF3300"/>
                </a:solidFill>
              </a:rPr>
              <a:t> obstr</a:t>
            </a:r>
            <a:r>
              <a:rPr lang="en-US" altLang="en-US" sz="1200" dirty="0">
                <a:solidFill>
                  <a:srgbClr val="0000FF"/>
                </a:solidFill>
              </a:rPr>
              <a:t>uktiv – tatsächlich ist die Meibumproduktion meist </a:t>
            </a:r>
            <a:r>
              <a:rPr lang="en-US" altLang="en-US" sz="1200" i="1" dirty="0">
                <a:solidFill>
                  <a:srgbClr val="FF3300"/>
                </a:solidFill>
              </a:rPr>
              <a:t>erhöht</a:t>
            </a:r>
            <a:r>
              <a:rPr lang="en-US" altLang="en-US" sz="1200" dirty="0">
                <a:solidFill>
                  <a:srgbClr val="FF3300"/>
                </a:solidFill>
              </a:rPr>
              <a:t>.</a:t>
            </a:r>
            <a:r>
              <a:rPr lang="en-US" altLang="en-US" sz="1200" i="1" dirty="0">
                <a:solidFill>
                  <a:srgbClr val="FF3300"/>
                </a:solidFill>
              </a:rPr>
              <a:t> </a:t>
            </a:r>
            <a:r>
              <a:rPr lang="en-US" altLang="en-US" sz="1200" dirty="0">
                <a:solidFill>
                  <a:srgbClr val="0000FF"/>
                </a:solidFill>
              </a:rPr>
              <a:t>Im Gegensatz dazu ist die MGD bei Rosazea meist </a:t>
            </a:r>
            <a:r>
              <a:rPr lang="en-US" altLang="en-US" sz="1200" dirty="0">
                <a:solidFill>
                  <a:srgbClr val="FF3300"/>
                </a:solidFill>
              </a:rPr>
              <a:t>obstruktiv.</a:t>
            </a:r>
          </a:p>
          <a:p>
            <a:pPr eaLnBrk="1" hangingPunct="1">
              <a:lnSpc>
                <a:spcPct val="90000"/>
              </a:lnSpc>
            </a:pPr>
            <a:r>
              <a:rPr lang="en-US" altLang="en-US" sz="1200" i="1" dirty="0">
                <a:solidFill>
                  <a:srgbClr val="FF0000"/>
                </a:solidFill>
              </a:rPr>
              <a:t>Doxycyclin </a:t>
            </a:r>
            <a:r>
              <a:rPr lang="en-US" altLang="en-US" sz="1200" i="1" dirty="0"/>
              <a:t>wird häufig zur Behandlung von MGD eingesetzt. Wie wirkt es? </a:t>
            </a:r>
            <a:r>
              <a:rPr lang="en-US" altLang="en-US" sz="1200" dirty="0">
                <a:solidFill>
                  <a:srgbClr val="0000FF"/>
                </a:solidFill>
              </a:rPr>
              <a:t>Doxy normalisiert die Meibumproduktion, indem es die </a:t>
            </a:r>
            <a:r>
              <a:rPr lang="en-US" altLang="en-US" sz="1200" dirty="0">
                <a:solidFill>
                  <a:srgbClr val="FF3300"/>
                </a:solidFill>
              </a:rPr>
              <a:t>bakterielle </a:t>
            </a:r>
            <a:r>
              <a:rPr lang="en-US" altLang="en-US" sz="1200" dirty="0">
                <a:solidFill>
                  <a:srgbClr val="0000FF"/>
                </a:solidFill>
              </a:rPr>
              <a:t>Lipaseaktivität hemmt. Es schützt zudem die Augenoberfläche, indem es die Matrix-Metalloprotease-Aktivität</a:t>
            </a:r>
            <a:r>
              <a:rPr lang="en-US" altLang="en-US" sz="1200" dirty="0">
                <a:solidFill>
                  <a:srgbClr val="FF3300"/>
                </a:solidFill>
              </a:rPr>
              <a:t> (MMP) </a:t>
            </a:r>
            <a:r>
              <a:rPr lang="en-US" altLang="en-US" sz="1200" dirty="0">
                <a:solidFill>
                  <a:srgbClr val="0000FF"/>
                </a:solidFill>
              </a:rPr>
              <a:t>hemmt. Seine antibiotische Wirkung trägt wahrscheinlich </a:t>
            </a:r>
            <a:r>
              <a:rPr lang="en-US" altLang="en-US" sz="1200" dirty="0">
                <a:solidFill>
                  <a:srgbClr val="FF3300"/>
                </a:solidFill>
              </a:rPr>
              <a:t>nur minimal dazu bei</a:t>
            </a:r>
            <a:r>
              <a:rPr lang="en-US" altLang="en-US" sz="1200" dirty="0"/>
              <a:t>.</a:t>
            </a:r>
          </a:p>
          <a:p>
            <a:pPr eaLnBrk="1" hangingPunct="1">
              <a:lnSpc>
                <a:spcPct val="90000"/>
              </a:lnSpc>
            </a:pPr>
            <a:r>
              <a:rPr lang="en-US" altLang="en-US" sz="1200" i="1" dirty="0"/>
              <a:t>Warum wird MGD mit warmen Kompressen behandelt? </a:t>
            </a:r>
            <a:r>
              <a:rPr lang="en-US" altLang="en-US" sz="1200" dirty="0">
                <a:solidFill>
                  <a:srgbClr val="0000FF"/>
                </a:solidFill>
              </a:rPr>
              <a:t>Das Ziel besteht darin, </a:t>
            </a:r>
            <a:r>
              <a:rPr lang="en-US" altLang="en-US" sz="1200" dirty="0">
                <a:solidFill>
                  <a:srgbClr val="FF3300"/>
                </a:solidFill>
              </a:rPr>
              <a:t>die Umgebungstemperatur der Augenlider </a:t>
            </a:r>
            <a:r>
              <a:rPr lang="en-US" altLang="en-US" sz="1200" dirty="0">
                <a:solidFill>
                  <a:srgbClr val="0000FF"/>
                </a:solidFill>
              </a:rPr>
              <a:t>so weit zu</a:t>
            </a:r>
            <a:r>
              <a:rPr lang="en-US" altLang="en-US" sz="1200" dirty="0">
                <a:solidFill>
                  <a:srgbClr val="FF3300"/>
                </a:solidFill>
              </a:rPr>
              <a:t> erhöhen</a:t>
            </a:r>
            <a:r>
              <a:rPr lang="en-US" altLang="en-US" sz="1200" dirty="0"/>
              <a:t>, </a:t>
            </a:r>
            <a:r>
              <a:rPr lang="en-US" altLang="en-US" sz="1200" dirty="0">
                <a:solidFill>
                  <a:srgbClr val="0000FF"/>
                </a:solidFill>
              </a:rPr>
              <a:t>dass der </a:t>
            </a:r>
            <a:r>
              <a:rPr lang="en-US" altLang="en-US" sz="1200" dirty="0">
                <a:solidFill>
                  <a:srgbClr val="FF3300"/>
                </a:solidFill>
              </a:rPr>
              <a:t>Schmelzpunkt </a:t>
            </a:r>
            <a:r>
              <a:rPr lang="en-US" altLang="en-US" sz="1200" dirty="0">
                <a:solidFill>
                  <a:srgbClr val="0000FF"/>
                </a:solidFill>
              </a:rPr>
              <a:t>der veränderten </a:t>
            </a:r>
            <a:r>
              <a:rPr lang="en-US" altLang="en-US" sz="1200" dirty="0">
                <a:solidFill>
                  <a:srgbClr val="FF3300"/>
                </a:solidFill>
              </a:rPr>
              <a:t>MG-Lipide </a:t>
            </a:r>
            <a:r>
              <a:rPr lang="en-US" altLang="en-US" sz="1200" dirty="0">
                <a:solidFill>
                  <a:srgbClr val="0000FF"/>
                </a:solidFill>
              </a:rPr>
              <a:t>überschritten wird</a:t>
            </a:r>
            <a:r>
              <a:rPr lang="en-US" altLang="en-US" sz="1200" dirty="0"/>
              <a:t>, </a:t>
            </a:r>
            <a:r>
              <a:rPr lang="en-US" altLang="en-US" sz="1200" dirty="0">
                <a:solidFill>
                  <a:srgbClr val="0000FF"/>
                </a:solidFill>
              </a:rPr>
              <a:t>wodurch der Teufelskreis der MGD durchbrochen wird</a:t>
            </a:r>
            <a:endParaRPr lang="en-US" altLang="en-US" sz="2200" dirty="0"/>
          </a:p>
        </p:txBody>
      </p:sp>
      <p:sp>
        <p:nvSpPr>
          <p:cNvPr id="76812" name="Rectangle 17">
            <a:extLst>
              <a:ext uri="{FF2B5EF4-FFF2-40B4-BE49-F238E27FC236}">
                <a16:creationId xmlns:a16="http://schemas.microsoft.com/office/drawing/2014/main" id="{DA8B7C88-784B-48D8-8AA2-521445A551CC}"/>
              </a:ext>
            </a:extLst>
          </p:cNvPr>
          <p:cNvSpPr>
            <a:spLocks noChangeArrowheads="1"/>
          </p:cNvSpPr>
          <p:nvPr/>
        </p:nvSpPr>
        <p:spPr bwMode="auto">
          <a:xfrm>
            <a:off x="457200" y="2667000"/>
            <a:ext cx="2743200" cy="190500"/>
          </a:xfrm>
          <a:prstGeom prst="rect">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1200" dirty="0"/>
          </a:p>
        </p:txBody>
      </p:sp>
      <p:sp>
        <p:nvSpPr>
          <p:cNvPr id="76813" name="Rectangle 18">
            <a:extLst>
              <a:ext uri="{FF2B5EF4-FFF2-40B4-BE49-F238E27FC236}">
                <a16:creationId xmlns:a16="http://schemas.microsoft.com/office/drawing/2014/main" id="{9FC68094-6CD4-4213-B4A1-CE0EA43CC317}"/>
              </a:ext>
            </a:extLst>
          </p:cNvPr>
          <p:cNvSpPr>
            <a:spLocks noChangeArrowheads="1"/>
          </p:cNvSpPr>
          <p:nvPr/>
        </p:nvSpPr>
        <p:spPr bwMode="auto">
          <a:xfrm>
            <a:off x="3200400" y="2476500"/>
            <a:ext cx="1219200" cy="190500"/>
          </a:xfrm>
          <a:prstGeom prst="rect">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1200" dirty="0"/>
          </a:p>
        </p:txBody>
      </p:sp>
      <p:sp>
        <p:nvSpPr>
          <p:cNvPr id="76814" name="Rectangle 19">
            <a:extLst>
              <a:ext uri="{FF2B5EF4-FFF2-40B4-BE49-F238E27FC236}">
                <a16:creationId xmlns:a16="http://schemas.microsoft.com/office/drawing/2014/main" id="{E5B00EE8-8865-4471-9900-679FEBFC45BD}"/>
              </a:ext>
            </a:extLst>
          </p:cNvPr>
          <p:cNvSpPr>
            <a:spLocks noChangeArrowheads="1"/>
          </p:cNvSpPr>
          <p:nvPr/>
        </p:nvSpPr>
        <p:spPr bwMode="auto">
          <a:xfrm>
            <a:off x="5562600" y="2476500"/>
            <a:ext cx="762000" cy="342900"/>
          </a:xfrm>
          <a:prstGeom prst="rect">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1200" dirty="0"/>
          </a:p>
        </p:txBody>
      </p:sp>
      <p:sp>
        <p:nvSpPr>
          <p:cNvPr id="76815" name="Slide Number Placeholder 1">
            <a:extLst>
              <a:ext uri="{FF2B5EF4-FFF2-40B4-BE49-F238E27FC236}">
                <a16:creationId xmlns:a16="http://schemas.microsoft.com/office/drawing/2014/main" id="{52689663-8564-4FEC-AAF7-876D6AC73BE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F9C46CA-E0E5-4B99-969B-C10AEB2E6A0E}" type="slidenum">
              <a:rPr lang="en-US" altLang="en-US" sz="1000"/>
              <a:t>248</a:t>
            </a:fld>
            <a:endParaRPr lang="en-US" altLang="en-US" sz="100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36" name="Rectangle 2">
            <a:extLst>
              <a:ext uri="{FF2B5EF4-FFF2-40B4-BE49-F238E27FC236}">
                <a16:creationId xmlns:a16="http://schemas.microsoft.com/office/drawing/2014/main" id="{35E8877C-F23D-4D07-9B2B-44C9DCAB4805}"/>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77837" name="Rectangle 3">
            <a:extLst>
              <a:ext uri="{FF2B5EF4-FFF2-40B4-BE49-F238E27FC236}">
                <a16:creationId xmlns:a16="http://schemas.microsoft.com/office/drawing/2014/main" id="{6B62B57E-D134-482B-8295-6874BBDCA71F}"/>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77838" name="Rectangle 4">
            <a:extLst>
              <a:ext uri="{FF2B5EF4-FFF2-40B4-BE49-F238E27FC236}">
                <a16:creationId xmlns:a16="http://schemas.microsoft.com/office/drawing/2014/main" id="{CF5B23DA-9C8C-4D69-B620-9F6AE24BA6B0}"/>
              </a:ext>
            </a:extLst>
          </p:cNvPr>
          <p:cNvSpPr>
            <a:spLocks noGrp="1" noChangeArrowheads="1"/>
          </p:cNvSpPr>
          <p:nvPr>
            <p:ph type="body" idx="1"/>
          </p:nvPr>
        </p:nvSpPr>
        <p:spPr>
          <a:xfrm>
            <a:off x="457200" y="1219200"/>
            <a:ext cx="8382000" cy="5257800"/>
          </a:xfrm>
        </p:spPr>
        <p:txBody>
          <a:bodyPr wrap="square" lIns="25400" tIns="12700" rIns="25400" bIns="12700"/>
          <a:lstStyle/>
          <a:p>
            <a:pPr eaLnBrk="1" hangingPunct="1">
              <a:lnSpc>
                <a:spcPct val="90000"/>
              </a:lnSpc>
            </a:pPr>
            <a:r>
              <a:rPr lang="en-US" altLang="en-US" sz="1200" i="1" dirty="0"/>
              <a:t>Wir haben die seborrhoische Blepharitis als eine Form der anterioren Blepharitis klassifiziert, doch MGD kann ein Bestandteil davon sein. Wie unterscheidet sich  MGD bei seborrhoischer </a:t>
            </a:r>
            <a:r>
              <a:rPr lang="en-US" altLang="en-US" sz="1200" i="1" dirty="0" err="1"/>
              <a:t>Blepharitis </a:t>
            </a:r>
            <a:r>
              <a:rPr lang="en-US" altLang="en-US" sz="1200" i="1" dirty="0"/>
              <a:t>von der bei Rosazea? </a:t>
            </a:r>
            <a:r>
              <a:rPr lang="en-US" altLang="en-US" sz="1200" dirty="0">
                <a:solidFill>
                  <a:srgbClr val="0000FF"/>
                </a:solidFill>
              </a:rPr>
              <a:t>Die seborrhoische MGD ist in der Regel nicht</a:t>
            </a:r>
            <a:r>
              <a:rPr lang="en-US" altLang="en-US" sz="1200" dirty="0">
                <a:solidFill>
                  <a:srgbClr val="FF3300"/>
                </a:solidFill>
              </a:rPr>
              <a:t> obstr</a:t>
            </a:r>
            <a:r>
              <a:rPr lang="en-US" altLang="en-US" sz="1200" dirty="0">
                <a:solidFill>
                  <a:srgbClr val="0000FF"/>
                </a:solidFill>
              </a:rPr>
              <a:t>uktiv – tatsächlich ist die Meibumproduktion meist </a:t>
            </a:r>
            <a:r>
              <a:rPr lang="en-US" altLang="en-US" sz="1200" i="1" dirty="0">
                <a:solidFill>
                  <a:srgbClr val="FF3300"/>
                </a:solidFill>
              </a:rPr>
              <a:t>erhöht</a:t>
            </a:r>
            <a:r>
              <a:rPr lang="en-US" altLang="en-US" sz="1200" dirty="0">
                <a:solidFill>
                  <a:srgbClr val="FF3300"/>
                </a:solidFill>
              </a:rPr>
              <a:t>.</a:t>
            </a:r>
            <a:r>
              <a:rPr lang="en-US" altLang="en-US" sz="1200" i="1" dirty="0">
                <a:solidFill>
                  <a:srgbClr val="FF3300"/>
                </a:solidFill>
              </a:rPr>
              <a:t> </a:t>
            </a:r>
            <a:r>
              <a:rPr lang="en-US" altLang="en-US" sz="1200" dirty="0">
                <a:solidFill>
                  <a:srgbClr val="0000FF"/>
                </a:solidFill>
              </a:rPr>
              <a:t>Im Gegensatz dazu ist die MGD bei Rosazea meist </a:t>
            </a:r>
            <a:r>
              <a:rPr lang="en-US" altLang="en-US" sz="1200" dirty="0">
                <a:solidFill>
                  <a:srgbClr val="FF3300"/>
                </a:solidFill>
              </a:rPr>
              <a:t>obstruktiv.</a:t>
            </a:r>
          </a:p>
          <a:p>
            <a:pPr eaLnBrk="1" hangingPunct="1">
              <a:lnSpc>
                <a:spcPct val="90000"/>
              </a:lnSpc>
            </a:pPr>
            <a:r>
              <a:rPr lang="en-US" altLang="en-US" sz="1200" i="1" dirty="0">
                <a:solidFill>
                  <a:srgbClr val="FF0000"/>
                </a:solidFill>
              </a:rPr>
              <a:t>Doxycyclin </a:t>
            </a:r>
            <a:r>
              <a:rPr lang="en-US" altLang="en-US" sz="1200" i="1" dirty="0"/>
              <a:t>wird häufig zur Behandlung von MGD eingesetzt. Wie wirkt es? </a:t>
            </a:r>
            <a:r>
              <a:rPr lang="en-US" altLang="en-US" sz="1200" dirty="0">
                <a:solidFill>
                  <a:srgbClr val="0000FF"/>
                </a:solidFill>
              </a:rPr>
              <a:t>Doxy normalisiert die Meibumproduktion, indem es die </a:t>
            </a:r>
            <a:r>
              <a:rPr lang="en-US" altLang="en-US" sz="1200" dirty="0">
                <a:solidFill>
                  <a:srgbClr val="FF3300"/>
                </a:solidFill>
              </a:rPr>
              <a:t>bakterielle </a:t>
            </a:r>
            <a:r>
              <a:rPr lang="en-US" altLang="en-US" sz="1200" dirty="0">
                <a:solidFill>
                  <a:srgbClr val="0000FF"/>
                </a:solidFill>
              </a:rPr>
              <a:t>Lipaseaktivität hemmt. Es schützt zudem die Augenoberfläche, indem es die Matrix-Metalloprotease-Aktivität</a:t>
            </a:r>
            <a:r>
              <a:rPr lang="en-US" altLang="en-US" sz="1200" dirty="0">
                <a:solidFill>
                  <a:srgbClr val="FF3300"/>
                </a:solidFill>
              </a:rPr>
              <a:t> (MMP) </a:t>
            </a:r>
            <a:r>
              <a:rPr lang="en-US" altLang="en-US" sz="1200" dirty="0">
                <a:solidFill>
                  <a:srgbClr val="0000FF"/>
                </a:solidFill>
              </a:rPr>
              <a:t>hemmt. Seine antibiotische Wirkung trägt wahrscheinlich </a:t>
            </a:r>
            <a:r>
              <a:rPr lang="en-US" altLang="en-US" sz="1200" dirty="0">
                <a:solidFill>
                  <a:srgbClr val="FF3300"/>
                </a:solidFill>
              </a:rPr>
              <a:t>nur minimal dazu bei</a:t>
            </a:r>
            <a:r>
              <a:rPr lang="en-US" altLang="en-US" sz="1200" dirty="0"/>
              <a:t>.</a:t>
            </a:r>
          </a:p>
          <a:p>
            <a:pPr eaLnBrk="1" hangingPunct="1">
              <a:lnSpc>
                <a:spcPct val="90000"/>
              </a:lnSpc>
            </a:pPr>
            <a:r>
              <a:rPr lang="en-US" altLang="en-US" sz="1200" i="1" dirty="0"/>
              <a:t>Warum wird MGD mit warmen Kompressen behandelt? </a:t>
            </a:r>
            <a:r>
              <a:rPr lang="en-US" altLang="en-US" sz="1200" dirty="0">
                <a:solidFill>
                  <a:srgbClr val="0000FF"/>
                </a:solidFill>
              </a:rPr>
              <a:t>Das Ziel besteht darin, </a:t>
            </a:r>
            <a:r>
              <a:rPr lang="en-US" altLang="en-US" sz="1200" dirty="0">
                <a:solidFill>
                  <a:srgbClr val="FF3300"/>
                </a:solidFill>
              </a:rPr>
              <a:t>die Umgebungstemperatur der Augenlider </a:t>
            </a:r>
            <a:r>
              <a:rPr lang="en-US" altLang="en-US" sz="1200" dirty="0">
                <a:solidFill>
                  <a:srgbClr val="0000FF"/>
                </a:solidFill>
              </a:rPr>
              <a:t>so weit zu</a:t>
            </a:r>
            <a:r>
              <a:rPr lang="en-US" altLang="en-US" sz="1200" dirty="0">
                <a:solidFill>
                  <a:srgbClr val="FF3300"/>
                </a:solidFill>
              </a:rPr>
              <a:t> erhöhen</a:t>
            </a:r>
            <a:r>
              <a:rPr lang="en-US" altLang="en-US" sz="1200" dirty="0"/>
              <a:t>, </a:t>
            </a:r>
            <a:r>
              <a:rPr lang="en-US" altLang="en-US" sz="1200" dirty="0">
                <a:solidFill>
                  <a:srgbClr val="0000FF"/>
                </a:solidFill>
              </a:rPr>
              <a:t>dass der </a:t>
            </a:r>
            <a:r>
              <a:rPr lang="en-US" altLang="en-US" sz="1200" dirty="0">
                <a:solidFill>
                  <a:srgbClr val="FF3300"/>
                </a:solidFill>
              </a:rPr>
              <a:t>Schmelzpunkt </a:t>
            </a:r>
            <a:r>
              <a:rPr lang="en-US" altLang="en-US" sz="1200" dirty="0">
                <a:solidFill>
                  <a:srgbClr val="0000FF"/>
                </a:solidFill>
              </a:rPr>
              <a:t>der veränderten </a:t>
            </a:r>
            <a:r>
              <a:rPr lang="en-US" altLang="en-US" sz="1200" dirty="0">
                <a:solidFill>
                  <a:srgbClr val="FF3300"/>
                </a:solidFill>
              </a:rPr>
              <a:t>MG-Lipide </a:t>
            </a:r>
            <a:r>
              <a:rPr lang="en-US" altLang="en-US" sz="1200" dirty="0">
                <a:solidFill>
                  <a:srgbClr val="0000FF"/>
                </a:solidFill>
              </a:rPr>
              <a:t>überschritten wird</a:t>
            </a:r>
            <a:r>
              <a:rPr lang="en-US" altLang="en-US" sz="1200" dirty="0"/>
              <a:t>, </a:t>
            </a:r>
            <a:r>
              <a:rPr lang="en-US" altLang="en-US" sz="1200" dirty="0">
                <a:solidFill>
                  <a:srgbClr val="0000FF"/>
                </a:solidFill>
              </a:rPr>
              <a:t>wodurch der Teufelskreis der MGD durchbrochen wird            </a:t>
            </a:r>
          </a:p>
          <a:p>
            <a:pPr algn="ctr" eaLnBrk="1" hangingPunct="1">
              <a:lnSpc>
                <a:spcPct val="90000"/>
              </a:lnSpc>
              <a:buFont typeface="Wingdings" panose="05000000000000000000" pitchFamily="2" charset="2"/>
              <a:buNone/>
            </a:pPr>
            <a:r>
              <a:rPr lang="en-US" altLang="en-US" sz="1200" dirty="0">
                <a:solidFill>
                  <a:schemeClr val="bg1"/>
                </a:solidFill>
              </a:rPr>
              <a:t>    veränderte Lipide</a:t>
            </a:r>
            <a:r>
              <a:rPr lang="en-US" altLang="en-US" sz="1200" dirty="0">
                <a:solidFill>
                  <a:schemeClr val="bg1"/>
                </a:solidFill>
                <a:sym typeface="Wingdings" panose="05000000000000000000" pitchFamily="2" charset="2"/>
              </a:rPr>
              <a:t>  </a:t>
            </a:r>
            <a:r>
              <a:rPr lang="en-US" altLang="en-US" sz="1200" dirty="0">
                <a:solidFill>
                  <a:schemeClr val="bg1"/>
                </a:solidFill>
              </a:rPr>
              <a:t>Verstopfung</a:t>
            </a:r>
            <a:r>
              <a:rPr lang="en-US" altLang="en-US" sz="1200" dirty="0">
                <a:solidFill>
                  <a:schemeClr val="bg1"/>
                </a:solidFill>
                <a:sym typeface="Wingdings" panose="05000000000000000000" pitchFamily="2" charset="2"/>
              </a:rPr>
              <a:t>  </a:t>
            </a:r>
            <a:r>
              <a:rPr lang="en-US" altLang="en-US" sz="1200" dirty="0">
                <a:solidFill>
                  <a:schemeClr val="bg1"/>
                </a:solidFill>
              </a:rPr>
              <a:t>Lipidstau</a:t>
            </a:r>
            <a:r>
              <a:rPr lang="en-US" altLang="en-US" sz="1200" dirty="0">
                <a:solidFill>
                  <a:schemeClr val="bg1"/>
                </a:solidFill>
                <a:sym typeface="Wingdings" panose="05000000000000000000" pitchFamily="2" charset="2"/>
              </a:rPr>
              <a:t>  </a:t>
            </a:r>
            <a:r>
              <a:rPr lang="en-US" altLang="en-US" sz="1200" dirty="0">
                <a:solidFill>
                  <a:schemeClr val="bg1"/>
                </a:solidFill>
              </a:rPr>
              <a:t>Besiedlung</a:t>
            </a:r>
            <a:r>
              <a:rPr lang="en-US" altLang="en-US" sz="1200" dirty="0">
                <a:solidFill>
                  <a:schemeClr val="bg1"/>
                </a:solidFill>
                <a:sym typeface="Wingdings" panose="05000000000000000000" pitchFamily="2" charset="2"/>
              </a:rPr>
              <a:t>  veränderte Lipide</a:t>
            </a:r>
            <a:endParaRPr lang="en-US" altLang="en-US" sz="2000" dirty="0">
              <a:solidFill>
                <a:schemeClr val="bg1"/>
              </a:solidFill>
            </a:endParaRPr>
          </a:p>
          <a:p>
            <a:pPr lvl="1" algn="ctr" eaLnBrk="1" hangingPunct="1">
              <a:lnSpc>
                <a:spcPct val="90000"/>
              </a:lnSpc>
            </a:pPr>
            <a:endParaRPr lang="en-US" altLang="en-US" sz="2200" dirty="0"/>
          </a:p>
        </p:txBody>
      </p:sp>
      <p:sp>
        <p:nvSpPr>
          <p:cNvPr id="77839" name="Slide Number Placeholder 1">
            <a:extLst>
              <a:ext uri="{FF2B5EF4-FFF2-40B4-BE49-F238E27FC236}">
                <a16:creationId xmlns:a16="http://schemas.microsoft.com/office/drawing/2014/main" id="{394A6AE5-1B75-4BFA-944D-51147B5F92D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FAA1C1E-B7FD-49F9-9652-CB30B685E7CD}" type="slidenum">
              <a:rPr lang="en-US" altLang="en-US" sz="1000"/>
              <a:t>249</a:t>
            </a:fld>
            <a:endParaRPr lang="en-US" altLang="en-US" sz="1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F3A66-2025-317B-A4FA-A8E6A68C1AE6}"/>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03E235DF-F980-0258-0973-8B63EE1AACD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8B46E5DF-ECDD-6AE6-6778-BF896F4D3C86}"/>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C13E87CF-14C6-953D-A6A9-B0B8651020D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2CC31575-4E22-056C-67E5-27F99BFCDB40}"/>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E43350F0-7008-6E98-77A1-D2CB5D28BD9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25</a:t>
            </a:fld>
            <a:endParaRPr lang="en-US" altLang="en-US" sz="1000"/>
          </a:p>
        </p:txBody>
      </p:sp>
      <p:sp>
        <p:nvSpPr>
          <p:cNvPr id="7" name="TextBox 6">
            <a:extLst>
              <a:ext uri="{FF2B5EF4-FFF2-40B4-BE49-F238E27FC236}">
                <a16:creationId xmlns:a16="http://schemas.microsoft.com/office/drawing/2014/main" id="{C6B45A7B-CED9-FEA3-F39B-AACB452B3B30}"/>
              </a:ext>
            </a:extLst>
          </p:cNvPr>
          <p:cNvSpPr txBox="1"/>
          <p:nvPr/>
        </p:nvSpPr>
        <p:spPr>
          <a:xfrm>
            <a:off x="2590800" y="1883926"/>
            <a:ext cx="6172200" cy="1384995"/>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b="1" dirty="0">
                <a:solidFill>
                  <a:srgbClr val="0000FF"/>
                </a:solidFill>
              </a:rPr>
              <a:t>Dies ist derzeit noch nicht genau geklärt</a:t>
            </a:r>
          </a:p>
        </p:txBody>
      </p:sp>
      <p:sp>
        <p:nvSpPr>
          <p:cNvPr id="13" name="Oval 12">
            <a:extLst>
              <a:ext uri="{FF2B5EF4-FFF2-40B4-BE49-F238E27FC236}">
                <a16:creationId xmlns:a16="http://schemas.microsoft.com/office/drawing/2014/main" id="{C3858344-8BC0-A05B-8070-CC5DE4D9888E}"/>
              </a:ext>
            </a:extLst>
          </p:cNvPr>
          <p:cNvSpPr/>
          <p:nvPr/>
        </p:nvSpPr>
        <p:spPr>
          <a:xfrm>
            <a:off x="3352800" y="1243389"/>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FCCC3E9-A2EF-D70B-EC21-352091B90670}"/>
              </a:ext>
            </a:extLst>
          </p:cNvPr>
          <p:cNvSpPr txBox="1"/>
          <p:nvPr/>
        </p:nvSpPr>
        <p:spPr>
          <a:xfrm>
            <a:off x="2286000" y="3261836"/>
            <a:ext cx="4800600" cy="523220"/>
          </a:xfrm>
          <a:prstGeom prst="rect">
            <a:avLst/>
          </a:prstGeom>
          <a:noFill/>
        </p:spPr>
        <p:txBody>
          <a:bodyPr wrap="square" lIns="25400" tIns="12700" rIns="25400" bIns="12700" rtlCol="0">
            <a:spAutoFit/>
          </a:bodyPr>
          <a:lstStyle/>
          <a:p>
            <a:r>
              <a:rPr lang="en-US" sz="1200" i="1" dirty="0"/>
              <a:t>Obwohl die Ursachen noch nicht vollständig geklärt sind, wird angenommen, dass Rosazea mit einer der sogenannten Überempfindlichkeitsreaktionen zusammenhängt. Welche davon?</a:t>
            </a:r>
          </a:p>
        </p:txBody>
      </p:sp>
    </p:spTree>
    <p:extLst>
      <p:ext uri="{BB962C8B-B14F-4D97-AF65-F5344CB8AC3E}">
        <p14:creationId xmlns:p14="http://schemas.microsoft.com/office/powerpoint/2010/main" val="1700401846"/>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60" name="Rectangle 2">
            <a:extLst>
              <a:ext uri="{FF2B5EF4-FFF2-40B4-BE49-F238E27FC236}">
                <a16:creationId xmlns:a16="http://schemas.microsoft.com/office/drawing/2014/main" id="{3ED9130D-12CB-4957-91FE-128E5630F044}"/>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78861" name="Rectangle 3">
            <a:extLst>
              <a:ext uri="{FF2B5EF4-FFF2-40B4-BE49-F238E27FC236}">
                <a16:creationId xmlns:a16="http://schemas.microsoft.com/office/drawing/2014/main" id="{05DA8CCD-F91A-4352-95E9-C49242ACD9C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78862" name="Rectangle 4">
            <a:extLst>
              <a:ext uri="{FF2B5EF4-FFF2-40B4-BE49-F238E27FC236}">
                <a16:creationId xmlns:a16="http://schemas.microsoft.com/office/drawing/2014/main" id="{653E9F29-BF8A-4CFC-9635-65C0C1249E3E}"/>
              </a:ext>
            </a:extLst>
          </p:cNvPr>
          <p:cNvSpPr>
            <a:spLocks noGrp="1" noChangeArrowheads="1"/>
          </p:cNvSpPr>
          <p:nvPr>
            <p:ph type="body" idx="1"/>
          </p:nvPr>
        </p:nvSpPr>
        <p:spPr>
          <a:xfrm>
            <a:off x="468702" y="990600"/>
            <a:ext cx="8534400" cy="5562600"/>
          </a:xfrm>
        </p:spPr>
        <p:txBody>
          <a:bodyPr wrap="square" lIns="25400" tIns="12700" rIns="25400" bIns="12700"/>
          <a:lstStyle/>
          <a:p>
            <a:pPr eaLnBrk="1" hangingPunct="1">
              <a:lnSpc>
                <a:spcPct val="90000"/>
              </a:lnSpc>
            </a:pPr>
            <a:r>
              <a:rPr lang="en-US" altLang="en-US" sz="1200" i="1" dirty="0">
                <a:solidFill>
                  <a:schemeClr val="bg1">
                    <a:lumMod val="75000"/>
                  </a:schemeClr>
                </a:solidFill>
              </a:rPr>
              <a:t>Wir haben die seborrhoische Blepharitis als eine Form der anterioren Blepharitis klassifiziert, doch MGD kann ein Bestandteil davon sein. Wie unterscheidet sich  MGD bei seborrhoischer </a:t>
            </a:r>
            <a:r>
              <a:rPr lang="en-US" altLang="en-US" sz="1200" i="1" dirty="0" err="1">
                <a:solidFill>
                  <a:schemeClr val="bg1">
                    <a:lumMod val="75000"/>
                  </a:schemeClr>
                </a:solidFill>
              </a:rPr>
              <a:t>Blepharitis </a:t>
            </a:r>
            <a:r>
              <a:rPr lang="en-US" altLang="en-US" sz="1200" i="1" dirty="0">
                <a:solidFill>
                  <a:schemeClr val="bg1">
                    <a:lumMod val="75000"/>
                  </a:schemeClr>
                </a:solidFill>
              </a:rPr>
              <a:t>von der bei Rosazea? </a:t>
            </a:r>
            <a:r>
              <a:rPr lang="en-US" altLang="en-US" sz="1200" dirty="0">
                <a:solidFill>
                  <a:schemeClr val="bg1">
                    <a:lumMod val="75000"/>
                  </a:schemeClr>
                </a:solidFill>
              </a:rPr>
              <a:t>Die seborrhoische MGD ist in der Regel nicht obstruktiv – tatsächlich ist die Meibumproduktion meist </a:t>
            </a:r>
            <a:r>
              <a:rPr lang="en-US" altLang="en-US" sz="1200" i="1" dirty="0">
                <a:solidFill>
                  <a:schemeClr val="bg1">
                    <a:lumMod val="75000"/>
                  </a:schemeClr>
                </a:solidFill>
              </a:rPr>
              <a:t>erhöht</a:t>
            </a:r>
            <a:r>
              <a:rPr lang="en-US" altLang="en-US" sz="1200" dirty="0">
                <a:solidFill>
                  <a:schemeClr val="bg1">
                    <a:lumMod val="75000"/>
                  </a:schemeClr>
                </a:solidFill>
              </a:rPr>
              <a:t>. Im Gegensatz dazu ist die MGD bei Rosazea meist obstruktiv.</a:t>
            </a:r>
          </a:p>
          <a:p>
            <a:pPr eaLnBrk="1" hangingPunct="1">
              <a:lnSpc>
                <a:spcPct val="90000"/>
              </a:lnSpc>
            </a:pPr>
            <a:r>
              <a:rPr lang="en-US" altLang="en-US" sz="1200" i="1" dirty="0">
                <a:solidFill>
                  <a:schemeClr val="bg1">
                    <a:lumMod val="75000"/>
                  </a:schemeClr>
                </a:solidFill>
              </a:rPr>
              <a:t>Doxycyclin wird häufig zur Behandlung von MGD eingesetzt. Wie wirkt es? </a:t>
            </a:r>
            <a:r>
              <a:rPr lang="en-US" altLang="en-US" sz="1200" dirty="0">
                <a:solidFill>
                  <a:schemeClr val="bg1">
                    <a:lumMod val="75000"/>
                  </a:schemeClr>
                </a:solidFill>
              </a:rPr>
              <a:t>Doxy normalisiert die Meibumproduktion, indem es die bakterielle Lipaseaktivität hemmt. Es schützt zudem die Augenoberfläche, indem es die Matrix-Metalloprotease-Aktivität (MMP) hemmt. Seine antibiotische Wirkung trägt wahrscheinlich nur minimal dazu bei.</a:t>
            </a:r>
          </a:p>
          <a:p>
            <a:pPr eaLnBrk="1" hangingPunct="1">
              <a:lnSpc>
                <a:spcPct val="90000"/>
              </a:lnSpc>
            </a:pPr>
            <a:r>
              <a:rPr lang="en-US" altLang="en-US" sz="1200" i="1" dirty="0">
                <a:solidFill>
                  <a:schemeClr val="bg1">
                    <a:lumMod val="75000"/>
                  </a:schemeClr>
                </a:solidFill>
              </a:rPr>
              <a:t>Warum wird MGD mit warmen Kompressen behandelt? </a:t>
            </a:r>
            <a:r>
              <a:rPr lang="en-US" altLang="en-US" sz="1200" dirty="0">
                <a:solidFill>
                  <a:schemeClr val="bg1">
                    <a:lumMod val="75000"/>
                  </a:schemeClr>
                </a:solidFill>
              </a:rPr>
              <a:t>Das Ziel besteht darin, die Umgebungstemperatur der Augenlider so weit zu erhöhen, dass der Schmelzpunkt der veränderten MG-Lipide überschritten wird, wodurch der </a:t>
            </a:r>
            <a:r>
              <a:rPr lang="en-US" altLang="en-US" sz="1200" b="1" dirty="0">
                <a:solidFill>
                  <a:srgbClr val="0000FF"/>
                </a:solidFill>
              </a:rPr>
              <a:t>Teufelskreis der MGD</a:t>
            </a:r>
            <a:r>
              <a:rPr lang="en-US" altLang="en-US" sz="1200" dirty="0">
                <a:solidFill>
                  <a:schemeClr val="bg1">
                    <a:lumMod val="75000"/>
                  </a:schemeClr>
                </a:solidFill>
              </a:rPr>
              <a:t> durchbrochen wird</a:t>
            </a:r>
            <a:r>
              <a:rPr lang="en-US" altLang="en-US" sz="1200" b="1" dirty="0">
                <a:solidFill>
                  <a:srgbClr val="0000FF"/>
                </a:solidFill>
              </a:rPr>
              <a:t>:             </a:t>
            </a:r>
          </a:p>
          <a:p>
            <a:pPr algn="ctr" eaLnBrk="1" hangingPunct="1">
              <a:lnSpc>
                <a:spcPct val="90000"/>
              </a:lnSpc>
              <a:buFont typeface="Wingdings" panose="05000000000000000000" pitchFamily="2" charset="2"/>
              <a:buNone/>
            </a:pPr>
            <a:r>
              <a:rPr lang="en-US" altLang="en-US" sz="1200" dirty="0">
                <a:solidFill>
                  <a:srgbClr val="0000FF"/>
                </a:solidFill>
              </a:rPr>
              <a:t>    </a:t>
            </a:r>
            <a:r>
              <a:rPr lang="en-US" altLang="en-US" sz="1200" dirty="0"/>
              <a:t>veränderte Lipide</a:t>
            </a:r>
            <a:r>
              <a:rPr lang="en-US" altLang="en-US" sz="1200" dirty="0">
                <a:solidFill>
                  <a:srgbClr val="0000FF"/>
                </a:solidFill>
                <a:sym typeface="Wingdings" panose="05000000000000000000" pitchFamily="2" charset="2"/>
              </a:rPr>
              <a:t>  </a:t>
            </a:r>
            <a:r>
              <a:rPr lang="en-US" altLang="en-US" sz="1200" dirty="0">
                <a:solidFill>
                  <a:schemeClr val="bg1"/>
                </a:solidFill>
              </a:rPr>
              <a:t>Verstopfung</a:t>
            </a:r>
            <a:r>
              <a:rPr lang="en-US" altLang="en-US" sz="1200" dirty="0">
                <a:solidFill>
                  <a:srgbClr val="0000FF"/>
                </a:solidFill>
                <a:sym typeface="Wingdings" panose="05000000000000000000" pitchFamily="2" charset="2"/>
              </a:rPr>
              <a:t>  Lipidstau  </a:t>
            </a:r>
            <a:r>
              <a:rPr lang="en-US" altLang="en-US" sz="1200" dirty="0">
                <a:solidFill>
                  <a:schemeClr val="bg1"/>
                </a:solidFill>
              </a:rPr>
              <a:t>Besiedlung </a:t>
            </a:r>
            <a:r>
              <a:rPr lang="en-US" altLang="en-US" sz="1200" dirty="0">
                <a:solidFill>
                  <a:srgbClr val="0000FF"/>
                </a:solidFill>
                <a:sym typeface="Wingdings" panose="05000000000000000000" pitchFamily="2" charset="2"/>
              </a:rPr>
              <a:t>   </a:t>
            </a:r>
            <a:r>
              <a:rPr lang="en-US" altLang="en-US" sz="1200" dirty="0">
                <a:sym typeface="Wingdings" panose="05000000000000000000" pitchFamily="2" charset="2"/>
              </a:rPr>
              <a:t>veränderte Lipide</a:t>
            </a:r>
            <a:endParaRPr lang="en-US" altLang="en-US" sz="2000" dirty="0"/>
          </a:p>
          <a:p>
            <a:pPr lvl="1" algn="ctr" eaLnBrk="1" hangingPunct="1">
              <a:lnSpc>
                <a:spcPct val="90000"/>
              </a:lnSpc>
            </a:pPr>
            <a:endParaRPr lang="en-US" altLang="en-US" sz="2200" dirty="0"/>
          </a:p>
        </p:txBody>
      </p:sp>
      <p:sp>
        <p:nvSpPr>
          <p:cNvPr id="78863" name="Slide Number Placeholder 1">
            <a:extLst>
              <a:ext uri="{FF2B5EF4-FFF2-40B4-BE49-F238E27FC236}">
                <a16:creationId xmlns:a16="http://schemas.microsoft.com/office/drawing/2014/main" id="{537DB958-2B5A-456D-B616-28101BABC4D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9894561-040E-4A70-96B4-D0C76E38193B}" type="slidenum">
              <a:rPr lang="en-US" altLang="en-US" sz="1000"/>
              <a:t>250</a:t>
            </a:fld>
            <a:endParaRPr lang="en-US" altLang="en-US" sz="100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2" name="Rectangle 2">
            <a:extLst>
              <a:ext uri="{FF2B5EF4-FFF2-40B4-BE49-F238E27FC236}">
                <a16:creationId xmlns:a16="http://schemas.microsoft.com/office/drawing/2014/main" id="{B170813E-78D9-42D8-8957-2A25F7D6D569}"/>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1933" name="Rectangle 3">
            <a:extLst>
              <a:ext uri="{FF2B5EF4-FFF2-40B4-BE49-F238E27FC236}">
                <a16:creationId xmlns:a16="http://schemas.microsoft.com/office/drawing/2014/main" id="{3038C330-F797-4AE1-AA8B-33E0CF51A2A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81934" name="Rectangle 4">
            <a:extLst>
              <a:ext uri="{FF2B5EF4-FFF2-40B4-BE49-F238E27FC236}">
                <a16:creationId xmlns:a16="http://schemas.microsoft.com/office/drawing/2014/main" id="{F8A9855E-E281-4DCE-AC42-49661940EA69}"/>
              </a:ext>
            </a:extLst>
          </p:cNvPr>
          <p:cNvSpPr>
            <a:spLocks noGrp="1" noChangeArrowheads="1"/>
          </p:cNvSpPr>
          <p:nvPr>
            <p:ph type="body" idx="1"/>
          </p:nvPr>
        </p:nvSpPr>
        <p:spPr>
          <a:xfrm>
            <a:off x="304800" y="1166813"/>
            <a:ext cx="8534400" cy="5562600"/>
          </a:xfrm>
        </p:spPr>
        <p:txBody>
          <a:bodyPr wrap="square" lIns="25400" tIns="12700" rIns="25400" bIns="12700"/>
          <a:lstStyle/>
          <a:p>
            <a:pPr eaLnBrk="1" hangingPunct="1">
              <a:lnSpc>
                <a:spcPct val="90000"/>
              </a:lnSpc>
            </a:pPr>
            <a:r>
              <a:rPr lang="en-US" altLang="en-US" sz="1200" i="1" dirty="0">
                <a:solidFill>
                  <a:schemeClr val="bg1">
                    <a:lumMod val="75000"/>
                  </a:schemeClr>
                </a:solidFill>
              </a:rPr>
              <a:t>Wir haben die seborrhoische Blepharitis als eine Form der anterioren Blepharitis klassifiziert, doch MGD kann ein Bestandteil davon sein. Wie unterscheidet sich  MGD bei seborrhoischer </a:t>
            </a:r>
            <a:r>
              <a:rPr lang="en-US" altLang="en-US" sz="1200" i="1" dirty="0" err="1">
                <a:solidFill>
                  <a:schemeClr val="bg1">
                    <a:lumMod val="75000"/>
                  </a:schemeClr>
                </a:solidFill>
              </a:rPr>
              <a:t>Blepharitis </a:t>
            </a:r>
            <a:r>
              <a:rPr lang="en-US" altLang="en-US" sz="1200" i="1" dirty="0">
                <a:solidFill>
                  <a:schemeClr val="bg1">
                    <a:lumMod val="75000"/>
                  </a:schemeClr>
                </a:solidFill>
              </a:rPr>
              <a:t>von der bei Rosazea? </a:t>
            </a:r>
            <a:r>
              <a:rPr lang="en-US" altLang="en-US" sz="1200" dirty="0">
                <a:solidFill>
                  <a:schemeClr val="bg1">
                    <a:lumMod val="75000"/>
                  </a:schemeClr>
                </a:solidFill>
              </a:rPr>
              <a:t>Die seborrhoische MGD ist in der Regel nicht obstruktiv – tatsächlich ist die Meibumproduktion meist </a:t>
            </a:r>
            <a:r>
              <a:rPr lang="en-US" altLang="en-US" sz="1200" i="1" dirty="0">
                <a:solidFill>
                  <a:schemeClr val="bg1">
                    <a:lumMod val="75000"/>
                  </a:schemeClr>
                </a:solidFill>
              </a:rPr>
              <a:t>erhöht</a:t>
            </a:r>
            <a:r>
              <a:rPr lang="en-US" altLang="en-US" sz="1200" dirty="0">
                <a:solidFill>
                  <a:schemeClr val="bg1">
                    <a:lumMod val="75000"/>
                  </a:schemeClr>
                </a:solidFill>
              </a:rPr>
              <a:t>. Im Gegensatz dazu ist die MGD bei Rosazea meist obstruktiv.</a:t>
            </a:r>
          </a:p>
          <a:p>
            <a:pPr eaLnBrk="1" hangingPunct="1">
              <a:lnSpc>
                <a:spcPct val="90000"/>
              </a:lnSpc>
            </a:pPr>
            <a:r>
              <a:rPr lang="en-US" altLang="en-US" sz="1200" i="1" dirty="0">
                <a:solidFill>
                  <a:schemeClr val="bg1">
                    <a:lumMod val="75000"/>
                  </a:schemeClr>
                </a:solidFill>
              </a:rPr>
              <a:t>Doxycyclin wird häufig zur Behandlung von MGD eingesetzt. Wie wirkt es? </a:t>
            </a:r>
            <a:r>
              <a:rPr lang="en-US" altLang="en-US" sz="1200" dirty="0">
                <a:solidFill>
                  <a:schemeClr val="bg1">
                    <a:lumMod val="75000"/>
                  </a:schemeClr>
                </a:solidFill>
              </a:rPr>
              <a:t>Doxy normalisiert die Meibumproduktion, indem es die bakterielle Lipaseaktivität hemmt. Es schützt zudem die Augenoberfläche, indem es die Matrix-Metalloprotease-Aktivität (MMP) hemmt. Seine antibiotische Wirkung trägt wahrscheinlich nur minimal dazu bei.</a:t>
            </a:r>
          </a:p>
          <a:p>
            <a:pPr eaLnBrk="1" hangingPunct="1">
              <a:lnSpc>
                <a:spcPct val="90000"/>
              </a:lnSpc>
            </a:pPr>
            <a:r>
              <a:rPr lang="en-US" altLang="en-US" sz="1200" i="1" dirty="0">
                <a:solidFill>
                  <a:schemeClr val="bg1">
                    <a:lumMod val="75000"/>
                  </a:schemeClr>
                </a:solidFill>
              </a:rPr>
              <a:t>Warum wird MGD mit warmen Kompressen behandelt? </a:t>
            </a:r>
            <a:r>
              <a:rPr lang="en-US" altLang="en-US" sz="1200" dirty="0">
                <a:solidFill>
                  <a:schemeClr val="bg1">
                    <a:lumMod val="75000"/>
                  </a:schemeClr>
                </a:solidFill>
              </a:rPr>
              <a:t>Das Ziel besteht darin, die Umgebungstemperatur der Augenlider so weit zu erhöhen, dass der Schmelzpunkt der veränderten MG-Lipide überschritten wird, wodurch der </a:t>
            </a:r>
            <a:r>
              <a:rPr lang="en-US" altLang="en-US" sz="1200" b="1" dirty="0">
                <a:solidFill>
                  <a:srgbClr val="0000FF"/>
                </a:solidFill>
              </a:rPr>
              <a:t>Teufelskreis der MGD</a:t>
            </a:r>
            <a:r>
              <a:rPr lang="en-US" altLang="en-US" sz="1200" dirty="0">
                <a:solidFill>
                  <a:schemeClr val="bg1">
                    <a:lumMod val="75000"/>
                  </a:schemeClr>
                </a:solidFill>
              </a:rPr>
              <a:t> durchbrochen wird</a:t>
            </a:r>
            <a:r>
              <a:rPr lang="en-US" altLang="en-US" sz="1200" b="1" dirty="0">
                <a:solidFill>
                  <a:srgbClr val="0000FF"/>
                </a:solidFill>
              </a:rPr>
              <a:t>:             </a:t>
            </a:r>
          </a:p>
          <a:p>
            <a:pPr algn="ctr" eaLnBrk="1" hangingPunct="1">
              <a:lnSpc>
                <a:spcPct val="90000"/>
              </a:lnSpc>
              <a:buFont typeface="Wingdings" panose="05000000000000000000" pitchFamily="2" charset="2"/>
              <a:buNone/>
            </a:pPr>
            <a:r>
              <a:rPr lang="en-US" altLang="en-US" sz="1200" dirty="0">
                <a:solidFill>
                  <a:srgbClr val="0000FF"/>
                </a:solidFill>
              </a:rPr>
              <a:t>    </a:t>
            </a:r>
            <a:r>
              <a:rPr lang="en-US" altLang="en-US" sz="1200" dirty="0"/>
              <a:t>veränderte Lipide</a:t>
            </a:r>
            <a:r>
              <a:rPr lang="en-US" altLang="en-US" sz="1200" dirty="0">
                <a:solidFill>
                  <a:srgbClr val="0000FF"/>
                </a:solidFill>
                <a:sym typeface="Wingdings" panose="05000000000000000000" pitchFamily="2" charset="2"/>
              </a:rPr>
              <a:t>  </a:t>
            </a:r>
            <a:r>
              <a:rPr lang="en-US" altLang="en-US" sz="1200" dirty="0">
                <a:solidFill>
                  <a:schemeClr val="bg1"/>
                </a:solidFill>
              </a:rPr>
              <a:t>Verstopfung</a:t>
            </a:r>
            <a:r>
              <a:rPr lang="en-US" altLang="en-US" sz="1200" dirty="0">
                <a:solidFill>
                  <a:srgbClr val="0000FF"/>
                </a:solidFill>
                <a:sym typeface="Wingdings" panose="05000000000000000000" pitchFamily="2" charset="2"/>
              </a:rPr>
              <a:t>  Lipidstau  </a:t>
            </a:r>
            <a:r>
              <a:rPr lang="en-US" altLang="en-US" sz="1200" dirty="0">
                <a:solidFill>
                  <a:schemeClr val="bg1"/>
                </a:solidFill>
              </a:rPr>
              <a:t>Besiedlung </a:t>
            </a:r>
            <a:r>
              <a:rPr lang="en-US" altLang="en-US" sz="1200" dirty="0">
                <a:solidFill>
                  <a:srgbClr val="0000FF"/>
                </a:solidFill>
                <a:sym typeface="Wingdings" panose="05000000000000000000" pitchFamily="2" charset="2"/>
              </a:rPr>
              <a:t>   </a:t>
            </a:r>
            <a:r>
              <a:rPr lang="en-US" altLang="en-US" sz="1200" dirty="0">
                <a:sym typeface="Wingdings" panose="05000000000000000000" pitchFamily="2" charset="2"/>
              </a:rPr>
              <a:t>veränderte Lipide</a:t>
            </a:r>
            <a:endParaRPr lang="en-US" altLang="en-US" sz="2000" dirty="0"/>
          </a:p>
          <a:p>
            <a:pPr lvl="1" algn="ctr" eaLnBrk="1" hangingPunct="1">
              <a:lnSpc>
                <a:spcPct val="90000"/>
              </a:lnSpc>
            </a:pPr>
            <a:endParaRPr lang="en-US" altLang="en-US" sz="2200" dirty="0"/>
          </a:p>
        </p:txBody>
      </p:sp>
      <p:sp>
        <p:nvSpPr>
          <p:cNvPr id="81935" name="Slide Number Placeholder 1">
            <a:extLst>
              <a:ext uri="{FF2B5EF4-FFF2-40B4-BE49-F238E27FC236}">
                <a16:creationId xmlns:a16="http://schemas.microsoft.com/office/drawing/2014/main" id="{5D404FB8-9441-407A-A1BD-8F6EE8CF9AE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6AD2A5D-C5C7-4DC1-A83B-2E8A8855C1E7}" type="slidenum">
              <a:rPr lang="en-US" altLang="en-US" sz="1000"/>
              <a:t>251</a:t>
            </a:fld>
            <a:endParaRPr lang="en-US" altLang="en-US" sz="1000"/>
          </a:p>
        </p:txBody>
      </p:sp>
      <p:sp>
        <p:nvSpPr>
          <p:cNvPr id="81936" name="TextBox 1">
            <a:extLst>
              <a:ext uri="{FF2B5EF4-FFF2-40B4-BE49-F238E27FC236}">
                <a16:creationId xmlns:a16="http://schemas.microsoft.com/office/drawing/2014/main" id="{04BE94BE-8A4C-4110-9EC1-6A3988C53381}"/>
              </a:ext>
            </a:extLst>
          </p:cNvPr>
          <p:cNvSpPr txBox="1">
            <a:spLocks noChangeArrowheads="1"/>
          </p:cNvSpPr>
          <p:nvPr/>
        </p:nvSpPr>
        <p:spPr bwMode="auto">
          <a:xfrm>
            <a:off x="3244850" y="2884445"/>
            <a:ext cx="876300" cy="20499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500"/>
              </a:lnSpc>
            </a:pPr>
            <a:endParaRPr lang="en-US" altLang="en-US" sz="1200" dirty="0">
              <a:solidFill>
                <a:srgbClr val="FF3300"/>
              </a:solidFill>
            </a:endParaRPr>
          </a:p>
        </p:txBody>
      </p:sp>
      <p:sp>
        <p:nvSpPr>
          <p:cNvPr id="81937" name="TextBox 19">
            <a:extLst>
              <a:ext uri="{FF2B5EF4-FFF2-40B4-BE49-F238E27FC236}">
                <a16:creationId xmlns:a16="http://schemas.microsoft.com/office/drawing/2014/main" id="{2E8549AF-047B-4CD4-A2B1-60935C0AE2A4}"/>
              </a:ext>
            </a:extLst>
          </p:cNvPr>
          <p:cNvSpPr txBox="1">
            <a:spLocks noChangeArrowheads="1"/>
          </p:cNvSpPr>
          <p:nvPr/>
        </p:nvSpPr>
        <p:spPr bwMode="auto">
          <a:xfrm>
            <a:off x="5181600" y="2884445"/>
            <a:ext cx="876300" cy="20499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500"/>
              </a:lnSpc>
            </a:pPr>
            <a:endParaRPr lang="en-US" altLang="en-US" sz="1200" dirty="0">
              <a:solidFill>
                <a:srgbClr val="FF3300"/>
              </a:solidFill>
            </a:endParaRPr>
          </a:p>
        </p:txBody>
      </p:sp>
      <p:sp>
        <p:nvSpPr>
          <p:cNvPr id="81938" name="TextBox 20">
            <a:extLst>
              <a:ext uri="{FF2B5EF4-FFF2-40B4-BE49-F238E27FC236}">
                <a16:creationId xmlns:a16="http://schemas.microsoft.com/office/drawing/2014/main" id="{7466D683-CE67-4469-8FED-17012ADF17D7}"/>
              </a:ext>
            </a:extLst>
          </p:cNvPr>
          <p:cNvSpPr txBox="1">
            <a:spLocks noChangeArrowheads="1"/>
          </p:cNvSpPr>
          <p:nvPr/>
        </p:nvSpPr>
        <p:spPr bwMode="auto">
          <a:xfrm>
            <a:off x="7512050" y="2884445"/>
            <a:ext cx="1606550" cy="20499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500"/>
              </a:lnSpc>
            </a:pPr>
            <a:endParaRPr lang="en-US" altLang="en-US" sz="1200" dirty="0">
              <a:solidFill>
                <a:srgbClr val="FF3300"/>
              </a:solidFill>
            </a:endParaRPr>
          </a:p>
        </p:txBody>
      </p:sp>
    </p:spTree>
    <p:extLst>
      <p:ext uri="{BB962C8B-B14F-4D97-AF65-F5344CB8AC3E}">
        <p14:creationId xmlns:p14="http://schemas.microsoft.com/office/powerpoint/2010/main" val="1113285842"/>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2" name="Rectangle 2">
            <a:extLst>
              <a:ext uri="{FF2B5EF4-FFF2-40B4-BE49-F238E27FC236}">
                <a16:creationId xmlns:a16="http://schemas.microsoft.com/office/drawing/2014/main" id="{B170813E-78D9-42D8-8957-2A25F7D6D569}"/>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1933" name="Rectangle 3">
            <a:extLst>
              <a:ext uri="{FF2B5EF4-FFF2-40B4-BE49-F238E27FC236}">
                <a16:creationId xmlns:a16="http://schemas.microsoft.com/office/drawing/2014/main" id="{3038C330-F797-4AE1-AA8B-33E0CF51A2A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81934" name="Rectangle 4">
            <a:extLst>
              <a:ext uri="{FF2B5EF4-FFF2-40B4-BE49-F238E27FC236}">
                <a16:creationId xmlns:a16="http://schemas.microsoft.com/office/drawing/2014/main" id="{F8A9855E-E281-4DCE-AC42-49661940EA69}"/>
              </a:ext>
            </a:extLst>
          </p:cNvPr>
          <p:cNvSpPr>
            <a:spLocks noGrp="1" noChangeArrowheads="1"/>
          </p:cNvSpPr>
          <p:nvPr>
            <p:ph type="body" idx="1"/>
          </p:nvPr>
        </p:nvSpPr>
        <p:spPr>
          <a:xfrm>
            <a:off x="304800" y="1166813"/>
            <a:ext cx="8534400" cy="5562600"/>
          </a:xfrm>
        </p:spPr>
        <p:txBody>
          <a:bodyPr wrap="square" lIns="25400" tIns="12700" rIns="25400" bIns="12700"/>
          <a:lstStyle/>
          <a:p>
            <a:pPr eaLnBrk="1" hangingPunct="1">
              <a:lnSpc>
                <a:spcPct val="90000"/>
              </a:lnSpc>
            </a:pPr>
            <a:r>
              <a:rPr lang="en-US" altLang="en-US" sz="1200" i="1" dirty="0">
                <a:solidFill>
                  <a:schemeClr val="bg1">
                    <a:lumMod val="75000"/>
                  </a:schemeClr>
                </a:solidFill>
              </a:rPr>
              <a:t>Wir haben die seborrhoische Blepharitis als eine Form der anterioren Blepharitis klassifiziert, doch MGD kann ein Bestandteil davon sein. Wie unterscheidet sich  MGD bei seborrhoischer </a:t>
            </a:r>
            <a:r>
              <a:rPr lang="en-US" altLang="en-US" sz="1200" i="1" dirty="0" err="1">
                <a:solidFill>
                  <a:schemeClr val="bg1">
                    <a:lumMod val="75000"/>
                  </a:schemeClr>
                </a:solidFill>
              </a:rPr>
              <a:t>Blepharitis </a:t>
            </a:r>
            <a:r>
              <a:rPr lang="en-US" altLang="en-US" sz="1200" i="1" dirty="0">
                <a:solidFill>
                  <a:schemeClr val="bg1">
                    <a:lumMod val="75000"/>
                  </a:schemeClr>
                </a:solidFill>
              </a:rPr>
              <a:t>von der bei Rosazea? </a:t>
            </a:r>
            <a:r>
              <a:rPr lang="en-US" altLang="en-US" sz="1200" dirty="0">
                <a:solidFill>
                  <a:schemeClr val="bg1">
                    <a:lumMod val="75000"/>
                  </a:schemeClr>
                </a:solidFill>
              </a:rPr>
              <a:t>Die seborrhoische MGD ist in der Regel nicht obstruktiv – tatsächlich ist die Meibumproduktion meist </a:t>
            </a:r>
            <a:r>
              <a:rPr lang="en-US" altLang="en-US" sz="1200" i="1" dirty="0">
                <a:solidFill>
                  <a:schemeClr val="bg1">
                    <a:lumMod val="75000"/>
                  </a:schemeClr>
                </a:solidFill>
              </a:rPr>
              <a:t>erhöht</a:t>
            </a:r>
            <a:r>
              <a:rPr lang="en-US" altLang="en-US" sz="1200" dirty="0">
                <a:solidFill>
                  <a:schemeClr val="bg1">
                    <a:lumMod val="75000"/>
                  </a:schemeClr>
                </a:solidFill>
              </a:rPr>
              <a:t>. Im Gegensatz dazu ist die MGD bei Rosazea meist obstruktiv.</a:t>
            </a:r>
          </a:p>
          <a:p>
            <a:pPr eaLnBrk="1" hangingPunct="1">
              <a:lnSpc>
                <a:spcPct val="90000"/>
              </a:lnSpc>
            </a:pPr>
            <a:r>
              <a:rPr lang="en-US" altLang="en-US" sz="1200" i="1" dirty="0">
                <a:solidFill>
                  <a:schemeClr val="bg1">
                    <a:lumMod val="75000"/>
                  </a:schemeClr>
                </a:solidFill>
              </a:rPr>
              <a:t>Doxycyclin wird häufig zur Behandlung von MGD eingesetzt. Wie wirkt es? </a:t>
            </a:r>
            <a:r>
              <a:rPr lang="en-US" altLang="en-US" sz="1200" dirty="0">
                <a:solidFill>
                  <a:schemeClr val="bg1">
                    <a:lumMod val="75000"/>
                  </a:schemeClr>
                </a:solidFill>
              </a:rPr>
              <a:t>Doxy normalisiert die Meibumproduktion, indem es die bakterielle Lipaseaktivität hemmt. Es schützt zudem die Augenoberfläche, indem es die Matrix-Metalloprotease-Aktivität (MMP) hemmt. Seine antibiotische Wirkung trägt wahrscheinlich nur minimal dazu bei.</a:t>
            </a:r>
          </a:p>
          <a:p>
            <a:pPr eaLnBrk="1" hangingPunct="1">
              <a:lnSpc>
                <a:spcPct val="90000"/>
              </a:lnSpc>
            </a:pPr>
            <a:r>
              <a:rPr lang="en-US" altLang="en-US" sz="1200" i="1" dirty="0">
                <a:solidFill>
                  <a:schemeClr val="bg1">
                    <a:lumMod val="75000"/>
                  </a:schemeClr>
                </a:solidFill>
              </a:rPr>
              <a:t>Warum wird MGD mit warmen Kompressen behandelt? </a:t>
            </a:r>
            <a:r>
              <a:rPr lang="en-US" altLang="en-US" sz="1200" dirty="0">
                <a:solidFill>
                  <a:schemeClr val="bg1">
                    <a:lumMod val="75000"/>
                  </a:schemeClr>
                </a:solidFill>
              </a:rPr>
              <a:t>Das Ziel besteht darin, die Umgebungstemperatur der Augenlider so weit zu erhöhen, dass der Schmelzpunkt der veränderten MG-Lipide überschritten wird, wodurch der </a:t>
            </a:r>
            <a:r>
              <a:rPr lang="en-US" altLang="en-US" sz="1200" b="1" dirty="0">
                <a:solidFill>
                  <a:srgbClr val="0000FF"/>
                </a:solidFill>
              </a:rPr>
              <a:t>Teufelskreis der MGD</a:t>
            </a:r>
            <a:r>
              <a:rPr lang="en-US" altLang="en-US" sz="1200" dirty="0">
                <a:solidFill>
                  <a:schemeClr val="bg1">
                    <a:lumMod val="75000"/>
                  </a:schemeClr>
                </a:solidFill>
              </a:rPr>
              <a:t> durchbrochen wird</a:t>
            </a:r>
            <a:r>
              <a:rPr lang="en-US" altLang="en-US" sz="1200" b="1" dirty="0">
                <a:solidFill>
                  <a:srgbClr val="0000FF"/>
                </a:solidFill>
              </a:rPr>
              <a:t>:             </a:t>
            </a:r>
          </a:p>
          <a:p>
            <a:pPr algn="ctr" eaLnBrk="1" hangingPunct="1">
              <a:lnSpc>
                <a:spcPct val="90000"/>
              </a:lnSpc>
              <a:buFont typeface="Wingdings" panose="05000000000000000000" pitchFamily="2" charset="2"/>
              <a:buNone/>
            </a:pPr>
            <a:r>
              <a:rPr lang="en-US" altLang="en-US" sz="1200" dirty="0">
                <a:solidFill>
                  <a:srgbClr val="0000FF"/>
                </a:solidFill>
              </a:rPr>
              <a:t>    </a:t>
            </a:r>
            <a:r>
              <a:rPr lang="en-US" altLang="en-US" sz="1200" dirty="0"/>
              <a:t>veränderte Lipide</a:t>
            </a:r>
            <a:r>
              <a:rPr lang="en-US" altLang="en-US" sz="1200" dirty="0">
                <a:solidFill>
                  <a:srgbClr val="0000FF"/>
                </a:solidFill>
                <a:sym typeface="Wingdings" panose="05000000000000000000" pitchFamily="2" charset="2"/>
              </a:rPr>
              <a:t>  </a:t>
            </a:r>
            <a:r>
              <a:rPr lang="en-US" altLang="en-US" sz="1200" dirty="0">
                <a:solidFill>
                  <a:schemeClr val="bg1"/>
                </a:solidFill>
              </a:rPr>
              <a:t>Verstopfung</a:t>
            </a:r>
            <a:r>
              <a:rPr lang="en-US" altLang="en-US" sz="1200" dirty="0">
                <a:solidFill>
                  <a:srgbClr val="0000FF"/>
                </a:solidFill>
                <a:sym typeface="Wingdings" panose="05000000000000000000" pitchFamily="2" charset="2"/>
              </a:rPr>
              <a:t>  Lipidstau  </a:t>
            </a:r>
            <a:r>
              <a:rPr lang="en-US" altLang="en-US" sz="1200" dirty="0">
                <a:solidFill>
                  <a:schemeClr val="bg1"/>
                </a:solidFill>
              </a:rPr>
              <a:t>Besiedlung </a:t>
            </a:r>
            <a:r>
              <a:rPr lang="en-US" altLang="en-US" sz="1200" dirty="0">
                <a:solidFill>
                  <a:srgbClr val="0000FF"/>
                </a:solidFill>
                <a:sym typeface="Wingdings" panose="05000000000000000000" pitchFamily="2" charset="2"/>
              </a:rPr>
              <a:t>   </a:t>
            </a:r>
            <a:r>
              <a:rPr lang="en-US" altLang="en-US" sz="1200" dirty="0">
                <a:sym typeface="Wingdings" panose="05000000000000000000" pitchFamily="2" charset="2"/>
              </a:rPr>
              <a:t>veränderte Lipide</a:t>
            </a:r>
            <a:endParaRPr lang="en-US" altLang="en-US" sz="2000" dirty="0"/>
          </a:p>
          <a:p>
            <a:pPr lvl="1" algn="ctr" eaLnBrk="1" hangingPunct="1">
              <a:lnSpc>
                <a:spcPct val="90000"/>
              </a:lnSpc>
            </a:pPr>
            <a:endParaRPr lang="en-US" altLang="en-US" sz="2200" dirty="0"/>
          </a:p>
        </p:txBody>
      </p:sp>
      <p:sp>
        <p:nvSpPr>
          <p:cNvPr id="81935" name="Slide Number Placeholder 1">
            <a:extLst>
              <a:ext uri="{FF2B5EF4-FFF2-40B4-BE49-F238E27FC236}">
                <a16:creationId xmlns:a16="http://schemas.microsoft.com/office/drawing/2014/main" id="{5D404FB8-9441-407A-A1BD-8F6EE8CF9AE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6AD2A5D-C5C7-4DC1-A83B-2E8A8855C1E7}" type="slidenum">
              <a:rPr lang="en-US" altLang="en-US" sz="1000"/>
              <a:t>252</a:t>
            </a:fld>
            <a:endParaRPr lang="en-US" altLang="en-US" sz="1000"/>
          </a:p>
        </p:txBody>
      </p:sp>
      <p:sp>
        <p:nvSpPr>
          <p:cNvPr id="81936" name="TextBox 1">
            <a:extLst>
              <a:ext uri="{FF2B5EF4-FFF2-40B4-BE49-F238E27FC236}">
                <a16:creationId xmlns:a16="http://schemas.microsoft.com/office/drawing/2014/main" id="{04BE94BE-8A4C-4110-9EC1-6A3988C53381}"/>
              </a:ext>
            </a:extLst>
          </p:cNvPr>
          <p:cNvSpPr txBox="1">
            <a:spLocks noChangeArrowheads="1"/>
          </p:cNvSpPr>
          <p:nvPr/>
        </p:nvSpPr>
        <p:spPr bwMode="auto">
          <a:xfrm>
            <a:off x="3244850" y="2884445"/>
            <a:ext cx="876300" cy="58971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500"/>
              </a:lnSpc>
            </a:pPr>
            <a:r>
              <a:rPr lang="en-US" altLang="en-US" sz="1200" dirty="0" err="1">
                <a:solidFill>
                  <a:srgbClr val="FF3300"/>
                </a:solidFill>
              </a:rPr>
              <a:t>Verstopfung</a:t>
            </a:r>
            <a:r>
              <a:rPr lang="en-US" altLang="en-US" sz="1200" dirty="0">
                <a:solidFill>
                  <a:srgbClr val="FF3300"/>
                </a:solidFill>
              </a:rPr>
              <a:t> der MG-</a:t>
            </a:r>
            <a:r>
              <a:rPr lang="en-US" altLang="en-US" sz="1200" dirty="0" err="1">
                <a:solidFill>
                  <a:srgbClr val="FF3300"/>
                </a:solidFill>
              </a:rPr>
              <a:t>Öffnungen</a:t>
            </a:r>
            <a:endParaRPr lang="en-US" altLang="en-US" sz="1200" dirty="0">
              <a:solidFill>
                <a:srgbClr val="FF3300"/>
              </a:solidFill>
            </a:endParaRPr>
          </a:p>
        </p:txBody>
      </p:sp>
      <p:sp>
        <p:nvSpPr>
          <p:cNvPr id="81937" name="TextBox 19">
            <a:extLst>
              <a:ext uri="{FF2B5EF4-FFF2-40B4-BE49-F238E27FC236}">
                <a16:creationId xmlns:a16="http://schemas.microsoft.com/office/drawing/2014/main" id="{2E8549AF-047B-4CD4-A2B1-60935C0AE2A4}"/>
              </a:ext>
            </a:extLst>
          </p:cNvPr>
          <p:cNvSpPr txBox="1">
            <a:spLocks noChangeArrowheads="1"/>
          </p:cNvSpPr>
          <p:nvPr/>
        </p:nvSpPr>
        <p:spPr bwMode="auto">
          <a:xfrm>
            <a:off x="5181600" y="2884445"/>
            <a:ext cx="876300" cy="20499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500"/>
              </a:lnSpc>
            </a:pPr>
            <a:endParaRPr lang="en-US" altLang="en-US" sz="1200" dirty="0">
              <a:solidFill>
                <a:srgbClr val="FF3300"/>
              </a:solidFill>
            </a:endParaRPr>
          </a:p>
        </p:txBody>
      </p:sp>
      <p:sp>
        <p:nvSpPr>
          <p:cNvPr id="81938" name="TextBox 20">
            <a:extLst>
              <a:ext uri="{FF2B5EF4-FFF2-40B4-BE49-F238E27FC236}">
                <a16:creationId xmlns:a16="http://schemas.microsoft.com/office/drawing/2014/main" id="{7466D683-CE67-4469-8FED-17012ADF17D7}"/>
              </a:ext>
            </a:extLst>
          </p:cNvPr>
          <p:cNvSpPr txBox="1">
            <a:spLocks noChangeArrowheads="1"/>
          </p:cNvSpPr>
          <p:nvPr/>
        </p:nvSpPr>
        <p:spPr bwMode="auto">
          <a:xfrm>
            <a:off x="7512050" y="2884445"/>
            <a:ext cx="1606550" cy="20499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500"/>
              </a:lnSpc>
            </a:pPr>
            <a:endParaRPr lang="en-US" altLang="en-US" sz="1200" dirty="0">
              <a:solidFill>
                <a:srgbClr val="FF3300"/>
              </a:solidFill>
            </a:endParaRPr>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2" name="Rectangle 2">
            <a:extLst>
              <a:ext uri="{FF2B5EF4-FFF2-40B4-BE49-F238E27FC236}">
                <a16:creationId xmlns:a16="http://schemas.microsoft.com/office/drawing/2014/main" id="{B170813E-78D9-42D8-8957-2A25F7D6D569}"/>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1933" name="Rectangle 3">
            <a:extLst>
              <a:ext uri="{FF2B5EF4-FFF2-40B4-BE49-F238E27FC236}">
                <a16:creationId xmlns:a16="http://schemas.microsoft.com/office/drawing/2014/main" id="{3038C330-F797-4AE1-AA8B-33E0CF51A2A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81934" name="Rectangle 4">
            <a:extLst>
              <a:ext uri="{FF2B5EF4-FFF2-40B4-BE49-F238E27FC236}">
                <a16:creationId xmlns:a16="http://schemas.microsoft.com/office/drawing/2014/main" id="{F8A9855E-E281-4DCE-AC42-49661940EA69}"/>
              </a:ext>
            </a:extLst>
          </p:cNvPr>
          <p:cNvSpPr>
            <a:spLocks noGrp="1" noChangeArrowheads="1"/>
          </p:cNvSpPr>
          <p:nvPr>
            <p:ph type="body" idx="1"/>
          </p:nvPr>
        </p:nvSpPr>
        <p:spPr>
          <a:xfrm>
            <a:off x="304800" y="1166813"/>
            <a:ext cx="8534400" cy="5562600"/>
          </a:xfrm>
        </p:spPr>
        <p:txBody>
          <a:bodyPr wrap="square" lIns="25400" tIns="12700" rIns="25400" bIns="12700"/>
          <a:lstStyle/>
          <a:p>
            <a:pPr eaLnBrk="1" hangingPunct="1">
              <a:lnSpc>
                <a:spcPct val="90000"/>
              </a:lnSpc>
            </a:pPr>
            <a:r>
              <a:rPr lang="en-US" altLang="en-US" sz="1200" i="1" dirty="0">
                <a:solidFill>
                  <a:schemeClr val="bg1">
                    <a:lumMod val="75000"/>
                  </a:schemeClr>
                </a:solidFill>
              </a:rPr>
              <a:t>Wir haben die seborrhoische Blepharitis als eine Form der anterioren Blepharitis klassifiziert, doch MGD kann ein Bestandteil davon sein. Wie unterscheidet sich  MGD bei seborrhoischer </a:t>
            </a:r>
            <a:r>
              <a:rPr lang="en-US" altLang="en-US" sz="1200" i="1" dirty="0" err="1">
                <a:solidFill>
                  <a:schemeClr val="bg1">
                    <a:lumMod val="75000"/>
                  </a:schemeClr>
                </a:solidFill>
              </a:rPr>
              <a:t>Blepharitis </a:t>
            </a:r>
            <a:r>
              <a:rPr lang="en-US" altLang="en-US" sz="1200" i="1" dirty="0">
                <a:solidFill>
                  <a:schemeClr val="bg1">
                    <a:lumMod val="75000"/>
                  </a:schemeClr>
                </a:solidFill>
              </a:rPr>
              <a:t>von der bei Rosazea? </a:t>
            </a:r>
            <a:r>
              <a:rPr lang="en-US" altLang="en-US" sz="1200" dirty="0">
                <a:solidFill>
                  <a:schemeClr val="bg1">
                    <a:lumMod val="75000"/>
                  </a:schemeClr>
                </a:solidFill>
              </a:rPr>
              <a:t>Die seborrhoische MGD ist in der Regel nicht obstruktiv – tatsächlich ist die Meibumproduktion meist </a:t>
            </a:r>
            <a:r>
              <a:rPr lang="en-US" altLang="en-US" sz="1200" i="1" dirty="0">
                <a:solidFill>
                  <a:schemeClr val="bg1">
                    <a:lumMod val="75000"/>
                  </a:schemeClr>
                </a:solidFill>
              </a:rPr>
              <a:t>erhöht</a:t>
            </a:r>
            <a:r>
              <a:rPr lang="en-US" altLang="en-US" sz="1200" dirty="0">
                <a:solidFill>
                  <a:schemeClr val="bg1">
                    <a:lumMod val="75000"/>
                  </a:schemeClr>
                </a:solidFill>
              </a:rPr>
              <a:t>. Im Gegensatz dazu ist die MGD bei Rosazea meist obstruktiv.</a:t>
            </a:r>
          </a:p>
          <a:p>
            <a:pPr eaLnBrk="1" hangingPunct="1">
              <a:lnSpc>
                <a:spcPct val="90000"/>
              </a:lnSpc>
            </a:pPr>
            <a:r>
              <a:rPr lang="en-US" altLang="en-US" sz="1200" i="1" dirty="0">
                <a:solidFill>
                  <a:schemeClr val="bg1">
                    <a:lumMod val="75000"/>
                  </a:schemeClr>
                </a:solidFill>
              </a:rPr>
              <a:t>Doxycyclin wird häufig zur Behandlung von MGD eingesetzt. Wie wirkt es? </a:t>
            </a:r>
            <a:r>
              <a:rPr lang="en-US" altLang="en-US" sz="1200" dirty="0">
                <a:solidFill>
                  <a:schemeClr val="bg1">
                    <a:lumMod val="75000"/>
                  </a:schemeClr>
                </a:solidFill>
              </a:rPr>
              <a:t>Doxy normalisiert die Meibumproduktion, indem es die bakterielle Lipaseaktivität hemmt. Es schützt zudem die Augenoberfläche, indem es die Matrix-Metalloprotease-Aktivität (MMP) hemmt. Seine antibiotische Wirkung trägt wahrscheinlich nur minimal dazu bei.</a:t>
            </a:r>
          </a:p>
          <a:p>
            <a:pPr eaLnBrk="1" hangingPunct="1">
              <a:lnSpc>
                <a:spcPct val="90000"/>
              </a:lnSpc>
            </a:pPr>
            <a:r>
              <a:rPr lang="en-US" altLang="en-US" sz="1200" i="1" dirty="0">
                <a:solidFill>
                  <a:schemeClr val="bg1">
                    <a:lumMod val="75000"/>
                  </a:schemeClr>
                </a:solidFill>
              </a:rPr>
              <a:t>Warum wird MGD mit warmen Kompressen behandelt? </a:t>
            </a:r>
            <a:r>
              <a:rPr lang="en-US" altLang="en-US" sz="1200" dirty="0">
                <a:solidFill>
                  <a:schemeClr val="bg1">
                    <a:lumMod val="75000"/>
                  </a:schemeClr>
                </a:solidFill>
              </a:rPr>
              <a:t>Das Ziel besteht darin, die Umgebungstemperatur der Augenlider so weit zu erhöhen, dass der Schmelzpunkt der veränderten MG-Lipide überschritten wird, wodurch der </a:t>
            </a:r>
            <a:r>
              <a:rPr lang="en-US" altLang="en-US" sz="1200" b="1" dirty="0">
                <a:solidFill>
                  <a:srgbClr val="0000FF"/>
                </a:solidFill>
              </a:rPr>
              <a:t>Teufelskreis der MGD</a:t>
            </a:r>
            <a:r>
              <a:rPr lang="en-US" altLang="en-US" sz="1200" dirty="0">
                <a:solidFill>
                  <a:schemeClr val="bg1">
                    <a:lumMod val="75000"/>
                  </a:schemeClr>
                </a:solidFill>
              </a:rPr>
              <a:t> durchbrochen wird</a:t>
            </a:r>
            <a:r>
              <a:rPr lang="en-US" altLang="en-US" sz="1200" b="1" dirty="0">
                <a:solidFill>
                  <a:srgbClr val="0000FF"/>
                </a:solidFill>
              </a:rPr>
              <a:t>:             </a:t>
            </a:r>
          </a:p>
          <a:p>
            <a:pPr algn="ctr" eaLnBrk="1" hangingPunct="1">
              <a:lnSpc>
                <a:spcPct val="90000"/>
              </a:lnSpc>
              <a:buFont typeface="Wingdings" panose="05000000000000000000" pitchFamily="2" charset="2"/>
              <a:buNone/>
            </a:pPr>
            <a:r>
              <a:rPr lang="en-US" altLang="en-US" sz="1200" dirty="0">
                <a:solidFill>
                  <a:srgbClr val="0000FF"/>
                </a:solidFill>
              </a:rPr>
              <a:t>    </a:t>
            </a:r>
            <a:r>
              <a:rPr lang="en-US" altLang="en-US" sz="1200" dirty="0"/>
              <a:t>veränderte Lipide</a:t>
            </a:r>
            <a:r>
              <a:rPr lang="en-US" altLang="en-US" sz="1200" dirty="0">
                <a:solidFill>
                  <a:srgbClr val="0000FF"/>
                </a:solidFill>
                <a:sym typeface="Wingdings" panose="05000000000000000000" pitchFamily="2" charset="2"/>
              </a:rPr>
              <a:t>  </a:t>
            </a:r>
            <a:r>
              <a:rPr lang="en-US" altLang="en-US" sz="1200" dirty="0">
                <a:solidFill>
                  <a:schemeClr val="bg1"/>
                </a:solidFill>
              </a:rPr>
              <a:t>Verstopfung</a:t>
            </a:r>
            <a:r>
              <a:rPr lang="en-US" altLang="en-US" sz="1200" dirty="0">
                <a:solidFill>
                  <a:srgbClr val="0000FF"/>
                </a:solidFill>
                <a:sym typeface="Wingdings" panose="05000000000000000000" pitchFamily="2" charset="2"/>
              </a:rPr>
              <a:t>  Lipidstau  </a:t>
            </a:r>
            <a:r>
              <a:rPr lang="en-US" altLang="en-US" sz="1200" dirty="0">
                <a:solidFill>
                  <a:schemeClr val="bg1"/>
                </a:solidFill>
              </a:rPr>
              <a:t>Besiedlung </a:t>
            </a:r>
            <a:r>
              <a:rPr lang="en-US" altLang="en-US" sz="1200" dirty="0">
                <a:solidFill>
                  <a:srgbClr val="0000FF"/>
                </a:solidFill>
                <a:sym typeface="Wingdings" panose="05000000000000000000" pitchFamily="2" charset="2"/>
              </a:rPr>
              <a:t>   </a:t>
            </a:r>
            <a:r>
              <a:rPr lang="en-US" altLang="en-US" sz="1200" dirty="0">
                <a:sym typeface="Wingdings" panose="05000000000000000000" pitchFamily="2" charset="2"/>
              </a:rPr>
              <a:t>veränderte Lipide</a:t>
            </a:r>
            <a:endParaRPr lang="en-US" altLang="en-US" sz="2000" dirty="0"/>
          </a:p>
          <a:p>
            <a:pPr lvl="1" algn="ctr" eaLnBrk="1" hangingPunct="1">
              <a:lnSpc>
                <a:spcPct val="90000"/>
              </a:lnSpc>
            </a:pPr>
            <a:endParaRPr lang="en-US" altLang="en-US" sz="2200" dirty="0"/>
          </a:p>
        </p:txBody>
      </p:sp>
      <p:sp>
        <p:nvSpPr>
          <p:cNvPr id="81935" name="Slide Number Placeholder 1">
            <a:extLst>
              <a:ext uri="{FF2B5EF4-FFF2-40B4-BE49-F238E27FC236}">
                <a16:creationId xmlns:a16="http://schemas.microsoft.com/office/drawing/2014/main" id="{5D404FB8-9441-407A-A1BD-8F6EE8CF9AE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6AD2A5D-C5C7-4DC1-A83B-2E8A8855C1E7}" type="slidenum">
              <a:rPr lang="en-US" altLang="en-US" sz="1000"/>
              <a:t>253</a:t>
            </a:fld>
            <a:endParaRPr lang="en-US" altLang="en-US" sz="1000"/>
          </a:p>
        </p:txBody>
      </p:sp>
      <p:sp>
        <p:nvSpPr>
          <p:cNvPr id="81936" name="TextBox 1">
            <a:extLst>
              <a:ext uri="{FF2B5EF4-FFF2-40B4-BE49-F238E27FC236}">
                <a16:creationId xmlns:a16="http://schemas.microsoft.com/office/drawing/2014/main" id="{04BE94BE-8A4C-4110-9EC1-6A3988C53381}"/>
              </a:ext>
            </a:extLst>
          </p:cNvPr>
          <p:cNvSpPr txBox="1">
            <a:spLocks noChangeArrowheads="1"/>
          </p:cNvSpPr>
          <p:nvPr/>
        </p:nvSpPr>
        <p:spPr bwMode="auto">
          <a:xfrm>
            <a:off x="3244850" y="2884445"/>
            <a:ext cx="876300" cy="58971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500"/>
              </a:lnSpc>
            </a:pPr>
            <a:r>
              <a:rPr lang="en-US" altLang="en-US" sz="1200" dirty="0" err="1">
                <a:solidFill>
                  <a:srgbClr val="FF3300"/>
                </a:solidFill>
              </a:rPr>
              <a:t>Verstopfung</a:t>
            </a:r>
            <a:r>
              <a:rPr lang="en-US" altLang="en-US" sz="1200" dirty="0">
                <a:solidFill>
                  <a:srgbClr val="FF3300"/>
                </a:solidFill>
              </a:rPr>
              <a:t> der MG-</a:t>
            </a:r>
            <a:r>
              <a:rPr lang="en-US" altLang="en-US" sz="1200" dirty="0" err="1">
                <a:solidFill>
                  <a:srgbClr val="FF3300"/>
                </a:solidFill>
              </a:rPr>
              <a:t>Öffnungen</a:t>
            </a:r>
            <a:endParaRPr lang="en-US" altLang="en-US" sz="1200" dirty="0">
              <a:solidFill>
                <a:srgbClr val="FF3300"/>
              </a:solidFill>
            </a:endParaRPr>
          </a:p>
        </p:txBody>
      </p:sp>
      <p:sp>
        <p:nvSpPr>
          <p:cNvPr id="81937" name="TextBox 19">
            <a:extLst>
              <a:ext uri="{FF2B5EF4-FFF2-40B4-BE49-F238E27FC236}">
                <a16:creationId xmlns:a16="http://schemas.microsoft.com/office/drawing/2014/main" id="{2E8549AF-047B-4CD4-A2B1-60935C0AE2A4}"/>
              </a:ext>
            </a:extLst>
          </p:cNvPr>
          <p:cNvSpPr txBox="1">
            <a:spLocks noChangeArrowheads="1"/>
          </p:cNvSpPr>
          <p:nvPr/>
        </p:nvSpPr>
        <p:spPr bwMode="auto">
          <a:xfrm>
            <a:off x="5181600" y="2884445"/>
            <a:ext cx="876300" cy="58971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500"/>
              </a:lnSpc>
            </a:pPr>
            <a:r>
              <a:rPr lang="en-US" altLang="en-US" sz="1200" dirty="0" err="1">
                <a:solidFill>
                  <a:srgbClr val="FF3300"/>
                </a:solidFill>
              </a:rPr>
              <a:t>Stase</a:t>
            </a:r>
            <a:r>
              <a:rPr lang="en-US" altLang="en-US" sz="1200" dirty="0">
                <a:solidFill>
                  <a:srgbClr val="FF3300"/>
                </a:solidFill>
              </a:rPr>
              <a:t> der </a:t>
            </a:r>
            <a:r>
              <a:rPr lang="en-US" altLang="en-US" sz="1200" dirty="0" err="1">
                <a:solidFill>
                  <a:srgbClr val="FF3300"/>
                </a:solidFill>
              </a:rPr>
              <a:t>Lipide</a:t>
            </a:r>
            <a:r>
              <a:rPr lang="en-US" altLang="en-US" sz="1200" dirty="0">
                <a:solidFill>
                  <a:srgbClr val="FF3300"/>
                </a:solidFill>
              </a:rPr>
              <a:t> in den MG</a:t>
            </a:r>
          </a:p>
        </p:txBody>
      </p:sp>
      <p:sp>
        <p:nvSpPr>
          <p:cNvPr id="81938" name="TextBox 20">
            <a:extLst>
              <a:ext uri="{FF2B5EF4-FFF2-40B4-BE49-F238E27FC236}">
                <a16:creationId xmlns:a16="http://schemas.microsoft.com/office/drawing/2014/main" id="{7466D683-CE67-4469-8FED-17012ADF17D7}"/>
              </a:ext>
            </a:extLst>
          </p:cNvPr>
          <p:cNvSpPr txBox="1">
            <a:spLocks noChangeArrowheads="1"/>
          </p:cNvSpPr>
          <p:nvPr/>
        </p:nvSpPr>
        <p:spPr bwMode="auto">
          <a:xfrm>
            <a:off x="7512050" y="2884445"/>
            <a:ext cx="1606550" cy="20499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500"/>
              </a:lnSpc>
            </a:pPr>
            <a:endParaRPr lang="en-US" altLang="en-US" sz="1200" dirty="0">
              <a:solidFill>
                <a:srgbClr val="FF3300"/>
              </a:solidFill>
            </a:endParaRPr>
          </a:p>
        </p:txBody>
      </p:sp>
    </p:spTree>
    <p:extLst>
      <p:ext uri="{BB962C8B-B14F-4D97-AF65-F5344CB8AC3E}">
        <p14:creationId xmlns:p14="http://schemas.microsoft.com/office/powerpoint/2010/main" val="1499374370"/>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2" name="Rectangle 2">
            <a:extLst>
              <a:ext uri="{FF2B5EF4-FFF2-40B4-BE49-F238E27FC236}">
                <a16:creationId xmlns:a16="http://schemas.microsoft.com/office/drawing/2014/main" id="{B170813E-78D9-42D8-8957-2A25F7D6D569}"/>
              </a:ext>
            </a:extLst>
          </p:cNvPr>
          <p:cNvSpPr>
            <a:spLocks noChangeArrowheads="1"/>
          </p:cNvSpPr>
          <p:nvPr/>
        </p:nvSpPr>
        <p:spPr bwMode="auto">
          <a:xfrm>
            <a:off x="7620000" y="990600"/>
            <a:ext cx="12954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81933" name="Rectangle 3">
            <a:extLst>
              <a:ext uri="{FF2B5EF4-FFF2-40B4-BE49-F238E27FC236}">
                <a16:creationId xmlns:a16="http://schemas.microsoft.com/office/drawing/2014/main" id="{3038C330-F797-4AE1-AA8B-33E0CF51A2A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81934" name="Rectangle 4">
            <a:extLst>
              <a:ext uri="{FF2B5EF4-FFF2-40B4-BE49-F238E27FC236}">
                <a16:creationId xmlns:a16="http://schemas.microsoft.com/office/drawing/2014/main" id="{F8A9855E-E281-4DCE-AC42-49661940EA69}"/>
              </a:ext>
            </a:extLst>
          </p:cNvPr>
          <p:cNvSpPr>
            <a:spLocks noGrp="1" noChangeArrowheads="1"/>
          </p:cNvSpPr>
          <p:nvPr>
            <p:ph type="body" idx="1"/>
          </p:nvPr>
        </p:nvSpPr>
        <p:spPr>
          <a:xfrm>
            <a:off x="304800" y="1166813"/>
            <a:ext cx="8534400" cy="5562600"/>
          </a:xfrm>
        </p:spPr>
        <p:txBody>
          <a:bodyPr wrap="square" lIns="25400" tIns="12700" rIns="25400" bIns="12700"/>
          <a:lstStyle/>
          <a:p>
            <a:pPr eaLnBrk="1" hangingPunct="1">
              <a:lnSpc>
                <a:spcPct val="90000"/>
              </a:lnSpc>
            </a:pPr>
            <a:r>
              <a:rPr lang="en-US" altLang="en-US" sz="1200" i="1" dirty="0">
                <a:solidFill>
                  <a:schemeClr val="bg1">
                    <a:lumMod val="75000"/>
                  </a:schemeClr>
                </a:solidFill>
              </a:rPr>
              <a:t>Wir haben die seborrhoische Blepharitis als eine Form der anterioren Blepharitis klassifiziert, doch MGD kann ein Bestandteil davon sein. Wie unterscheidet sich  MGD bei seborrhoischer </a:t>
            </a:r>
            <a:r>
              <a:rPr lang="en-US" altLang="en-US" sz="1200" i="1" dirty="0" err="1">
                <a:solidFill>
                  <a:schemeClr val="bg1">
                    <a:lumMod val="75000"/>
                  </a:schemeClr>
                </a:solidFill>
              </a:rPr>
              <a:t>Blepharitis </a:t>
            </a:r>
            <a:r>
              <a:rPr lang="en-US" altLang="en-US" sz="1200" i="1" dirty="0">
                <a:solidFill>
                  <a:schemeClr val="bg1">
                    <a:lumMod val="75000"/>
                  </a:schemeClr>
                </a:solidFill>
              </a:rPr>
              <a:t>von der bei Rosazea? </a:t>
            </a:r>
            <a:r>
              <a:rPr lang="en-US" altLang="en-US" sz="1200" dirty="0">
                <a:solidFill>
                  <a:schemeClr val="bg1">
                    <a:lumMod val="75000"/>
                  </a:schemeClr>
                </a:solidFill>
              </a:rPr>
              <a:t>Die seborrhoische MGD ist in der Regel nicht obstruktiv – tatsächlich ist die Meibumproduktion meist </a:t>
            </a:r>
            <a:r>
              <a:rPr lang="en-US" altLang="en-US" sz="1200" i="1" dirty="0">
                <a:solidFill>
                  <a:schemeClr val="bg1">
                    <a:lumMod val="75000"/>
                  </a:schemeClr>
                </a:solidFill>
              </a:rPr>
              <a:t>erhöht</a:t>
            </a:r>
            <a:r>
              <a:rPr lang="en-US" altLang="en-US" sz="1200" dirty="0">
                <a:solidFill>
                  <a:schemeClr val="bg1">
                    <a:lumMod val="75000"/>
                  </a:schemeClr>
                </a:solidFill>
              </a:rPr>
              <a:t>. Im Gegensatz dazu ist die MGD bei Rosazea meist obstruktiv.</a:t>
            </a:r>
          </a:p>
          <a:p>
            <a:pPr eaLnBrk="1" hangingPunct="1">
              <a:lnSpc>
                <a:spcPct val="90000"/>
              </a:lnSpc>
            </a:pPr>
            <a:r>
              <a:rPr lang="en-US" altLang="en-US" sz="1200" i="1" dirty="0">
                <a:solidFill>
                  <a:schemeClr val="bg1">
                    <a:lumMod val="75000"/>
                  </a:schemeClr>
                </a:solidFill>
              </a:rPr>
              <a:t>Doxycyclin wird häufig zur Behandlung von MGD eingesetzt. Wie wirkt es? </a:t>
            </a:r>
            <a:r>
              <a:rPr lang="en-US" altLang="en-US" sz="1200" dirty="0">
                <a:solidFill>
                  <a:schemeClr val="bg1">
                    <a:lumMod val="75000"/>
                  </a:schemeClr>
                </a:solidFill>
              </a:rPr>
              <a:t>Doxy normalisiert die Meibumproduktion, indem es die bakterielle Lipaseaktivität hemmt. Es schützt zudem die Augenoberfläche, indem es die Matrix-Metalloprotease-Aktivität (MMP) hemmt. Seine antibiotische Wirkung trägt wahrscheinlich nur minimal dazu bei.</a:t>
            </a:r>
          </a:p>
          <a:p>
            <a:pPr eaLnBrk="1" hangingPunct="1">
              <a:lnSpc>
                <a:spcPct val="90000"/>
              </a:lnSpc>
            </a:pPr>
            <a:r>
              <a:rPr lang="en-US" altLang="en-US" sz="1200" i="1" dirty="0">
                <a:solidFill>
                  <a:schemeClr val="bg1">
                    <a:lumMod val="75000"/>
                  </a:schemeClr>
                </a:solidFill>
              </a:rPr>
              <a:t>Warum wird MGD mit warmen Kompressen behandelt? </a:t>
            </a:r>
            <a:r>
              <a:rPr lang="en-US" altLang="en-US" sz="1200" dirty="0">
                <a:solidFill>
                  <a:schemeClr val="bg1">
                    <a:lumMod val="75000"/>
                  </a:schemeClr>
                </a:solidFill>
              </a:rPr>
              <a:t>Das Ziel besteht darin, die Umgebungstemperatur der Augenlider so weit zu erhöhen, dass der Schmelzpunkt der veränderten MG-Lipide überschritten wird, wodurch der </a:t>
            </a:r>
            <a:r>
              <a:rPr lang="en-US" altLang="en-US" sz="1200" b="1" dirty="0">
                <a:solidFill>
                  <a:srgbClr val="0000FF"/>
                </a:solidFill>
              </a:rPr>
              <a:t>Teufelskreis der MGD</a:t>
            </a:r>
            <a:r>
              <a:rPr lang="en-US" altLang="en-US" sz="1200" dirty="0">
                <a:solidFill>
                  <a:schemeClr val="bg1">
                    <a:lumMod val="75000"/>
                  </a:schemeClr>
                </a:solidFill>
              </a:rPr>
              <a:t> durchbrochen wird</a:t>
            </a:r>
            <a:r>
              <a:rPr lang="en-US" altLang="en-US" sz="1200" b="1" dirty="0">
                <a:solidFill>
                  <a:srgbClr val="0000FF"/>
                </a:solidFill>
              </a:rPr>
              <a:t>:             </a:t>
            </a:r>
          </a:p>
          <a:p>
            <a:pPr algn="ctr" eaLnBrk="1" hangingPunct="1">
              <a:lnSpc>
                <a:spcPct val="90000"/>
              </a:lnSpc>
              <a:buFont typeface="Wingdings" panose="05000000000000000000" pitchFamily="2" charset="2"/>
              <a:buNone/>
            </a:pPr>
            <a:r>
              <a:rPr lang="en-US" altLang="en-US" sz="1200" dirty="0">
                <a:solidFill>
                  <a:srgbClr val="0000FF"/>
                </a:solidFill>
              </a:rPr>
              <a:t>    </a:t>
            </a:r>
            <a:r>
              <a:rPr lang="en-US" altLang="en-US" sz="1200" dirty="0"/>
              <a:t>veränderte Lipide</a:t>
            </a:r>
            <a:r>
              <a:rPr lang="en-US" altLang="en-US" sz="1200" dirty="0">
                <a:solidFill>
                  <a:srgbClr val="0000FF"/>
                </a:solidFill>
                <a:sym typeface="Wingdings" panose="05000000000000000000" pitchFamily="2" charset="2"/>
              </a:rPr>
              <a:t>  </a:t>
            </a:r>
            <a:r>
              <a:rPr lang="en-US" altLang="en-US" sz="1200" dirty="0">
                <a:solidFill>
                  <a:schemeClr val="bg1"/>
                </a:solidFill>
              </a:rPr>
              <a:t>Verstopfung</a:t>
            </a:r>
            <a:r>
              <a:rPr lang="en-US" altLang="en-US" sz="1200" dirty="0">
                <a:solidFill>
                  <a:srgbClr val="0000FF"/>
                </a:solidFill>
                <a:sym typeface="Wingdings" panose="05000000000000000000" pitchFamily="2" charset="2"/>
              </a:rPr>
              <a:t>  Lipidstau  </a:t>
            </a:r>
            <a:r>
              <a:rPr lang="en-US" altLang="en-US" sz="1200" dirty="0">
                <a:solidFill>
                  <a:schemeClr val="bg1"/>
                </a:solidFill>
              </a:rPr>
              <a:t>Besiedlung </a:t>
            </a:r>
            <a:r>
              <a:rPr lang="en-US" altLang="en-US" sz="1200" dirty="0">
                <a:solidFill>
                  <a:srgbClr val="0000FF"/>
                </a:solidFill>
                <a:sym typeface="Wingdings" panose="05000000000000000000" pitchFamily="2" charset="2"/>
              </a:rPr>
              <a:t>   </a:t>
            </a:r>
            <a:r>
              <a:rPr lang="en-US" altLang="en-US" sz="1200" dirty="0">
                <a:sym typeface="Wingdings" panose="05000000000000000000" pitchFamily="2" charset="2"/>
              </a:rPr>
              <a:t>veränderte Lipide</a:t>
            </a:r>
            <a:endParaRPr lang="en-US" altLang="en-US" sz="2000" dirty="0"/>
          </a:p>
          <a:p>
            <a:pPr lvl="1" algn="ctr" eaLnBrk="1" hangingPunct="1">
              <a:lnSpc>
                <a:spcPct val="90000"/>
              </a:lnSpc>
            </a:pPr>
            <a:endParaRPr lang="en-US" altLang="en-US" sz="2200" dirty="0"/>
          </a:p>
        </p:txBody>
      </p:sp>
      <p:sp>
        <p:nvSpPr>
          <p:cNvPr id="81935" name="Slide Number Placeholder 1">
            <a:extLst>
              <a:ext uri="{FF2B5EF4-FFF2-40B4-BE49-F238E27FC236}">
                <a16:creationId xmlns:a16="http://schemas.microsoft.com/office/drawing/2014/main" id="{5D404FB8-9441-407A-A1BD-8F6EE8CF9AE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6AD2A5D-C5C7-4DC1-A83B-2E8A8855C1E7}" type="slidenum">
              <a:rPr lang="en-US" altLang="en-US" sz="1000"/>
              <a:t>254</a:t>
            </a:fld>
            <a:endParaRPr lang="en-US" altLang="en-US" sz="1000"/>
          </a:p>
        </p:txBody>
      </p:sp>
      <p:sp>
        <p:nvSpPr>
          <p:cNvPr id="81936" name="TextBox 1">
            <a:extLst>
              <a:ext uri="{FF2B5EF4-FFF2-40B4-BE49-F238E27FC236}">
                <a16:creationId xmlns:a16="http://schemas.microsoft.com/office/drawing/2014/main" id="{04BE94BE-8A4C-4110-9EC1-6A3988C53381}"/>
              </a:ext>
            </a:extLst>
          </p:cNvPr>
          <p:cNvSpPr txBox="1">
            <a:spLocks noChangeArrowheads="1"/>
          </p:cNvSpPr>
          <p:nvPr/>
        </p:nvSpPr>
        <p:spPr bwMode="auto">
          <a:xfrm>
            <a:off x="3244850" y="2884445"/>
            <a:ext cx="876300" cy="58971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500"/>
              </a:lnSpc>
            </a:pPr>
            <a:r>
              <a:rPr lang="en-US" altLang="en-US" sz="1200" dirty="0" err="1">
                <a:solidFill>
                  <a:srgbClr val="FF3300"/>
                </a:solidFill>
              </a:rPr>
              <a:t>Verstopfung</a:t>
            </a:r>
            <a:r>
              <a:rPr lang="en-US" altLang="en-US" sz="1200" dirty="0">
                <a:solidFill>
                  <a:srgbClr val="FF3300"/>
                </a:solidFill>
              </a:rPr>
              <a:t> der MG-</a:t>
            </a:r>
            <a:r>
              <a:rPr lang="en-US" altLang="en-US" sz="1200" dirty="0" err="1">
                <a:solidFill>
                  <a:srgbClr val="FF3300"/>
                </a:solidFill>
              </a:rPr>
              <a:t>Öffnungen</a:t>
            </a:r>
            <a:endParaRPr lang="en-US" altLang="en-US" sz="1200" dirty="0">
              <a:solidFill>
                <a:srgbClr val="FF3300"/>
              </a:solidFill>
            </a:endParaRPr>
          </a:p>
        </p:txBody>
      </p:sp>
      <p:sp>
        <p:nvSpPr>
          <p:cNvPr id="81937" name="TextBox 19">
            <a:extLst>
              <a:ext uri="{FF2B5EF4-FFF2-40B4-BE49-F238E27FC236}">
                <a16:creationId xmlns:a16="http://schemas.microsoft.com/office/drawing/2014/main" id="{2E8549AF-047B-4CD4-A2B1-60935C0AE2A4}"/>
              </a:ext>
            </a:extLst>
          </p:cNvPr>
          <p:cNvSpPr txBox="1">
            <a:spLocks noChangeArrowheads="1"/>
          </p:cNvSpPr>
          <p:nvPr/>
        </p:nvSpPr>
        <p:spPr bwMode="auto">
          <a:xfrm>
            <a:off x="5181600" y="2884445"/>
            <a:ext cx="876300" cy="58971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500"/>
              </a:lnSpc>
            </a:pPr>
            <a:r>
              <a:rPr lang="en-US" altLang="en-US" sz="1200" dirty="0" err="1">
                <a:solidFill>
                  <a:srgbClr val="FF3300"/>
                </a:solidFill>
              </a:rPr>
              <a:t>Stase</a:t>
            </a:r>
            <a:r>
              <a:rPr lang="en-US" altLang="en-US" sz="1200" dirty="0">
                <a:solidFill>
                  <a:srgbClr val="FF3300"/>
                </a:solidFill>
              </a:rPr>
              <a:t> der </a:t>
            </a:r>
            <a:r>
              <a:rPr lang="en-US" altLang="en-US" sz="1200" dirty="0" err="1">
                <a:solidFill>
                  <a:srgbClr val="FF3300"/>
                </a:solidFill>
              </a:rPr>
              <a:t>Lipide</a:t>
            </a:r>
            <a:r>
              <a:rPr lang="en-US" altLang="en-US" sz="1200" dirty="0">
                <a:solidFill>
                  <a:srgbClr val="FF3300"/>
                </a:solidFill>
              </a:rPr>
              <a:t> in den MG</a:t>
            </a:r>
          </a:p>
        </p:txBody>
      </p:sp>
      <p:sp>
        <p:nvSpPr>
          <p:cNvPr id="81938" name="TextBox 20">
            <a:extLst>
              <a:ext uri="{FF2B5EF4-FFF2-40B4-BE49-F238E27FC236}">
                <a16:creationId xmlns:a16="http://schemas.microsoft.com/office/drawing/2014/main" id="{7466D683-CE67-4469-8FED-17012ADF17D7}"/>
              </a:ext>
            </a:extLst>
          </p:cNvPr>
          <p:cNvSpPr txBox="1">
            <a:spLocks noChangeArrowheads="1"/>
          </p:cNvSpPr>
          <p:nvPr/>
        </p:nvSpPr>
        <p:spPr bwMode="auto">
          <a:xfrm>
            <a:off x="7512050" y="2884445"/>
            <a:ext cx="1606550" cy="86201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500"/>
              </a:lnSpc>
            </a:pPr>
            <a:r>
              <a:rPr lang="en-US" altLang="en-US" sz="1200" dirty="0">
                <a:solidFill>
                  <a:srgbClr val="FF3300"/>
                </a:solidFill>
              </a:rPr>
              <a:t>verstärkte bakterielle Besiedlung und Überwucherung innerhalb der MG</a:t>
            </a:r>
          </a:p>
        </p:txBody>
      </p:sp>
    </p:spTree>
    <p:extLst>
      <p:ext uri="{BB962C8B-B14F-4D97-AF65-F5344CB8AC3E}">
        <p14:creationId xmlns:p14="http://schemas.microsoft.com/office/powerpoint/2010/main" val="2848630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68481-3FC6-295D-BF47-0DB4C3BDE8C7}"/>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8FFAAD9E-5250-5FA3-305E-62742BD16761}"/>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941EFE52-9E88-F2BE-7A6D-76D7D3DB1D32}"/>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2047A875-FB34-FD7C-55A7-E5DFAC544270}"/>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E7B9E48E-3F10-6049-D83D-377F0F91B5EB}"/>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00ECA7FE-D954-DD77-FF03-16EE675709E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26</a:t>
            </a:fld>
            <a:endParaRPr lang="en-US" altLang="en-US" sz="1000"/>
          </a:p>
        </p:txBody>
      </p:sp>
      <p:sp>
        <p:nvSpPr>
          <p:cNvPr id="7" name="TextBox 6">
            <a:extLst>
              <a:ext uri="{FF2B5EF4-FFF2-40B4-BE49-F238E27FC236}">
                <a16:creationId xmlns:a16="http://schemas.microsoft.com/office/drawing/2014/main" id="{563E6E79-572E-8FEA-43E8-FA81A508205A}"/>
              </a:ext>
            </a:extLst>
          </p:cNvPr>
          <p:cNvSpPr txBox="1"/>
          <p:nvPr/>
        </p:nvSpPr>
        <p:spPr>
          <a:xfrm>
            <a:off x="2590800" y="1883926"/>
            <a:ext cx="6172200" cy="1384995"/>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b="1" dirty="0">
                <a:solidFill>
                  <a:srgbClr val="0000FF"/>
                </a:solidFill>
              </a:rPr>
              <a:t>Dies ist derzeit noch nicht genau geklärt</a:t>
            </a:r>
          </a:p>
        </p:txBody>
      </p:sp>
      <p:sp>
        <p:nvSpPr>
          <p:cNvPr id="13" name="Oval 12">
            <a:extLst>
              <a:ext uri="{FF2B5EF4-FFF2-40B4-BE49-F238E27FC236}">
                <a16:creationId xmlns:a16="http://schemas.microsoft.com/office/drawing/2014/main" id="{7CEBBF57-3462-BCDE-4550-8CA8D672E292}"/>
              </a:ext>
            </a:extLst>
          </p:cNvPr>
          <p:cNvSpPr/>
          <p:nvPr/>
        </p:nvSpPr>
        <p:spPr>
          <a:xfrm>
            <a:off x="3014382" y="1282623"/>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2DCFDA6-EAAB-BA17-B9E3-A22A97035380}"/>
              </a:ext>
            </a:extLst>
          </p:cNvPr>
          <p:cNvSpPr txBox="1"/>
          <p:nvPr/>
        </p:nvSpPr>
        <p:spPr>
          <a:xfrm>
            <a:off x="2286000" y="3261836"/>
            <a:ext cx="4800600" cy="738664"/>
          </a:xfrm>
          <a:prstGeom prst="rect">
            <a:avLst/>
          </a:prstGeom>
          <a:noFill/>
        </p:spPr>
        <p:txBody>
          <a:bodyPr wrap="square" lIns="25400" tIns="12700" rIns="25400" bIns="12700" rtlCol="0">
            <a:spAutoFit/>
          </a:bodyPr>
          <a:lstStyle/>
          <a:p>
            <a:r>
              <a:rPr lang="en-US" sz="1200" i="1" dirty="0"/>
              <a:t>Obwohl noch nicht vollständig geklärt, wird angenommen, dass Rosazea mit einer der sogenannten Überempfindlichkeitsreaktionen zusammenhängt. Welche davon?</a:t>
            </a:r>
          </a:p>
          <a:p>
            <a:r>
              <a:rPr lang="en-US" sz="1200" dirty="0"/>
              <a:t>Typ IV</a:t>
            </a:r>
          </a:p>
        </p:txBody>
      </p:sp>
    </p:spTree>
    <p:extLst>
      <p:ext uri="{BB962C8B-B14F-4D97-AF65-F5344CB8AC3E}">
        <p14:creationId xmlns:p14="http://schemas.microsoft.com/office/powerpoint/2010/main" val="2570965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68481-3FC6-295D-BF47-0DB4C3BDE8C7}"/>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8FFAAD9E-5250-5FA3-305E-62742BD16761}"/>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941EFE52-9E88-F2BE-7A6D-76D7D3DB1D32}"/>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2047A875-FB34-FD7C-55A7-E5DFAC544270}"/>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E7B9E48E-3F10-6049-D83D-377F0F91B5EB}"/>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00ECA7FE-D954-DD77-FF03-16EE675709E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27</a:t>
            </a:fld>
            <a:endParaRPr lang="en-US" altLang="en-US" sz="1000"/>
          </a:p>
        </p:txBody>
      </p:sp>
      <p:sp>
        <p:nvSpPr>
          <p:cNvPr id="7" name="TextBox 6">
            <a:extLst>
              <a:ext uri="{FF2B5EF4-FFF2-40B4-BE49-F238E27FC236}">
                <a16:creationId xmlns:a16="http://schemas.microsoft.com/office/drawing/2014/main" id="{563E6E79-572E-8FEA-43E8-FA81A508205A}"/>
              </a:ext>
            </a:extLst>
          </p:cNvPr>
          <p:cNvSpPr txBox="1"/>
          <p:nvPr/>
        </p:nvSpPr>
        <p:spPr>
          <a:xfrm>
            <a:off x="2590800" y="1883926"/>
            <a:ext cx="6172200" cy="1384995"/>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b="1" dirty="0">
                <a:solidFill>
                  <a:schemeClr val="bg1">
                    <a:lumMod val="75000"/>
                  </a:schemeClr>
                </a:solidFill>
              </a:rPr>
              <a:t>Dies ist derzeit noch nicht genau geklärt</a:t>
            </a:r>
          </a:p>
        </p:txBody>
      </p:sp>
      <p:sp>
        <p:nvSpPr>
          <p:cNvPr id="13" name="Oval 12">
            <a:extLst>
              <a:ext uri="{FF2B5EF4-FFF2-40B4-BE49-F238E27FC236}">
                <a16:creationId xmlns:a16="http://schemas.microsoft.com/office/drawing/2014/main" id="{7CEBBF57-3462-BCDE-4550-8CA8D672E292}"/>
              </a:ext>
            </a:extLst>
          </p:cNvPr>
          <p:cNvSpPr/>
          <p:nvPr/>
        </p:nvSpPr>
        <p:spPr>
          <a:xfrm>
            <a:off x="3352800" y="1209900"/>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2DCFDA6-EAAB-BA17-B9E3-A22A97035380}"/>
              </a:ext>
            </a:extLst>
          </p:cNvPr>
          <p:cNvSpPr txBox="1"/>
          <p:nvPr/>
        </p:nvSpPr>
        <p:spPr>
          <a:xfrm>
            <a:off x="2286000" y="3261836"/>
            <a:ext cx="5029200" cy="738664"/>
          </a:xfrm>
          <a:prstGeom prst="rect">
            <a:avLst/>
          </a:prstGeom>
          <a:noFill/>
        </p:spPr>
        <p:txBody>
          <a:bodyPr wrap="square" lIns="25400" tIns="12700" rIns="25400" bIns="12700" rtlCol="0">
            <a:spAutoFit/>
          </a:bodyPr>
          <a:lstStyle/>
          <a:p>
            <a:r>
              <a:rPr lang="en-US" sz="1200" i="1" dirty="0">
                <a:solidFill>
                  <a:schemeClr val="bg1">
                    <a:lumMod val="75000"/>
                  </a:schemeClr>
                </a:solidFill>
              </a:rPr>
              <a:t>Obwohl noch nicht vollständig geklärt, wird angenommen, dass Rosazea mit einer der sogenannten </a:t>
            </a:r>
            <a:r>
              <a:rPr lang="en-US" sz="1200" b="1" i="1" dirty="0"/>
              <a:t>Überempfindlichkeitsreaktionen</a:t>
            </a:r>
            <a:r>
              <a:rPr lang="en-US" sz="1200" i="1" dirty="0">
                <a:solidFill>
                  <a:schemeClr val="bg1">
                    <a:lumMod val="75000"/>
                  </a:schemeClr>
                </a:solidFill>
              </a:rPr>
              <a:t> zusammenhängt. Welche davon?</a:t>
            </a:r>
          </a:p>
          <a:p>
            <a:r>
              <a:rPr lang="en-US" sz="1200" dirty="0">
                <a:solidFill>
                  <a:schemeClr val="bg1">
                    <a:lumMod val="75000"/>
                  </a:schemeClr>
                </a:solidFill>
              </a:rPr>
              <a:t>Typ IV</a:t>
            </a:r>
          </a:p>
        </p:txBody>
      </p:sp>
      <p:sp>
        <p:nvSpPr>
          <p:cNvPr id="3" name="TextBox 2">
            <a:extLst>
              <a:ext uri="{FF2B5EF4-FFF2-40B4-BE49-F238E27FC236}">
                <a16:creationId xmlns:a16="http://schemas.microsoft.com/office/drawing/2014/main" id="{5AA1C1CF-6059-913E-0D13-05B2D249596B}"/>
              </a:ext>
            </a:extLst>
          </p:cNvPr>
          <p:cNvSpPr txBox="1"/>
          <p:nvPr/>
        </p:nvSpPr>
        <p:spPr>
          <a:xfrm>
            <a:off x="1258689" y="6050975"/>
            <a:ext cx="6626621" cy="584775"/>
          </a:xfrm>
          <a:prstGeom prst="rect">
            <a:avLst/>
          </a:prstGeom>
          <a:noFill/>
        </p:spPr>
        <p:txBody>
          <a:bodyPr wrap="square" lIns="25400" tIns="12700" rIns="25400" bIns="12700" rtlCol="0">
            <a:spAutoFit/>
          </a:bodyPr>
          <a:lstStyle/>
          <a:p>
            <a:pPr algn="ctr"/>
            <a:r>
              <a:rPr lang="en-US" sz="1200" i="1" dirty="0"/>
              <a:t>Apropos Überempfindlichkeitsreaktionen…</a:t>
            </a:r>
            <a:endParaRPr lang="en-US" sz="1600" i="1" dirty="0">
              <a:solidFill>
                <a:srgbClr val="0000FF"/>
              </a:solidFill>
            </a:endParaRPr>
          </a:p>
          <a:p>
            <a:pPr algn="ctr"/>
            <a:r>
              <a:rPr lang="en-US" sz="1200" i="1" dirty="0">
                <a:solidFill>
                  <a:srgbClr val="0000FF"/>
                </a:solidFill>
              </a:rPr>
              <a:t>Wie viele Arten von Überempfindlichkeitsreaktionen an der Augenoberfläche gibt es?</a:t>
            </a:r>
          </a:p>
        </p:txBody>
      </p:sp>
    </p:spTree>
    <p:extLst>
      <p:ext uri="{BB962C8B-B14F-4D97-AF65-F5344CB8AC3E}">
        <p14:creationId xmlns:p14="http://schemas.microsoft.com/office/powerpoint/2010/main" val="2775672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1C285-6692-CC05-8143-402461498D4B}"/>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01A29317-3968-16A5-8014-6E52CC490C91}"/>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A6F6F721-B1C4-4E0D-E267-328562F0C41C}"/>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D90514E5-73FB-67E4-2434-874E25CC4A2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5B031B7A-A894-18DC-BF5A-D220DDBCC31F}"/>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9CDF7FC2-093A-3DC5-F3EA-34627B6E95EA}"/>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28</a:t>
            </a:fld>
            <a:endParaRPr lang="en-US" altLang="en-US" sz="1000"/>
          </a:p>
        </p:txBody>
      </p:sp>
      <p:sp>
        <p:nvSpPr>
          <p:cNvPr id="7" name="TextBox 6">
            <a:extLst>
              <a:ext uri="{FF2B5EF4-FFF2-40B4-BE49-F238E27FC236}">
                <a16:creationId xmlns:a16="http://schemas.microsoft.com/office/drawing/2014/main" id="{85D16612-927F-FE95-3334-9D2ECAD83F85}"/>
              </a:ext>
            </a:extLst>
          </p:cNvPr>
          <p:cNvSpPr txBox="1"/>
          <p:nvPr/>
        </p:nvSpPr>
        <p:spPr>
          <a:xfrm>
            <a:off x="2590800" y="1883926"/>
            <a:ext cx="6172200" cy="1384995"/>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b="1" dirty="0">
                <a:solidFill>
                  <a:schemeClr val="bg1">
                    <a:lumMod val="75000"/>
                  </a:schemeClr>
                </a:solidFill>
              </a:rPr>
              <a:t>Dies ist derzeit noch nicht genau geklärt</a:t>
            </a:r>
          </a:p>
        </p:txBody>
      </p:sp>
      <p:sp>
        <p:nvSpPr>
          <p:cNvPr id="13" name="Oval 12">
            <a:extLst>
              <a:ext uri="{FF2B5EF4-FFF2-40B4-BE49-F238E27FC236}">
                <a16:creationId xmlns:a16="http://schemas.microsoft.com/office/drawing/2014/main" id="{6EE29BDB-3E4B-67AA-9C02-AE4D1D15F47C}"/>
              </a:ext>
            </a:extLst>
          </p:cNvPr>
          <p:cNvSpPr/>
          <p:nvPr/>
        </p:nvSpPr>
        <p:spPr>
          <a:xfrm>
            <a:off x="3139888" y="1250414"/>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33BE2B8-0EDA-E993-F13D-ED80BA271C08}"/>
              </a:ext>
            </a:extLst>
          </p:cNvPr>
          <p:cNvSpPr txBox="1"/>
          <p:nvPr/>
        </p:nvSpPr>
        <p:spPr>
          <a:xfrm>
            <a:off x="2286000" y="3261836"/>
            <a:ext cx="5029200" cy="738664"/>
          </a:xfrm>
          <a:prstGeom prst="rect">
            <a:avLst/>
          </a:prstGeom>
          <a:noFill/>
        </p:spPr>
        <p:txBody>
          <a:bodyPr wrap="square" lIns="25400" tIns="12700" rIns="25400" bIns="12700" rtlCol="0">
            <a:spAutoFit/>
          </a:bodyPr>
          <a:lstStyle/>
          <a:p>
            <a:r>
              <a:rPr lang="en-US" sz="1200" i="1" dirty="0">
                <a:solidFill>
                  <a:schemeClr val="bg1">
                    <a:lumMod val="75000"/>
                  </a:schemeClr>
                </a:solidFill>
              </a:rPr>
              <a:t>Obwohl noch nicht vollständig geklärt, wird angenommen, dass Rosazea mit einer der sogenannten </a:t>
            </a:r>
            <a:r>
              <a:rPr lang="en-US" sz="1200" b="1" i="1" dirty="0"/>
              <a:t>Überempfindlichkeitsreaktionen</a:t>
            </a:r>
            <a:r>
              <a:rPr lang="en-US" sz="1200" i="1" dirty="0">
                <a:solidFill>
                  <a:schemeClr val="bg1">
                    <a:lumMod val="75000"/>
                  </a:schemeClr>
                </a:solidFill>
              </a:rPr>
              <a:t> zusammenhängt. Welche davon?</a:t>
            </a:r>
          </a:p>
          <a:p>
            <a:r>
              <a:rPr lang="en-US" sz="1200" dirty="0">
                <a:solidFill>
                  <a:schemeClr val="bg1">
                    <a:lumMod val="75000"/>
                  </a:schemeClr>
                </a:solidFill>
              </a:rPr>
              <a:t>Typ IV</a:t>
            </a:r>
          </a:p>
        </p:txBody>
      </p:sp>
      <p:sp>
        <p:nvSpPr>
          <p:cNvPr id="3" name="TextBox 2">
            <a:extLst>
              <a:ext uri="{FF2B5EF4-FFF2-40B4-BE49-F238E27FC236}">
                <a16:creationId xmlns:a16="http://schemas.microsoft.com/office/drawing/2014/main" id="{0F274F77-B0E1-88DF-F0DB-3ECF08E4EB5A}"/>
              </a:ext>
            </a:extLst>
          </p:cNvPr>
          <p:cNvSpPr txBox="1"/>
          <p:nvPr/>
        </p:nvSpPr>
        <p:spPr>
          <a:xfrm>
            <a:off x="1258689" y="6050975"/>
            <a:ext cx="6626621" cy="584775"/>
          </a:xfrm>
          <a:prstGeom prst="rect">
            <a:avLst/>
          </a:prstGeom>
          <a:noFill/>
        </p:spPr>
        <p:txBody>
          <a:bodyPr wrap="square" lIns="25400" tIns="12700" rIns="25400" bIns="12700" rtlCol="0">
            <a:spAutoFit/>
          </a:bodyPr>
          <a:lstStyle/>
          <a:p>
            <a:pPr algn="ctr"/>
            <a:r>
              <a:rPr lang="en-US" sz="1200" i="1" dirty="0"/>
              <a:t>Apropos Überempfindlichkeitsreaktionen…</a:t>
            </a:r>
            <a:endParaRPr lang="en-US" sz="1600" i="1" dirty="0">
              <a:solidFill>
                <a:srgbClr val="0000FF"/>
              </a:solidFill>
            </a:endParaRPr>
          </a:p>
          <a:p>
            <a:pPr algn="ctr"/>
            <a:r>
              <a:rPr lang="en-US" sz="1200" i="1" dirty="0">
                <a:solidFill>
                  <a:srgbClr val="0000FF"/>
                </a:solidFill>
              </a:rPr>
              <a:t>Wie viele Arten von Überempfindlichkeitsreaktionen an der Augenoberfläche gibt es?</a:t>
            </a:r>
          </a:p>
        </p:txBody>
      </p:sp>
      <p:sp>
        <p:nvSpPr>
          <p:cNvPr id="4" name="Text Box 3">
            <a:extLst>
              <a:ext uri="{FF2B5EF4-FFF2-40B4-BE49-F238E27FC236}">
                <a16:creationId xmlns:a16="http://schemas.microsoft.com/office/drawing/2014/main" id="{6FE701C3-DF92-B8F9-3770-ECCC0B8A3101}"/>
              </a:ext>
            </a:extLst>
          </p:cNvPr>
          <p:cNvSpPr txBox="1">
            <a:spLocks noChangeArrowheads="1"/>
          </p:cNvSpPr>
          <p:nvPr/>
        </p:nvSpPr>
        <p:spPr bwMode="auto">
          <a:xfrm>
            <a:off x="391054" y="4397136"/>
            <a:ext cx="7973080" cy="394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dirty="0">
                <a:solidFill>
                  <a:srgbClr val="3333FF"/>
                </a:solidFill>
              </a:rPr>
              <a:t> </a:t>
            </a:r>
            <a:r>
              <a:rPr lang="en-US" altLang="en-US" sz="2400" b="1" i="1" dirty="0" err="1">
                <a:solidFill>
                  <a:srgbClr val="3333FF"/>
                </a:solidFill>
              </a:rPr>
              <a:t>Typ</a:t>
            </a:r>
            <a:r>
              <a:rPr lang="en-US" altLang="en-US" sz="2400" b="1" i="1" dirty="0">
                <a:solidFill>
                  <a:srgbClr val="3333FF"/>
                </a:solidFill>
              </a:rPr>
              <a:t> I </a:t>
            </a:r>
            <a:r>
              <a:rPr lang="en-US" altLang="en-US" sz="2400" b="1" i="1" dirty="0">
                <a:solidFill>
                  <a:srgbClr val="66FF66"/>
                </a:solidFill>
              </a:rPr>
              <a:t>             </a:t>
            </a:r>
            <a:r>
              <a:rPr lang="en-US" altLang="en-US" sz="2400" b="1" i="1" dirty="0" err="1">
                <a:solidFill>
                  <a:srgbClr val="66FF66"/>
                </a:solidFill>
              </a:rPr>
              <a:t>Typ</a:t>
            </a:r>
            <a:r>
              <a:rPr lang="en-US" altLang="en-US" sz="2400" b="1" i="1" dirty="0">
                <a:solidFill>
                  <a:srgbClr val="66FF66"/>
                </a:solidFill>
              </a:rPr>
              <a:t> II </a:t>
            </a:r>
            <a:r>
              <a:rPr lang="en-US" altLang="en-US" sz="2400" b="1" i="1" dirty="0">
                <a:solidFill>
                  <a:srgbClr val="CC0099"/>
                </a:solidFill>
              </a:rPr>
              <a:t>        </a:t>
            </a:r>
            <a:r>
              <a:rPr lang="en-US" altLang="en-US" sz="2400" b="1" i="1" dirty="0" err="1">
                <a:solidFill>
                  <a:srgbClr val="CC0099"/>
                </a:solidFill>
              </a:rPr>
              <a:t>Typ</a:t>
            </a:r>
            <a:r>
              <a:rPr lang="en-US" altLang="en-US" sz="2400" b="1" i="1" dirty="0">
                <a:solidFill>
                  <a:srgbClr val="CC0099"/>
                </a:solidFill>
              </a:rPr>
              <a:t> III </a:t>
            </a:r>
            <a:r>
              <a:rPr lang="en-US" altLang="en-US" sz="2400" b="1" i="1" dirty="0">
                <a:solidFill>
                  <a:srgbClr val="FF6600"/>
                </a:solidFill>
              </a:rPr>
              <a:t>                       </a:t>
            </a:r>
            <a:r>
              <a:rPr lang="en-US" altLang="en-US" sz="2400" b="1" i="1" dirty="0" err="1">
                <a:solidFill>
                  <a:srgbClr val="FF6600"/>
                </a:solidFill>
              </a:rPr>
              <a:t>Typ</a:t>
            </a:r>
            <a:r>
              <a:rPr lang="en-US" altLang="en-US" sz="2400" b="1" i="1" dirty="0">
                <a:solidFill>
                  <a:srgbClr val="FF6600"/>
                </a:solidFill>
              </a:rPr>
              <a:t> IV</a:t>
            </a:r>
          </a:p>
        </p:txBody>
      </p:sp>
      <p:sp>
        <p:nvSpPr>
          <p:cNvPr id="6" name="TextBox 5">
            <a:extLst>
              <a:ext uri="{FF2B5EF4-FFF2-40B4-BE49-F238E27FC236}">
                <a16:creationId xmlns:a16="http://schemas.microsoft.com/office/drawing/2014/main" id="{B3A3A019-0811-1C3B-8468-66D0543FFA6C}"/>
              </a:ext>
            </a:extLst>
          </p:cNvPr>
          <p:cNvSpPr txBox="1"/>
          <p:nvPr/>
        </p:nvSpPr>
        <p:spPr>
          <a:xfrm>
            <a:off x="193201" y="3962400"/>
            <a:ext cx="1981199" cy="210314"/>
          </a:xfrm>
          <a:prstGeom prst="rect">
            <a:avLst/>
          </a:prstGeom>
          <a:solidFill>
            <a:schemeClr val="bg1"/>
          </a:solidFill>
        </p:spPr>
        <p:txBody>
          <a:bodyPr wrap="square" lIns="25400" tIns="12700" rIns="25400" bIns="12700" rtlCol="0">
            <a:spAutoFit/>
          </a:bodyPr>
          <a:lstStyle/>
          <a:p>
            <a:pPr algn="ctr"/>
            <a:r>
              <a:rPr lang="en-US" sz="1200" b="1" i="1" dirty="0" err="1">
                <a:solidFill>
                  <a:schemeClr val="bg1"/>
                </a:solidFill>
              </a:rPr>
              <a:t>Immunkomplexreaktioen</a:t>
            </a:r>
            <a:endParaRPr lang="en-US" sz="1200" b="1" i="1" dirty="0">
              <a:solidFill>
                <a:schemeClr val="bg1"/>
              </a:solidFill>
            </a:endParaRPr>
          </a:p>
        </p:txBody>
      </p:sp>
    </p:spTree>
    <p:extLst>
      <p:ext uri="{BB962C8B-B14F-4D97-AF65-F5344CB8AC3E}">
        <p14:creationId xmlns:p14="http://schemas.microsoft.com/office/powerpoint/2010/main" val="2549014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D98FD-27CD-A434-A79E-BED1519DE681}"/>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FDD159EC-485D-E867-78A2-180D836704B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F87146CF-325E-9A1D-DEB0-2739E3187D76}"/>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755767C3-DE19-CEDF-EEA3-7A0854F7196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50160DA3-A98C-4ECA-34F4-11696331EA52}"/>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1E3ADCB1-D304-8985-D610-170637DF252A}"/>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29</a:t>
            </a:fld>
            <a:endParaRPr lang="en-US" altLang="en-US" sz="1000"/>
          </a:p>
        </p:txBody>
      </p:sp>
      <p:sp>
        <p:nvSpPr>
          <p:cNvPr id="7" name="TextBox 6">
            <a:extLst>
              <a:ext uri="{FF2B5EF4-FFF2-40B4-BE49-F238E27FC236}">
                <a16:creationId xmlns:a16="http://schemas.microsoft.com/office/drawing/2014/main" id="{6078B215-734B-020C-0ABB-B6FBA4C2B33F}"/>
              </a:ext>
            </a:extLst>
          </p:cNvPr>
          <p:cNvSpPr txBox="1"/>
          <p:nvPr/>
        </p:nvSpPr>
        <p:spPr>
          <a:xfrm>
            <a:off x="2590800" y="1883926"/>
            <a:ext cx="6172200" cy="1384995"/>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b="1" dirty="0">
                <a:solidFill>
                  <a:schemeClr val="bg1">
                    <a:lumMod val="75000"/>
                  </a:schemeClr>
                </a:solidFill>
              </a:rPr>
              <a:t>Dies ist derzeit noch nicht genau geklärt</a:t>
            </a:r>
          </a:p>
        </p:txBody>
      </p:sp>
      <p:sp>
        <p:nvSpPr>
          <p:cNvPr id="13" name="Oval 12">
            <a:extLst>
              <a:ext uri="{FF2B5EF4-FFF2-40B4-BE49-F238E27FC236}">
                <a16:creationId xmlns:a16="http://schemas.microsoft.com/office/drawing/2014/main" id="{0647DF0C-AF05-001D-CB5F-015E10BB3AE8}"/>
              </a:ext>
            </a:extLst>
          </p:cNvPr>
          <p:cNvSpPr/>
          <p:nvPr/>
        </p:nvSpPr>
        <p:spPr>
          <a:xfrm>
            <a:off x="2895600" y="1285658"/>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6263119D-752D-9B8F-3C7E-58BE13DD69F1}"/>
              </a:ext>
            </a:extLst>
          </p:cNvPr>
          <p:cNvSpPr txBox="1"/>
          <p:nvPr/>
        </p:nvSpPr>
        <p:spPr>
          <a:xfrm>
            <a:off x="2286000" y="3261836"/>
            <a:ext cx="5029200" cy="738664"/>
          </a:xfrm>
          <a:prstGeom prst="rect">
            <a:avLst/>
          </a:prstGeom>
          <a:noFill/>
        </p:spPr>
        <p:txBody>
          <a:bodyPr wrap="square" lIns="25400" tIns="12700" rIns="25400" bIns="12700" rtlCol="0">
            <a:spAutoFit/>
          </a:bodyPr>
          <a:lstStyle/>
          <a:p>
            <a:r>
              <a:rPr lang="en-US" sz="1200" i="1" dirty="0">
                <a:solidFill>
                  <a:schemeClr val="bg1">
                    <a:lumMod val="75000"/>
                  </a:schemeClr>
                </a:solidFill>
              </a:rPr>
              <a:t>Obwohl noch nicht vollständig geklärt, wird angenommen, dass Rosazea mit einer der sogenannten </a:t>
            </a:r>
            <a:r>
              <a:rPr lang="en-US" sz="1200" b="1" i="1" dirty="0"/>
              <a:t>Überempfindlichkeitsreaktionen</a:t>
            </a:r>
            <a:r>
              <a:rPr lang="en-US" sz="1200" i="1" dirty="0">
                <a:solidFill>
                  <a:schemeClr val="bg1">
                    <a:lumMod val="75000"/>
                  </a:schemeClr>
                </a:solidFill>
              </a:rPr>
              <a:t> zusammenhängt. Welche davon?</a:t>
            </a:r>
          </a:p>
          <a:p>
            <a:r>
              <a:rPr lang="en-US" sz="1200" dirty="0">
                <a:solidFill>
                  <a:schemeClr val="bg1">
                    <a:lumMod val="75000"/>
                  </a:schemeClr>
                </a:solidFill>
              </a:rPr>
              <a:t>Typ IV</a:t>
            </a:r>
          </a:p>
        </p:txBody>
      </p:sp>
      <p:sp>
        <p:nvSpPr>
          <p:cNvPr id="3" name="TextBox 2">
            <a:extLst>
              <a:ext uri="{FF2B5EF4-FFF2-40B4-BE49-F238E27FC236}">
                <a16:creationId xmlns:a16="http://schemas.microsoft.com/office/drawing/2014/main" id="{F87BA107-116F-42B2-BBC8-01D873BC6933}"/>
              </a:ext>
            </a:extLst>
          </p:cNvPr>
          <p:cNvSpPr txBox="1"/>
          <p:nvPr/>
        </p:nvSpPr>
        <p:spPr>
          <a:xfrm>
            <a:off x="1258689" y="6050975"/>
            <a:ext cx="6626621" cy="584775"/>
          </a:xfrm>
          <a:prstGeom prst="rect">
            <a:avLst/>
          </a:prstGeom>
          <a:noFill/>
        </p:spPr>
        <p:txBody>
          <a:bodyPr wrap="square" lIns="25400" tIns="12700" rIns="25400" bIns="12700" rtlCol="0">
            <a:spAutoFit/>
          </a:bodyPr>
          <a:lstStyle/>
          <a:p>
            <a:pPr algn="ctr"/>
            <a:r>
              <a:rPr lang="en-US" sz="1200" i="1" dirty="0">
                <a:solidFill>
                  <a:schemeClr val="bg1">
                    <a:lumMod val="75000"/>
                  </a:schemeClr>
                </a:solidFill>
              </a:rPr>
              <a:t>Apropos Überempfindlichkeitsreaktionen…</a:t>
            </a:r>
          </a:p>
          <a:p>
            <a:pPr algn="ctr"/>
            <a:r>
              <a:rPr lang="en-US" sz="1200" i="1" dirty="0">
                <a:solidFill>
                  <a:schemeClr val="bg1">
                    <a:lumMod val="75000"/>
                  </a:schemeClr>
                </a:solidFill>
              </a:rPr>
              <a:t>Wie viele Arten von Überempfindlichkeitsreaktionen an der Augenoberfläche gibt es?</a:t>
            </a:r>
          </a:p>
        </p:txBody>
      </p:sp>
      <p:sp>
        <p:nvSpPr>
          <p:cNvPr id="5" name="TextBox 4">
            <a:extLst>
              <a:ext uri="{FF2B5EF4-FFF2-40B4-BE49-F238E27FC236}">
                <a16:creationId xmlns:a16="http://schemas.microsoft.com/office/drawing/2014/main" id="{03D2E705-02B7-AA4C-C802-B0995F91ADB5}"/>
              </a:ext>
            </a:extLst>
          </p:cNvPr>
          <p:cNvSpPr txBox="1"/>
          <p:nvPr/>
        </p:nvSpPr>
        <p:spPr>
          <a:xfrm>
            <a:off x="2156471" y="4999237"/>
            <a:ext cx="4852194" cy="307777"/>
          </a:xfrm>
          <a:prstGeom prst="rect">
            <a:avLst/>
          </a:prstGeom>
          <a:noFill/>
        </p:spPr>
        <p:txBody>
          <a:bodyPr wrap="square" lIns="25400" tIns="12700" rIns="25400" bIns="12700">
            <a:spAutoFit/>
          </a:bodyPr>
          <a:lstStyle/>
          <a:p>
            <a:pPr>
              <a:defRPr/>
            </a:pPr>
            <a:r>
              <a:rPr lang="en-US" sz="1200" b="1" i="1" dirty="0">
                <a:solidFill>
                  <a:srgbClr val="3333FF"/>
                </a:solidFill>
                <a:latin typeface="Arial" charset="0"/>
              </a:rPr>
              <a:t>Reaktionen vom Typ I beinhalten…</a:t>
            </a:r>
            <a:endParaRPr lang="en-US" sz="1400" b="1" dirty="0">
              <a:solidFill>
                <a:schemeClr val="bg1"/>
              </a:solidFill>
              <a:latin typeface="Arial" charset="0"/>
            </a:endParaRPr>
          </a:p>
        </p:txBody>
      </p:sp>
      <p:sp>
        <p:nvSpPr>
          <p:cNvPr id="15" name="TextBox 14">
            <a:extLst>
              <a:ext uri="{FF2B5EF4-FFF2-40B4-BE49-F238E27FC236}">
                <a16:creationId xmlns:a16="http://schemas.microsoft.com/office/drawing/2014/main" id="{4E4FF47A-CDFF-C433-E4A6-3BFAA930AFFD}"/>
              </a:ext>
            </a:extLst>
          </p:cNvPr>
          <p:cNvSpPr txBox="1"/>
          <p:nvPr/>
        </p:nvSpPr>
        <p:spPr>
          <a:xfrm>
            <a:off x="4863317" y="5014112"/>
            <a:ext cx="3823483" cy="307777"/>
          </a:xfrm>
          <a:prstGeom prst="rect">
            <a:avLst/>
          </a:prstGeom>
          <a:noFill/>
        </p:spPr>
        <p:txBody>
          <a:bodyPr wrap="square" lIns="25400" tIns="12700" rIns="25400" bIns="12700" rtlCol="0">
            <a:spAutoFit/>
          </a:bodyPr>
          <a:lstStyle/>
          <a:p>
            <a:r>
              <a:rPr lang="en-US" sz="1200" i="1" dirty="0"/>
              <a:t>[ein Wort, das die Natur dieser </a:t>
            </a:r>
            <a:r>
              <a:rPr lang="en-US" sz="1200" i="1" dirty="0" err="1"/>
              <a:t>Reaktion</a:t>
            </a:r>
            <a:r>
              <a:rPr lang="en-US" sz="1200" i="1" dirty="0"/>
              <a:t> erfasst]</a:t>
            </a:r>
          </a:p>
        </p:txBody>
      </p:sp>
      <p:sp>
        <p:nvSpPr>
          <p:cNvPr id="16" name="TextBox 15">
            <a:extLst>
              <a:ext uri="{FF2B5EF4-FFF2-40B4-BE49-F238E27FC236}">
                <a16:creationId xmlns:a16="http://schemas.microsoft.com/office/drawing/2014/main" id="{055D35ED-2D4A-8902-8D5A-E1E6FDB9BC4E}"/>
              </a:ext>
            </a:extLst>
          </p:cNvPr>
          <p:cNvSpPr txBox="1"/>
          <p:nvPr/>
        </p:nvSpPr>
        <p:spPr>
          <a:xfrm>
            <a:off x="956279" y="4125057"/>
            <a:ext cx="293671" cy="307777"/>
          </a:xfrm>
          <a:prstGeom prst="rect">
            <a:avLst/>
          </a:prstGeom>
          <a:solidFill>
            <a:schemeClr val="bg1"/>
          </a:solidFill>
        </p:spPr>
        <p:txBody>
          <a:bodyPr wrap="square" lIns="25400" tIns="12700" rIns="25400" bIns="12700" rtlCol="0" anchor="ctr">
            <a:spAutoFit/>
          </a:bodyPr>
          <a:lstStyle/>
          <a:p>
            <a:pPr algn="ctr"/>
            <a:r>
              <a:rPr lang="en-US" sz="1200" b="1" i="1" dirty="0"/>
              <a:t>?</a:t>
            </a:r>
          </a:p>
        </p:txBody>
      </p:sp>
      <p:sp>
        <p:nvSpPr>
          <p:cNvPr id="17" name="Text Box 3">
            <a:extLst>
              <a:ext uri="{FF2B5EF4-FFF2-40B4-BE49-F238E27FC236}">
                <a16:creationId xmlns:a16="http://schemas.microsoft.com/office/drawing/2014/main" id="{61458D60-6BBF-4A30-948D-C1599375DC8A}"/>
              </a:ext>
            </a:extLst>
          </p:cNvPr>
          <p:cNvSpPr txBox="1">
            <a:spLocks noChangeArrowheads="1"/>
          </p:cNvSpPr>
          <p:nvPr/>
        </p:nvSpPr>
        <p:spPr bwMode="auto">
          <a:xfrm>
            <a:off x="391054" y="4397136"/>
            <a:ext cx="7973080" cy="394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dirty="0">
                <a:solidFill>
                  <a:srgbClr val="3333FF"/>
                </a:solidFill>
              </a:rPr>
              <a:t> </a:t>
            </a:r>
            <a:r>
              <a:rPr lang="en-US" altLang="en-US" sz="2400" b="1" i="1" dirty="0" err="1">
                <a:solidFill>
                  <a:srgbClr val="3333FF"/>
                </a:solidFill>
              </a:rPr>
              <a:t>Typ</a:t>
            </a:r>
            <a:r>
              <a:rPr lang="en-US" altLang="en-US" sz="2400" b="1" i="1" dirty="0">
                <a:solidFill>
                  <a:srgbClr val="3333FF"/>
                </a:solidFill>
              </a:rPr>
              <a:t> I </a:t>
            </a:r>
            <a:r>
              <a:rPr lang="en-US" altLang="en-US" sz="2400" b="1" i="1" dirty="0">
                <a:solidFill>
                  <a:srgbClr val="66FF66"/>
                </a:solidFill>
              </a:rPr>
              <a:t>             </a:t>
            </a:r>
            <a:r>
              <a:rPr lang="en-US" altLang="en-US" sz="2400" b="1" i="1" dirty="0" err="1">
                <a:solidFill>
                  <a:schemeClr val="bg1">
                    <a:lumMod val="50000"/>
                  </a:schemeClr>
                </a:solidFill>
              </a:rPr>
              <a:t>Typ</a:t>
            </a:r>
            <a:r>
              <a:rPr lang="en-US" altLang="en-US" sz="2400" b="1" i="1" dirty="0">
                <a:solidFill>
                  <a:schemeClr val="bg1">
                    <a:lumMod val="50000"/>
                  </a:schemeClr>
                </a:solidFill>
              </a:rPr>
              <a:t> II         </a:t>
            </a:r>
            <a:r>
              <a:rPr lang="en-US" altLang="en-US" sz="2400" b="1" i="1" dirty="0" err="1">
                <a:solidFill>
                  <a:schemeClr val="bg1">
                    <a:lumMod val="50000"/>
                  </a:schemeClr>
                </a:solidFill>
              </a:rPr>
              <a:t>Typ</a:t>
            </a:r>
            <a:r>
              <a:rPr lang="en-US" altLang="en-US" sz="2400" b="1" i="1" dirty="0">
                <a:solidFill>
                  <a:schemeClr val="bg1">
                    <a:lumMod val="50000"/>
                  </a:schemeClr>
                </a:solidFill>
              </a:rPr>
              <a:t> III                        </a:t>
            </a:r>
            <a:r>
              <a:rPr lang="en-US" altLang="en-US" sz="2400" b="1" i="1" dirty="0" err="1">
                <a:solidFill>
                  <a:schemeClr val="bg1">
                    <a:lumMod val="50000"/>
                  </a:schemeClr>
                </a:solidFill>
              </a:rPr>
              <a:t>Typ</a:t>
            </a:r>
            <a:r>
              <a:rPr lang="en-US" altLang="en-US" sz="2400" b="1" i="1" dirty="0">
                <a:solidFill>
                  <a:schemeClr val="bg1">
                    <a:lumMod val="50000"/>
                  </a:schemeClr>
                </a:solidFill>
              </a:rPr>
              <a:t> IV</a:t>
            </a:r>
          </a:p>
        </p:txBody>
      </p:sp>
    </p:spTree>
    <p:extLst>
      <p:ext uri="{BB962C8B-B14F-4D97-AF65-F5344CB8AC3E}">
        <p14:creationId xmlns:p14="http://schemas.microsoft.com/office/powerpoint/2010/main" val="3186575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5B3D3-747B-C303-2F74-791C1BB390C4}"/>
            </a:ext>
          </a:extLst>
        </p:cNvPr>
        <p:cNvGrpSpPr/>
        <p:nvPr/>
      </p:nvGrpSpPr>
      <p:grpSpPr>
        <a:xfrm>
          <a:off x="0" y="0"/>
          <a:ext cx="0" cy="0"/>
          <a:chOff x="0" y="0"/>
          <a:chExt cx="0" cy="0"/>
        </a:xfrm>
      </p:grpSpPr>
      <p:sp>
        <p:nvSpPr>
          <p:cNvPr id="4100" name="Text Box 4">
            <a:extLst>
              <a:ext uri="{FF2B5EF4-FFF2-40B4-BE49-F238E27FC236}">
                <a16:creationId xmlns:a16="http://schemas.microsoft.com/office/drawing/2014/main" id="{3BC97177-A548-102B-9E13-FF21BC72B6B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dirty="0">
                <a:solidFill>
                  <a:schemeClr val="bg1">
                    <a:lumMod val="65000"/>
                  </a:schemeClr>
                </a:solidFill>
              </a:rPr>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b="1" i="1" dirty="0">
                <a:solidFill>
                  <a:srgbClr val="0000FF"/>
                </a:solidFill>
              </a:rPr>
              <a:t>Staphylokokken</a:t>
            </a:r>
            <a:r>
              <a:rPr lang="en-US" altLang="en-US" sz="1200" i="1" dirty="0">
                <a:solidFill>
                  <a:schemeClr val="bg1">
                    <a:lumMod val="65000"/>
                  </a:schemeClr>
                </a:solidFill>
              </a:rPr>
              <a:t>, MGD, seborrhoische Blepharitis, Rosazea, Demodex</a:t>
            </a:r>
          </a:p>
          <a:p>
            <a:pPr algn="ctr" eaLnBrk="1" hangingPunct="1">
              <a:lnSpc>
                <a:spcPct val="85000"/>
              </a:lnSpc>
              <a:spcBef>
                <a:spcPct val="0"/>
              </a:spcBef>
              <a:buClrTx/>
              <a:buSzTx/>
              <a:buFontTx/>
              <a:buNone/>
            </a:pPr>
            <a:r>
              <a:rPr lang="en-US" altLang="en-US" sz="1200" dirty="0">
                <a:solidFill>
                  <a:schemeClr val="bg1">
                    <a:lumMod val="65000"/>
                  </a:schemeClr>
                </a:solidFill>
              </a:rPr>
              <a:t>(bei einigen gibt es mehr als eine Antwort)</a:t>
            </a:r>
            <a:endParaRPr lang="en-US" altLang="en-US" sz="1800" i="1" dirty="0">
              <a:solidFill>
                <a:schemeClr val="bg1">
                  <a:lumMod val="65000"/>
                </a:schemeClr>
              </a:solidFill>
            </a:endParaRPr>
          </a:p>
        </p:txBody>
      </p:sp>
      <p:sp>
        <p:nvSpPr>
          <p:cNvPr id="4103" name="Slide Number Placeholder 2">
            <a:extLst>
              <a:ext uri="{FF2B5EF4-FFF2-40B4-BE49-F238E27FC236}">
                <a16:creationId xmlns:a16="http://schemas.microsoft.com/office/drawing/2014/main" id="{BD985543-5826-ED06-A34D-AEDBA8648FD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5D9B2B3-7789-4846-9868-CB3FCAC748C8}" type="slidenum">
              <a:rPr lang="en-US" altLang="en-US" sz="1000"/>
              <a:t>3</a:t>
            </a:fld>
            <a:endParaRPr lang="en-US" altLang="en-US" sz="1000"/>
          </a:p>
        </p:txBody>
      </p:sp>
      <p:cxnSp>
        <p:nvCxnSpPr>
          <p:cNvPr id="5" name="Straight Arrow Connector 4">
            <a:extLst>
              <a:ext uri="{FF2B5EF4-FFF2-40B4-BE49-F238E27FC236}">
                <a16:creationId xmlns:a16="http://schemas.microsoft.com/office/drawing/2014/main" id="{D9B374B1-35D9-4EA4-915B-4731651E78CD}"/>
              </a:ext>
            </a:extLst>
          </p:cNvPr>
          <p:cNvCxnSpPr/>
          <p:nvPr/>
        </p:nvCxnSpPr>
        <p:spPr>
          <a:xfrm>
            <a:off x="2819400" y="703730"/>
            <a:ext cx="685800" cy="7921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7FD5DD8-CC4F-2D73-4E9A-84FA71FEBEB1}"/>
              </a:ext>
            </a:extLst>
          </p:cNvPr>
          <p:cNvSpPr txBox="1"/>
          <p:nvPr/>
        </p:nvSpPr>
        <p:spPr>
          <a:xfrm>
            <a:off x="2209800" y="1600200"/>
            <a:ext cx="4573688" cy="584775"/>
          </a:xfrm>
          <a:prstGeom prst="rect">
            <a:avLst/>
          </a:prstGeom>
          <a:noFill/>
        </p:spPr>
        <p:txBody>
          <a:bodyPr wrap="square" lIns="25400" tIns="12700" rIns="25400" bIns="12700" rtlCol="0">
            <a:spAutoFit/>
          </a:bodyPr>
          <a:lstStyle/>
          <a:p>
            <a:r>
              <a:rPr lang="en-US" sz="1200" dirty="0"/>
              <a:t>Um welche Staphylococcus-Arten handelt es sich hier?</a:t>
            </a:r>
          </a:p>
          <a:p>
            <a:r>
              <a:rPr lang="en-US" sz="1200" i="1" dirty="0"/>
              <a:t>S. aureus</a:t>
            </a:r>
            <a:endParaRPr lang="en-US" sz="1600" dirty="0"/>
          </a:p>
        </p:txBody>
      </p:sp>
      <p:sp>
        <p:nvSpPr>
          <p:cNvPr id="3" name="Rectangle 2">
            <a:extLst>
              <a:ext uri="{FF2B5EF4-FFF2-40B4-BE49-F238E27FC236}">
                <a16:creationId xmlns:a16="http://schemas.microsoft.com/office/drawing/2014/main" id="{EEA6CB50-E744-5CEA-B65C-D71C001C7C65}"/>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Tree>
    <p:extLst>
      <p:ext uri="{BB962C8B-B14F-4D97-AF65-F5344CB8AC3E}">
        <p14:creationId xmlns:p14="http://schemas.microsoft.com/office/powerpoint/2010/main" val="52794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6B59D-A3F0-7126-6554-2C5FBC70E8CE}"/>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FDADA8FC-D724-D7A4-3BA6-ADDF21B16268}"/>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4A25B0CA-B8B3-BF4E-49CC-AFD34502BB36}"/>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E938854A-D761-A765-EDCD-B29D6A34D1E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1B764B52-9C5C-0628-B9FB-7A474D3B6EDD}"/>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94B9BA87-B83B-6342-D242-8A798598580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30</a:t>
            </a:fld>
            <a:endParaRPr lang="en-US" altLang="en-US" sz="1000"/>
          </a:p>
        </p:txBody>
      </p:sp>
      <p:sp>
        <p:nvSpPr>
          <p:cNvPr id="7" name="TextBox 6">
            <a:extLst>
              <a:ext uri="{FF2B5EF4-FFF2-40B4-BE49-F238E27FC236}">
                <a16:creationId xmlns:a16="http://schemas.microsoft.com/office/drawing/2014/main" id="{90369E53-93F0-F626-1A05-5EE8A39C2D35}"/>
              </a:ext>
            </a:extLst>
          </p:cNvPr>
          <p:cNvSpPr txBox="1"/>
          <p:nvPr/>
        </p:nvSpPr>
        <p:spPr>
          <a:xfrm>
            <a:off x="2590800" y="1883926"/>
            <a:ext cx="6172200" cy="1384995"/>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b="1" dirty="0">
                <a:solidFill>
                  <a:schemeClr val="bg1">
                    <a:lumMod val="75000"/>
                  </a:schemeClr>
                </a:solidFill>
              </a:rPr>
              <a:t>Dies ist derzeit noch nicht genau geklärt</a:t>
            </a:r>
          </a:p>
        </p:txBody>
      </p:sp>
      <p:sp>
        <p:nvSpPr>
          <p:cNvPr id="13" name="Oval 12">
            <a:extLst>
              <a:ext uri="{FF2B5EF4-FFF2-40B4-BE49-F238E27FC236}">
                <a16:creationId xmlns:a16="http://schemas.microsoft.com/office/drawing/2014/main" id="{44EEE7DE-47DD-AD01-5747-C8D4883FF04A}"/>
              </a:ext>
            </a:extLst>
          </p:cNvPr>
          <p:cNvSpPr/>
          <p:nvPr/>
        </p:nvSpPr>
        <p:spPr>
          <a:xfrm>
            <a:off x="3014382" y="1263677"/>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61C45CC-045B-D026-08C0-D7203DD35B1A}"/>
              </a:ext>
            </a:extLst>
          </p:cNvPr>
          <p:cNvSpPr txBox="1"/>
          <p:nvPr/>
        </p:nvSpPr>
        <p:spPr>
          <a:xfrm>
            <a:off x="2286000" y="3261836"/>
            <a:ext cx="5029200" cy="738664"/>
          </a:xfrm>
          <a:prstGeom prst="rect">
            <a:avLst/>
          </a:prstGeom>
          <a:noFill/>
        </p:spPr>
        <p:txBody>
          <a:bodyPr wrap="square" lIns="25400" tIns="12700" rIns="25400" bIns="12700" rtlCol="0">
            <a:spAutoFit/>
          </a:bodyPr>
          <a:lstStyle/>
          <a:p>
            <a:r>
              <a:rPr lang="en-US" sz="1200" i="1" dirty="0">
                <a:solidFill>
                  <a:schemeClr val="bg1">
                    <a:lumMod val="75000"/>
                  </a:schemeClr>
                </a:solidFill>
              </a:rPr>
              <a:t>Obwohl noch nicht vollständig geklärt, wird angenommen, dass Rosazea mit einer der sogenannten </a:t>
            </a:r>
            <a:r>
              <a:rPr lang="en-US" sz="1200" b="1" i="1" dirty="0"/>
              <a:t>Überempfindlichkeitsreaktionen</a:t>
            </a:r>
            <a:r>
              <a:rPr lang="en-US" sz="1200" i="1" dirty="0">
                <a:solidFill>
                  <a:schemeClr val="bg1">
                    <a:lumMod val="75000"/>
                  </a:schemeClr>
                </a:solidFill>
              </a:rPr>
              <a:t> zusammenhängt. Welche davon?</a:t>
            </a:r>
          </a:p>
          <a:p>
            <a:r>
              <a:rPr lang="en-US" sz="1200" dirty="0">
                <a:solidFill>
                  <a:schemeClr val="bg1">
                    <a:lumMod val="75000"/>
                  </a:schemeClr>
                </a:solidFill>
              </a:rPr>
              <a:t>Typ IV</a:t>
            </a:r>
          </a:p>
        </p:txBody>
      </p:sp>
      <p:sp>
        <p:nvSpPr>
          <p:cNvPr id="3" name="TextBox 2">
            <a:extLst>
              <a:ext uri="{FF2B5EF4-FFF2-40B4-BE49-F238E27FC236}">
                <a16:creationId xmlns:a16="http://schemas.microsoft.com/office/drawing/2014/main" id="{3FC92A13-3F21-4974-65D6-E082026D3D12}"/>
              </a:ext>
            </a:extLst>
          </p:cNvPr>
          <p:cNvSpPr txBox="1"/>
          <p:nvPr/>
        </p:nvSpPr>
        <p:spPr>
          <a:xfrm>
            <a:off x="1258689" y="6050975"/>
            <a:ext cx="6626621" cy="584775"/>
          </a:xfrm>
          <a:prstGeom prst="rect">
            <a:avLst/>
          </a:prstGeom>
          <a:noFill/>
        </p:spPr>
        <p:txBody>
          <a:bodyPr wrap="square" lIns="25400" tIns="12700" rIns="25400" bIns="12700" rtlCol="0">
            <a:spAutoFit/>
          </a:bodyPr>
          <a:lstStyle/>
          <a:p>
            <a:pPr algn="ctr"/>
            <a:r>
              <a:rPr lang="en-US" sz="1200" i="1" dirty="0">
                <a:solidFill>
                  <a:schemeClr val="bg1">
                    <a:lumMod val="75000"/>
                  </a:schemeClr>
                </a:solidFill>
              </a:rPr>
              <a:t>Apropos Überempfindlichkeitsreaktionen…</a:t>
            </a:r>
          </a:p>
          <a:p>
            <a:pPr algn="ctr"/>
            <a:r>
              <a:rPr lang="en-US" sz="1200" i="1" dirty="0">
                <a:solidFill>
                  <a:schemeClr val="bg1">
                    <a:lumMod val="75000"/>
                  </a:schemeClr>
                </a:solidFill>
              </a:rPr>
              <a:t>Wie viele Arten von Überempfindlichkeitsreaktionen an der Augenoberfläche gibt es?</a:t>
            </a:r>
          </a:p>
        </p:txBody>
      </p:sp>
      <p:sp>
        <p:nvSpPr>
          <p:cNvPr id="5" name="TextBox 4">
            <a:extLst>
              <a:ext uri="{FF2B5EF4-FFF2-40B4-BE49-F238E27FC236}">
                <a16:creationId xmlns:a16="http://schemas.microsoft.com/office/drawing/2014/main" id="{5E6A0215-46A9-2680-CE4D-9ECABE8F4DCA}"/>
              </a:ext>
            </a:extLst>
          </p:cNvPr>
          <p:cNvSpPr txBox="1"/>
          <p:nvPr/>
        </p:nvSpPr>
        <p:spPr>
          <a:xfrm>
            <a:off x="2156471" y="4999237"/>
            <a:ext cx="4852194" cy="307777"/>
          </a:xfrm>
          <a:prstGeom prst="rect">
            <a:avLst/>
          </a:prstGeom>
          <a:noFill/>
        </p:spPr>
        <p:txBody>
          <a:bodyPr wrap="square" lIns="25400" tIns="12700" rIns="25400" bIns="12700">
            <a:spAutoFit/>
          </a:bodyPr>
          <a:lstStyle/>
          <a:p>
            <a:pPr>
              <a:defRPr/>
            </a:pPr>
            <a:r>
              <a:rPr lang="en-US" sz="1200" b="1" i="1" dirty="0">
                <a:solidFill>
                  <a:srgbClr val="3333FF"/>
                </a:solidFill>
                <a:latin typeface="Arial" charset="0"/>
              </a:rPr>
              <a:t>Reaktionen vom Typ I </a:t>
            </a:r>
            <a:r>
              <a:rPr lang="en-US" sz="1200" b="1" dirty="0">
                <a:solidFill>
                  <a:srgbClr val="3333FF"/>
                </a:solidFill>
                <a:latin typeface="Arial" charset="0"/>
              </a:rPr>
              <a:t>umfassen…Anaphylaxie </a:t>
            </a:r>
            <a:endParaRPr lang="en-US" sz="1400" b="1" dirty="0">
              <a:solidFill>
                <a:schemeClr val="bg1"/>
              </a:solidFill>
              <a:latin typeface="Arial" charset="0"/>
            </a:endParaRPr>
          </a:p>
        </p:txBody>
      </p:sp>
      <p:sp>
        <p:nvSpPr>
          <p:cNvPr id="6" name="TextBox 5">
            <a:extLst>
              <a:ext uri="{FF2B5EF4-FFF2-40B4-BE49-F238E27FC236}">
                <a16:creationId xmlns:a16="http://schemas.microsoft.com/office/drawing/2014/main" id="{61F75766-38F6-59F0-508F-34699898984B}"/>
              </a:ext>
            </a:extLst>
          </p:cNvPr>
          <p:cNvSpPr txBox="1"/>
          <p:nvPr/>
        </p:nvSpPr>
        <p:spPr>
          <a:xfrm>
            <a:off x="193201" y="3962400"/>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8" name="TextBox 7">
            <a:extLst>
              <a:ext uri="{FF2B5EF4-FFF2-40B4-BE49-F238E27FC236}">
                <a16:creationId xmlns:a16="http://schemas.microsoft.com/office/drawing/2014/main" id="{6E426DFA-9083-8BF6-03E5-7AD2ECFAA738}"/>
              </a:ext>
            </a:extLst>
          </p:cNvPr>
          <p:cNvSpPr txBox="1"/>
          <p:nvPr/>
        </p:nvSpPr>
        <p:spPr>
          <a:xfrm>
            <a:off x="2269869" y="3983816"/>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9" name="TextBox 8">
            <a:extLst>
              <a:ext uri="{FF2B5EF4-FFF2-40B4-BE49-F238E27FC236}">
                <a16:creationId xmlns:a16="http://schemas.microsoft.com/office/drawing/2014/main" id="{D8DFAB0D-2A17-07B1-7454-584589523690}"/>
              </a:ext>
            </a:extLst>
          </p:cNvPr>
          <p:cNvSpPr txBox="1"/>
          <p:nvPr/>
        </p:nvSpPr>
        <p:spPr>
          <a:xfrm>
            <a:off x="484196" y="4125057"/>
            <a:ext cx="1237839" cy="307777"/>
          </a:xfrm>
          <a:prstGeom prst="rect">
            <a:avLst/>
          </a:prstGeom>
          <a:solidFill>
            <a:schemeClr val="bg1"/>
          </a:solidFill>
        </p:spPr>
        <p:txBody>
          <a:bodyPr wrap="square" lIns="25400" tIns="12700" rIns="25400" bIns="12700" rtlCol="0" anchor="ctr">
            <a:spAutoFit/>
          </a:bodyPr>
          <a:lstStyle/>
          <a:p>
            <a:pPr algn="ctr"/>
            <a:r>
              <a:rPr lang="en-US" sz="1200" b="1" i="1" dirty="0"/>
              <a:t>Anaphylaxie</a:t>
            </a:r>
          </a:p>
        </p:txBody>
      </p:sp>
      <p:sp>
        <p:nvSpPr>
          <p:cNvPr id="16" name="Text Box 3">
            <a:extLst>
              <a:ext uri="{FF2B5EF4-FFF2-40B4-BE49-F238E27FC236}">
                <a16:creationId xmlns:a16="http://schemas.microsoft.com/office/drawing/2014/main" id="{AED56EB0-F88F-4EC8-87E8-93755424B837}"/>
              </a:ext>
            </a:extLst>
          </p:cNvPr>
          <p:cNvSpPr txBox="1">
            <a:spLocks noChangeArrowheads="1"/>
          </p:cNvSpPr>
          <p:nvPr/>
        </p:nvSpPr>
        <p:spPr bwMode="auto">
          <a:xfrm>
            <a:off x="391054" y="4397136"/>
            <a:ext cx="7973080" cy="394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dirty="0">
                <a:solidFill>
                  <a:srgbClr val="3333FF"/>
                </a:solidFill>
              </a:rPr>
              <a:t> </a:t>
            </a:r>
            <a:r>
              <a:rPr lang="en-US" altLang="en-US" sz="2400" b="1" i="1" dirty="0" err="1">
                <a:solidFill>
                  <a:srgbClr val="3333FF"/>
                </a:solidFill>
              </a:rPr>
              <a:t>Typ</a:t>
            </a:r>
            <a:r>
              <a:rPr lang="en-US" altLang="en-US" sz="2400" b="1" i="1" dirty="0">
                <a:solidFill>
                  <a:srgbClr val="3333FF"/>
                </a:solidFill>
              </a:rPr>
              <a:t> I </a:t>
            </a:r>
            <a:r>
              <a:rPr lang="en-US" altLang="en-US" sz="2400" b="1" i="1" dirty="0">
                <a:solidFill>
                  <a:srgbClr val="66FF66"/>
                </a:solidFill>
              </a:rPr>
              <a:t>             </a:t>
            </a:r>
            <a:r>
              <a:rPr lang="en-US" altLang="en-US" sz="2400" b="1" i="1" dirty="0" err="1">
                <a:solidFill>
                  <a:schemeClr val="bg1">
                    <a:lumMod val="50000"/>
                  </a:schemeClr>
                </a:solidFill>
              </a:rPr>
              <a:t>Typ</a:t>
            </a:r>
            <a:r>
              <a:rPr lang="en-US" altLang="en-US" sz="2400" b="1" i="1" dirty="0">
                <a:solidFill>
                  <a:schemeClr val="bg1">
                    <a:lumMod val="50000"/>
                  </a:schemeClr>
                </a:solidFill>
              </a:rPr>
              <a:t> II         </a:t>
            </a:r>
            <a:r>
              <a:rPr lang="en-US" altLang="en-US" sz="2400" b="1" i="1" dirty="0" err="1">
                <a:solidFill>
                  <a:schemeClr val="bg1">
                    <a:lumMod val="50000"/>
                  </a:schemeClr>
                </a:solidFill>
              </a:rPr>
              <a:t>Typ</a:t>
            </a:r>
            <a:r>
              <a:rPr lang="en-US" altLang="en-US" sz="2400" b="1" i="1" dirty="0">
                <a:solidFill>
                  <a:schemeClr val="bg1">
                    <a:lumMod val="50000"/>
                  </a:schemeClr>
                </a:solidFill>
              </a:rPr>
              <a:t> III                        </a:t>
            </a:r>
            <a:r>
              <a:rPr lang="en-US" altLang="en-US" sz="2400" b="1" i="1" dirty="0" err="1">
                <a:solidFill>
                  <a:schemeClr val="bg1">
                    <a:lumMod val="50000"/>
                  </a:schemeClr>
                </a:solidFill>
              </a:rPr>
              <a:t>Typ</a:t>
            </a:r>
            <a:r>
              <a:rPr lang="en-US" altLang="en-US" sz="2400" b="1" i="1" dirty="0">
                <a:solidFill>
                  <a:schemeClr val="bg1">
                    <a:lumMod val="50000"/>
                  </a:schemeClr>
                </a:solidFill>
              </a:rPr>
              <a:t> IV</a:t>
            </a:r>
          </a:p>
        </p:txBody>
      </p:sp>
    </p:spTree>
    <p:extLst>
      <p:ext uri="{BB962C8B-B14F-4D97-AF65-F5344CB8AC3E}">
        <p14:creationId xmlns:p14="http://schemas.microsoft.com/office/powerpoint/2010/main" val="9524076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87E8A-F1A9-F2AB-97E2-2A751277D478}"/>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A0036C02-1C86-9157-4C13-F62B6CB5BCA3}"/>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D53C4823-4626-3517-C94E-140C9536835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767DA929-0BE9-BF71-E874-BA877BDDCF6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45FA1983-A446-9479-6CE0-C792B2788BFF}"/>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7ECC3048-1518-5A14-8174-EB5C545B1FD8}"/>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31</a:t>
            </a:fld>
            <a:endParaRPr lang="en-US" altLang="en-US" sz="1000"/>
          </a:p>
        </p:txBody>
      </p:sp>
      <p:sp>
        <p:nvSpPr>
          <p:cNvPr id="7" name="TextBox 6">
            <a:extLst>
              <a:ext uri="{FF2B5EF4-FFF2-40B4-BE49-F238E27FC236}">
                <a16:creationId xmlns:a16="http://schemas.microsoft.com/office/drawing/2014/main" id="{E79D5E0D-8274-42A4-F810-8F9174E264D1}"/>
              </a:ext>
            </a:extLst>
          </p:cNvPr>
          <p:cNvSpPr txBox="1"/>
          <p:nvPr/>
        </p:nvSpPr>
        <p:spPr>
          <a:xfrm>
            <a:off x="2590800" y="1883926"/>
            <a:ext cx="6172200" cy="1384995"/>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b="1" dirty="0">
                <a:solidFill>
                  <a:schemeClr val="bg1">
                    <a:lumMod val="75000"/>
                  </a:schemeClr>
                </a:solidFill>
              </a:rPr>
              <a:t>Dies ist derzeit noch nicht genau geklärt</a:t>
            </a:r>
          </a:p>
        </p:txBody>
      </p:sp>
      <p:sp>
        <p:nvSpPr>
          <p:cNvPr id="13" name="Oval 12">
            <a:extLst>
              <a:ext uri="{FF2B5EF4-FFF2-40B4-BE49-F238E27FC236}">
                <a16:creationId xmlns:a16="http://schemas.microsoft.com/office/drawing/2014/main" id="{E8ED33F6-9F41-DFF1-3D91-C928BCC4BB38}"/>
              </a:ext>
            </a:extLst>
          </p:cNvPr>
          <p:cNvSpPr/>
          <p:nvPr/>
        </p:nvSpPr>
        <p:spPr>
          <a:xfrm>
            <a:off x="3533587" y="1303527"/>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AA3D18C-F1CD-6872-C20A-A4E96A947F1C}"/>
              </a:ext>
            </a:extLst>
          </p:cNvPr>
          <p:cNvSpPr txBox="1"/>
          <p:nvPr/>
        </p:nvSpPr>
        <p:spPr>
          <a:xfrm>
            <a:off x="2286000" y="3261836"/>
            <a:ext cx="5029200" cy="738664"/>
          </a:xfrm>
          <a:prstGeom prst="rect">
            <a:avLst/>
          </a:prstGeom>
          <a:noFill/>
        </p:spPr>
        <p:txBody>
          <a:bodyPr wrap="square" lIns="25400" tIns="12700" rIns="25400" bIns="12700" rtlCol="0">
            <a:spAutoFit/>
          </a:bodyPr>
          <a:lstStyle/>
          <a:p>
            <a:r>
              <a:rPr lang="en-US" sz="1200" i="1" dirty="0">
                <a:solidFill>
                  <a:schemeClr val="bg1">
                    <a:lumMod val="75000"/>
                  </a:schemeClr>
                </a:solidFill>
              </a:rPr>
              <a:t>Obwohl noch nicht vollständig geklärt, wird angenommen, dass Rosazea mit einer der sogenannten </a:t>
            </a:r>
            <a:r>
              <a:rPr lang="en-US" sz="1200" b="1" i="1" dirty="0"/>
              <a:t>Überempfindlichkeitsreaktionen</a:t>
            </a:r>
            <a:r>
              <a:rPr lang="en-US" sz="1200" i="1" dirty="0">
                <a:solidFill>
                  <a:schemeClr val="bg1">
                    <a:lumMod val="75000"/>
                  </a:schemeClr>
                </a:solidFill>
              </a:rPr>
              <a:t> zusammenhängt. Welche davon?</a:t>
            </a:r>
          </a:p>
          <a:p>
            <a:r>
              <a:rPr lang="en-US" sz="1200" dirty="0">
                <a:solidFill>
                  <a:schemeClr val="bg1">
                    <a:lumMod val="75000"/>
                  </a:schemeClr>
                </a:solidFill>
              </a:rPr>
              <a:t>Typ IV</a:t>
            </a:r>
          </a:p>
        </p:txBody>
      </p:sp>
      <p:sp>
        <p:nvSpPr>
          <p:cNvPr id="3" name="TextBox 2">
            <a:extLst>
              <a:ext uri="{FF2B5EF4-FFF2-40B4-BE49-F238E27FC236}">
                <a16:creationId xmlns:a16="http://schemas.microsoft.com/office/drawing/2014/main" id="{7DA56F74-BBAB-8701-6206-43D8539895DB}"/>
              </a:ext>
            </a:extLst>
          </p:cNvPr>
          <p:cNvSpPr txBox="1"/>
          <p:nvPr/>
        </p:nvSpPr>
        <p:spPr>
          <a:xfrm>
            <a:off x="1258689" y="6050975"/>
            <a:ext cx="6626621" cy="584775"/>
          </a:xfrm>
          <a:prstGeom prst="rect">
            <a:avLst/>
          </a:prstGeom>
          <a:noFill/>
        </p:spPr>
        <p:txBody>
          <a:bodyPr wrap="square" lIns="25400" tIns="12700" rIns="25400" bIns="12700" rtlCol="0">
            <a:spAutoFit/>
          </a:bodyPr>
          <a:lstStyle/>
          <a:p>
            <a:pPr algn="ctr"/>
            <a:r>
              <a:rPr lang="en-US" sz="1200" i="1" dirty="0">
                <a:solidFill>
                  <a:schemeClr val="bg1">
                    <a:lumMod val="75000"/>
                  </a:schemeClr>
                </a:solidFill>
              </a:rPr>
              <a:t>Apropos Überempfindlichkeitsreaktionen…</a:t>
            </a:r>
          </a:p>
          <a:p>
            <a:pPr algn="ctr"/>
            <a:r>
              <a:rPr lang="en-US" sz="1200" i="1" dirty="0">
                <a:solidFill>
                  <a:schemeClr val="bg1">
                    <a:lumMod val="75000"/>
                  </a:schemeClr>
                </a:solidFill>
              </a:rPr>
              <a:t>Wie viele Arten von Überempfindlichkeitsreaktionen an der Augenoberfläche gibt es?</a:t>
            </a:r>
          </a:p>
        </p:txBody>
      </p:sp>
      <p:sp>
        <p:nvSpPr>
          <p:cNvPr id="5" name="TextBox 4">
            <a:extLst>
              <a:ext uri="{FF2B5EF4-FFF2-40B4-BE49-F238E27FC236}">
                <a16:creationId xmlns:a16="http://schemas.microsoft.com/office/drawing/2014/main" id="{611D8A1E-74A5-2166-B3B6-B93A55C944B5}"/>
              </a:ext>
            </a:extLst>
          </p:cNvPr>
          <p:cNvSpPr txBox="1"/>
          <p:nvPr/>
        </p:nvSpPr>
        <p:spPr>
          <a:xfrm>
            <a:off x="2156471" y="4999237"/>
            <a:ext cx="4852194" cy="523220"/>
          </a:xfrm>
          <a:prstGeom prst="rect">
            <a:avLst/>
          </a:prstGeom>
          <a:noFill/>
        </p:spPr>
        <p:txBody>
          <a:bodyPr wrap="square" lIns="25400" tIns="12700" rIns="25400" bIns="12700">
            <a:spAutoFit/>
          </a:bodyPr>
          <a:lstStyle/>
          <a:p>
            <a:pPr>
              <a:defRPr/>
            </a:pPr>
            <a:r>
              <a:rPr lang="en-US" sz="1200" b="1" i="1" dirty="0">
                <a:solidFill>
                  <a:srgbClr val="3333FF"/>
                </a:solidFill>
                <a:latin typeface="Arial" charset="0"/>
              </a:rPr>
              <a:t>Reaktionen vom Typ I </a:t>
            </a:r>
            <a:r>
              <a:rPr lang="en-US" sz="1200" b="1" dirty="0">
                <a:solidFill>
                  <a:srgbClr val="3333FF"/>
                </a:solidFill>
                <a:latin typeface="Arial" charset="0"/>
              </a:rPr>
              <a:t>umfassen…Anaphylaxie </a:t>
            </a:r>
            <a:endParaRPr lang="en-US" sz="1400" b="1" dirty="0">
              <a:solidFill>
                <a:schemeClr val="bg1"/>
              </a:solidFill>
              <a:latin typeface="Arial" charset="0"/>
            </a:endParaRPr>
          </a:p>
          <a:p>
            <a:pPr>
              <a:defRPr/>
            </a:pPr>
            <a:r>
              <a:rPr lang="en-US" sz="1200" b="1" i="1" dirty="0">
                <a:solidFill>
                  <a:srgbClr val="66FF66"/>
                </a:solidFill>
                <a:latin typeface="Arial" charset="0"/>
              </a:rPr>
              <a:t>Reaktionen vom Typ II umfassen…</a:t>
            </a:r>
            <a:endParaRPr lang="en-US" sz="1400" b="1" dirty="0">
              <a:solidFill>
                <a:srgbClr val="CC0099"/>
              </a:solidFill>
              <a:latin typeface="Arial" charset="0"/>
            </a:endParaRPr>
          </a:p>
        </p:txBody>
      </p:sp>
      <p:sp>
        <p:nvSpPr>
          <p:cNvPr id="6" name="TextBox 5">
            <a:extLst>
              <a:ext uri="{FF2B5EF4-FFF2-40B4-BE49-F238E27FC236}">
                <a16:creationId xmlns:a16="http://schemas.microsoft.com/office/drawing/2014/main" id="{5052A579-6A18-A29D-7ACC-BD79705E2046}"/>
              </a:ext>
            </a:extLst>
          </p:cNvPr>
          <p:cNvSpPr txBox="1"/>
          <p:nvPr/>
        </p:nvSpPr>
        <p:spPr>
          <a:xfrm>
            <a:off x="193201" y="3962400"/>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8" name="TextBox 7">
            <a:extLst>
              <a:ext uri="{FF2B5EF4-FFF2-40B4-BE49-F238E27FC236}">
                <a16:creationId xmlns:a16="http://schemas.microsoft.com/office/drawing/2014/main" id="{4F701374-B97A-7D10-8322-DD967DE5B353}"/>
              </a:ext>
            </a:extLst>
          </p:cNvPr>
          <p:cNvSpPr txBox="1"/>
          <p:nvPr/>
        </p:nvSpPr>
        <p:spPr>
          <a:xfrm>
            <a:off x="2269869" y="3983816"/>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10" name="TextBox 9">
            <a:extLst>
              <a:ext uri="{FF2B5EF4-FFF2-40B4-BE49-F238E27FC236}">
                <a16:creationId xmlns:a16="http://schemas.microsoft.com/office/drawing/2014/main" id="{E7CEF646-40F9-B2C5-22A3-263BFAA25777}"/>
              </a:ext>
            </a:extLst>
          </p:cNvPr>
          <p:cNvSpPr txBox="1"/>
          <p:nvPr/>
        </p:nvSpPr>
        <p:spPr>
          <a:xfrm>
            <a:off x="3105617" y="4109669"/>
            <a:ext cx="309700" cy="338554"/>
          </a:xfrm>
          <a:prstGeom prst="rect">
            <a:avLst/>
          </a:prstGeom>
          <a:solidFill>
            <a:schemeClr val="bg1"/>
          </a:solidFill>
        </p:spPr>
        <p:txBody>
          <a:bodyPr wrap="square" lIns="25400" tIns="12700" rIns="25400" bIns="12700" rtlCol="0" anchor="ctr">
            <a:spAutoFit/>
          </a:bodyPr>
          <a:lstStyle/>
          <a:p>
            <a:pPr algn="ctr"/>
            <a:r>
              <a:rPr lang="en-US" sz="1200" b="1" i="1" dirty="0"/>
              <a:t>?</a:t>
            </a:r>
          </a:p>
        </p:txBody>
      </p:sp>
      <p:sp>
        <p:nvSpPr>
          <p:cNvPr id="15" name="TextBox 14">
            <a:extLst>
              <a:ext uri="{FF2B5EF4-FFF2-40B4-BE49-F238E27FC236}">
                <a16:creationId xmlns:a16="http://schemas.microsoft.com/office/drawing/2014/main" id="{8D59C0CE-386D-BD07-51A4-B6BAFDEC13FC}"/>
              </a:ext>
            </a:extLst>
          </p:cNvPr>
          <p:cNvSpPr txBox="1"/>
          <p:nvPr/>
        </p:nvSpPr>
        <p:spPr>
          <a:xfrm>
            <a:off x="4406155" y="5205518"/>
            <a:ext cx="3853940" cy="307777"/>
          </a:xfrm>
          <a:prstGeom prst="rect">
            <a:avLst/>
          </a:prstGeom>
          <a:noFill/>
        </p:spPr>
        <p:txBody>
          <a:bodyPr wrap="square" lIns="25400" tIns="12700" rIns="25400" bIns="12700" rtlCol="0">
            <a:spAutoFit/>
          </a:bodyPr>
          <a:lstStyle/>
          <a:p>
            <a:r>
              <a:rPr lang="en-US" sz="1200" i="1" dirty="0"/>
              <a:t>[zwei Wörter, die die Natur dieser </a:t>
            </a:r>
            <a:r>
              <a:rPr lang="en-US" sz="1200" i="1" dirty="0" err="1"/>
              <a:t>Reaktion</a:t>
            </a:r>
            <a:r>
              <a:rPr lang="en-US" sz="1200" i="1" dirty="0"/>
              <a:t> beschreiben]</a:t>
            </a:r>
          </a:p>
        </p:txBody>
      </p:sp>
      <p:sp>
        <p:nvSpPr>
          <p:cNvPr id="16" name="TextBox 15">
            <a:extLst>
              <a:ext uri="{FF2B5EF4-FFF2-40B4-BE49-F238E27FC236}">
                <a16:creationId xmlns:a16="http://schemas.microsoft.com/office/drawing/2014/main" id="{96698907-7EC6-CB7B-FE4D-5670A59F452B}"/>
              </a:ext>
            </a:extLst>
          </p:cNvPr>
          <p:cNvSpPr txBox="1"/>
          <p:nvPr/>
        </p:nvSpPr>
        <p:spPr>
          <a:xfrm>
            <a:off x="484196" y="4125057"/>
            <a:ext cx="1237839" cy="307777"/>
          </a:xfrm>
          <a:prstGeom prst="rect">
            <a:avLst/>
          </a:prstGeom>
          <a:solidFill>
            <a:schemeClr val="bg1"/>
          </a:solidFill>
        </p:spPr>
        <p:txBody>
          <a:bodyPr wrap="square" lIns="25400" tIns="12700" rIns="25400" bIns="12700" rtlCol="0" anchor="ctr">
            <a:spAutoFit/>
          </a:bodyPr>
          <a:lstStyle/>
          <a:p>
            <a:pPr algn="ctr"/>
            <a:r>
              <a:rPr lang="en-US" sz="1200" b="1" i="1" dirty="0"/>
              <a:t>Anaphylaxie</a:t>
            </a:r>
          </a:p>
        </p:txBody>
      </p:sp>
      <p:sp>
        <p:nvSpPr>
          <p:cNvPr id="18" name="Text Box 3">
            <a:extLst>
              <a:ext uri="{FF2B5EF4-FFF2-40B4-BE49-F238E27FC236}">
                <a16:creationId xmlns:a16="http://schemas.microsoft.com/office/drawing/2014/main" id="{0863E78D-0117-40D5-94A4-1E1DBC681154}"/>
              </a:ext>
            </a:extLst>
          </p:cNvPr>
          <p:cNvSpPr txBox="1">
            <a:spLocks noChangeArrowheads="1"/>
          </p:cNvSpPr>
          <p:nvPr/>
        </p:nvSpPr>
        <p:spPr bwMode="auto">
          <a:xfrm>
            <a:off x="391054" y="4397136"/>
            <a:ext cx="7973080" cy="394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dirty="0">
                <a:solidFill>
                  <a:srgbClr val="3333FF"/>
                </a:solidFill>
              </a:rPr>
              <a:t> </a:t>
            </a:r>
            <a:r>
              <a:rPr lang="en-US" altLang="en-US" sz="2400" b="1" i="1" dirty="0" err="1">
                <a:solidFill>
                  <a:srgbClr val="3333FF"/>
                </a:solidFill>
              </a:rPr>
              <a:t>Typ</a:t>
            </a:r>
            <a:r>
              <a:rPr lang="en-US" altLang="en-US" sz="2400" b="1" i="1" dirty="0">
                <a:solidFill>
                  <a:srgbClr val="3333FF"/>
                </a:solidFill>
              </a:rPr>
              <a:t> I            </a:t>
            </a:r>
            <a:r>
              <a:rPr lang="en-US" altLang="en-US" sz="2400" b="1" i="1" dirty="0" err="1">
                <a:solidFill>
                  <a:srgbClr val="66FF66"/>
                </a:solidFill>
              </a:rPr>
              <a:t>Typ</a:t>
            </a:r>
            <a:r>
              <a:rPr lang="en-US" altLang="en-US" sz="2400" b="1" i="1" dirty="0">
                <a:solidFill>
                  <a:srgbClr val="66FF66"/>
                </a:solidFill>
              </a:rPr>
              <a:t> II</a:t>
            </a:r>
            <a:r>
              <a:rPr lang="en-US" altLang="en-US" sz="2400" b="1" i="1" dirty="0">
                <a:solidFill>
                  <a:srgbClr val="92D050"/>
                </a:solidFill>
              </a:rPr>
              <a:t>         </a:t>
            </a:r>
            <a:r>
              <a:rPr lang="en-US" altLang="en-US" sz="2400" b="1" i="1" dirty="0" err="1">
                <a:solidFill>
                  <a:schemeClr val="bg1">
                    <a:lumMod val="50000"/>
                  </a:schemeClr>
                </a:solidFill>
              </a:rPr>
              <a:t>Typ</a:t>
            </a:r>
            <a:r>
              <a:rPr lang="en-US" altLang="en-US" sz="2400" b="1" i="1" dirty="0">
                <a:solidFill>
                  <a:schemeClr val="bg1">
                    <a:lumMod val="50000"/>
                  </a:schemeClr>
                </a:solidFill>
              </a:rPr>
              <a:t> III                        </a:t>
            </a:r>
            <a:r>
              <a:rPr lang="en-US" altLang="en-US" sz="2400" b="1" i="1" dirty="0" err="1">
                <a:solidFill>
                  <a:schemeClr val="bg1">
                    <a:lumMod val="50000"/>
                  </a:schemeClr>
                </a:solidFill>
              </a:rPr>
              <a:t>Typ</a:t>
            </a:r>
            <a:r>
              <a:rPr lang="en-US" altLang="en-US" sz="2400" b="1" i="1" dirty="0">
                <a:solidFill>
                  <a:schemeClr val="bg1">
                    <a:lumMod val="50000"/>
                  </a:schemeClr>
                </a:solidFill>
              </a:rPr>
              <a:t> IV</a:t>
            </a:r>
          </a:p>
        </p:txBody>
      </p:sp>
    </p:spTree>
    <p:extLst>
      <p:ext uri="{BB962C8B-B14F-4D97-AF65-F5344CB8AC3E}">
        <p14:creationId xmlns:p14="http://schemas.microsoft.com/office/powerpoint/2010/main" val="4009462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7B409-910F-CAED-EDA2-737CC96E6634}"/>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BE825E85-5241-875F-60F0-5FD988CB1AD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343EE03A-D5A8-9291-84A6-5A2947544824}"/>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391E71EC-911D-126A-64DA-F81DEC0241B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F7B1BD15-385C-0057-EF30-3CAD26A34D98}"/>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B7F3526F-FB49-F2D9-F2CF-1F7BC8EB59F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32</a:t>
            </a:fld>
            <a:endParaRPr lang="en-US" altLang="en-US" sz="1000"/>
          </a:p>
        </p:txBody>
      </p:sp>
      <p:sp>
        <p:nvSpPr>
          <p:cNvPr id="7" name="TextBox 6">
            <a:extLst>
              <a:ext uri="{FF2B5EF4-FFF2-40B4-BE49-F238E27FC236}">
                <a16:creationId xmlns:a16="http://schemas.microsoft.com/office/drawing/2014/main" id="{FD630A61-6046-7347-F995-D983D8CB803D}"/>
              </a:ext>
            </a:extLst>
          </p:cNvPr>
          <p:cNvSpPr txBox="1"/>
          <p:nvPr/>
        </p:nvSpPr>
        <p:spPr>
          <a:xfrm>
            <a:off x="2590800" y="1883926"/>
            <a:ext cx="6172200" cy="1384995"/>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b="1" dirty="0">
                <a:solidFill>
                  <a:schemeClr val="bg1">
                    <a:lumMod val="75000"/>
                  </a:schemeClr>
                </a:solidFill>
              </a:rPr>
              <a:t>Dies ist derzeit noch nicht genau geklärt</a:t>
            </a:r>
          </a:p>
        </p:txBody>
      </p:sp>
      <p:sp>
        <p:nvSpPr>
          <p:cNvPr id="13" name="Oval 12">
            <a:extLst>
              <a:ext uri="{FF2B5EF4-FFF2-40B4-BE49-F238E27FC236}">
                <a16:creationId xmlns:a16="http://schemas.microsoft.com/office/drawing/2014/main" id="{C5A4A604-FBB1-7CCF-C34E-EDDCB12292C7}"/>
              </a:ext>
            </a:extLst>
          </p:cNvPr>
          <p:cNvSpPr/>
          <p:nvPr/>
        </p:nvSpPr>
        <p:spPr>
          <a:xfrm>
            <a:off x="2997449" y="1311994"/>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74C9E37-83A9-39AE-E449-A954690362F4}"/>
              </a:ext>
            </a:extLst>
          </p:cNvPr>
          <p:cNvSpPr txBox="1"/>
          <p:nvPr/>
        </p:nvSpPr>
        <p:spPr>
          <a:xfrm>
            <a:off x="2286000" y="3261836"/>
            <a:ext cx="5029200" cy="738664"/>
          </a:xfrm>
          <a:prstGeom prst="rect">
            <a:avLst/>
          </a:prstGeom>
          <a:noFill/>
        </p:spPr>
        <p:txBody>
          <a:bodyPr wrap="square" lIns="25400" tIns="12700" rIns="25400" bIns="12700" rtlCol="0">
            <a:spAutoFit/>
          </a:bodyPr>
          <a:lstStyle/>
          <a:p>
            <a:r>
              <a:rPr lang="en-US" sz="1200" i="1" dirty="0">
                <a:solidFill>
                  <a:schemeClr val="bg1">
                    <a:lumMod val="75000"/>
                  </a:schemeClr>
                </a:solidFill>
              </a:rPr>
              <a:t>Obwohl noch nicht vollständig geklärt, wird angenommen, dass Rosazea mit einer der sogenannten </a:t>
            </a:r>
            <a:r>
              <a:rPr lang="en-US" sz="1200" b="1" i="1" dirty="0"/>
              <a:t>Überempfindlichkeitsreaktionen</a:t>
            </a:r>
            <a:r>
              <a:rPr lang="en-US" sz="1200" i="1" dirty="0">
                <a:solidFill>
                  <a:schemeClr val="bg1">
                    <a:lumMod val="75000"/>
                  </a:schemeClr>
                </a:solidFill>
              </a:rPr>
              <a:t> zusammenhängt. Welche davon?</a:t>
            </a:r>
          </a:p>
          <a:p>
            <a:r>
              <a:rPr lang="en-US" sz="1200" dirty="0">
                <a:solidFill>
                  <a:schemeClr val="bg1">
                    <a:lumMod val="75000"/>
                  </a:schemeClr>
                </a:solidFill>
              </a:rPr>
              <a:t>Typ IV</a:t>
            </a:r>
          </a:p>
        </p:txBody>
      </p:sp>
      <p:sp>
        <p:nvSpPr>
          <p:cNvPr id="3" name="TextBox 2">
            <a:extLst>
              <a:ext uri="{FF2B5EF4-FFF2-40B4-BE49-F238E27FC236}">
                <a16:creationId xmlns:a16="http://schemas.microsoft.com/office/drawing/2014/main" id="{8D4AD452-7A75-C440-B16D-31D501570255}"/>
              </a:ext>
            </a:extLst>
          </p:cNvPr>
          <p:cNvSpPr txBox="1"/>
          <p:nvPr/>
        </p:nvSpPr>
        <p:spPr>
          <a:xfrm>
            <a:off x="1258689" y="6050975"/>
            <a:ext cx="6626621" cy="584775"/>
          </a:xfrm>
          <a:prstGeom prst="rect">
            <a:avLst/>
          </a:prstGeom>
          <a:noFill/>
        </p:spPr>
        <p:txBody>
          <a:bodyPr wrap="square" lIns="25400" tIns="12700" rIns="25400" bIns="12700" rtlCol="0">
            <a:spAutoFit/>
          </a:bodyPr>
          <a:lstStyle/>
          <a:p>
            <a:pPr algn="ctr"/>
            <a:r>
              <a:rPr lang="en-US" sz="1200" i="1" dirty="0">
                <a:solidFill>
                  <a:schemeClr val="bg1">
                    <a:lumMod val="75000"/>
                  </a:schemeClr>
                </a:solidFill>
              </a:rPr>
              <a:t>Apropos Überempfindlichkeitsreaktionen…</a:t>
            </a:r>
          </a:p>
          <a:p>
            <a:pPr algn="ctr"/>
            <a:r>
              <a:rPr lang="en-US" sz="1200" i="1" dirty="0">
                <a:solidFill>
                  <a:schemeClr val="bg1">
                    <a:lumMod val="75000"/>
                  </a:schemeClr>
                </a:solidFill>
              </a:rPr>
              <a:t>Wie viele Arten von Überempfindlichkeitsreaktionen an der Augenoberfläche gibt es?</a:t>
            </a:r>
          </a:p>
        </p:txBody>
      </p:sp>
      <p:sp>
        <p:nvSpPr>
          <p:cNvPr id="5" name="TextBox 4">
            <a:extLst>
              <a:ext uri="{FF2B5EF4-FFF2-40B4-BE49-F238E27FC236}">
                <a16:creationId xmlns:a16="http://schemas.microsoft.com/office/drawing/2014/main" id="{ABF758C7-B0A5-3140-E09D-AF92A68071D1}"/>
              </a:ext>
            </a:extLst>
          </p:cNvPr>
          <p:cNvSpPr txBox="1"/>
          <p:nvPr/>
        </p:nvSpPr>
        <p:spPr>
          <a:xfrm>
            <a:off x="2156471" y="4999237"/>
            <a:ext cx="4852194" cy="523220"/>
          </a:xfrm>
          <a:prstGeom prst="rect">
            <a:avLst/>
          </a:prstGeom>
          <a:noFill/>
        </p:spPr>
        <p:txBody>
          <a:bodyPr wrap="square" lIns="25400" tIns="12700" rIns="25400" bIns="12700">
            <a:spAutoFit/>
          </a:bodyPr>
          <a:lstStyle/>
          <a:p>
            <a:pPr>
              <a:defRPr/>
            </a:pPr>
            <a:r>
              <a:rPr lang="en-US" sz="1200" b="1" i="1" dirty="0">
                <a:solidFill>
                  <a:srgbClr val="3333FF"/>
                </a:solidFill>
                <a:latin typeface="Arial" charset="0"/>
              </a:rPr>
              <a:t>Reaktionen vom Typ I </a:t>
            </a:r>
            <a:r>
              <a:rPr lang="en-US" sz="1200" b="1" dirty="0">
                <a:solidFill>
                  <a:srgbClr val="3333FF"/>
                </a:solidFill>
                <a:latin typeface="Arial" charset="0"/>
              </a:rPr>
              <a:t>umfassen…Anaphylaxie </a:t>
            </a:r>
            <a:endParaRPr lang="en-US" sz="1400" b="1" dirty="0">
              <a:solidFill>
                <a:schemeClr val="bg1"/>
              </a:solidFill>
              <a:latin typeface="Arial" charset="0"/>
            </a:endParaRPr>
          </a:p>
          <a:p>
            <a:pPr>
              <a:defRPr/>
            </a:pPr>
            <a:r>
              <a:rPr lang="en-US" sz="1200" b="1" i="1" dirty="0">
                <a:solidFill>
                  <a:srgbClr val="66FF66"/>
                </a:solidFill>
                <a:latin typeface="Arial" charset="0"/>
              </a:rPr>
              <a:t>Reaktionen vom Typ II </a:t>
            </a:r>
            <a:r>
              <a:rPr lang="en-US" sz="1200" b="1" dirty="0">
                <a:solidFill>
                  <a:srgbClr val="66FF66"/>
                </a:solidFill>
                <a:latin typeface="Arial" charset="0"/>
              </a:rPr>
              <a:t>beinhalten…zytotoxische Antikörper</a:t>
            </a:r>
            <a:endParaRPr lang="en-US" sz="1400" b="1" dirty="0">
              <a:solidFill>
                <a:srgbClr val="CC0099"/>
              </a:solidFill>
              <a:latin typeface="Arial" charset="0"/>
            </a:endParaRPr>
          </a:p>
        </p:txBody>
      </p:sp>
      <p:sp>
        <p:nvSpPr>
          <p:cNvPr id="6" name="TextBox 5">
            <a:extLst>
              <a:ext uri="{FF2B5EF4-FFF2-40B4-BE49-F238E27FC236}">
                <a16:creationId xmlns:a16="http://schemas.microsoft.com/office/drawing/2014/main" id="{A9638971-2593-0920-648A-FA7A8A08C7E5}"/>
              </a:ext>
            </a:extLst>
          </p:cNvPr>
          <p:cNvSpPr txBox="1"/>
          <p:nvPr/>
        </p:nvSpPr>
        <p:spPr>
          <a:xfrm>
            <a:off x="193201" y="3962400"/>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8" name="TextBox 7">
            <a:extLst>
              <a:ext uri="{FF2B5EF4-FFF2-40B4-BE49-F238E27FC236}">
                <a16:creationId xmlns:a16="http://schemas.microsoft.com/office/drawing/2014/main" id="{BAD2FBCE-8C59-3425-2745-B3A203609BD4}"/>
              </a:ext>
            </a:extLst>
          </p:cNvPr>
          <p:cNvSpPr txBox="1"/>
          <p:nvPr/>
        </p:nvSpPr>
        <p:spPr>
          <a:xfrm>
            <a:off x="2269869" y="3983816"/>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10" name="TextBox 9">
            <a:extLst>
              <a:ext uri="{FF2B5EF4-FFF2-40B4-BE49-F238E27FC236}">
                <a16:creationId xmlns:a16="http://schemas.microsoft.com/office/drawing/2014/main" id="{C34823E6-04BA-DDBC-85BC-4AEBB1AB0E2B}"/>
              </a:ext>
            </a:extLst>
          </p:cNvPr>
          <p:cNvSpPr txBox="1"/>
          <p:nvPr/>
        </p:nvSpPr>
        <p:spPr>
          <a:xfrm>
            <a:off x="2620036" y="4125057"/>
            <a:ext cx="1280863" cy="307777"/>
          </a:xfrm>
          <a:prstGeom prst="rect">
            <a:avLst/>
          </a:prstGeom>
          <a:solidFill>
            <a:schemeClr val="bg1"/>
          </a:solidFill>
        </p:spPr>
        <p:txBody>
          <a:bodyPr wrap="square" lIns="25400" tIns="12700" rIns="25400" bIns="12700" rtlCol="0" anchor="ctr">
            <a:spAutoFit/>
          </a:bodyPr>
          <a:lstStyle/>
          <a:p>
            <a:pPr algn="ctr"/>
            <a:r>
              <a:rPr lang="en-US" sz="1200" b="1" i="1" dirty="0"/>
              <a:t>Zytotoxische Antikörper</a:t>
            </a:r>
          </a:p>
        </p:txBody>
      </p:sp>
      <p:sp>
        <p:nvSpPr>
          <p:cNvPr id="11" name="TextBox 10">
            <a:extLst>
              <a:ext uri="{FF2B5EF4-FFF2-40B4-BE49-F238E27FC236}">
                <a16:creationId xmlns:a16="http://schemas.microsoft.com/office/drawing/2014/main" id="{67B50E70-41F1-FC03-3B64-16F633D1FAE5}"/>
              </a:ext>
            </a:extLst>
          </p:cNvPr>
          <p:cNvSpPr txBox="1"/>
          <p:nvPr/>
        </p:nvSpPr>
        <p:spPr>
          <a:xfrm>
            <a:off x="484196" y="4125057"/>
            <a:ext cx="1237839" cy="307777"/>
          </a:xfrm>
          <a:prstGeom prst="rect">
            <a:avLst/>
          </a:prstGeom>
          <a:solidFill>
            <a:schemeClr val="bg1"/>
          </a:solidFill>
        </p:spPr>
        <p:txBody>
          <a:bodyPr wrap="square" lIns="25400" tIns="12700" rIns="25400" bIns="12700" rtlCol="0" anchor="ctr">
            <a:spAutoFit/>
          </a:bodyPr>
          <a:lstStyle/>
          <a:p>
            <a:pPr algn="ctr"/>
            <a:r>
              <a:rPr lang="en-US" sz="1200" b="1" i="1" dirty="0"/>
              <a:t>Anaphylaxie</a:t>
            </a:r>
          </a:p>
        </p:txBody>
      </p:sp>
      <p:sp>
        <p:nvSpPr>
          <p:cNvPr id="17" name="Text Box 3">
            <a:extLst>
              <a:ext uri="{FF2B5EF4-FFF2-40B4-BE49-F238E27FC236}">
                <a16:creationId xmlns:a16="http://schemas.microsoft.com/office/drawing/2014/main" id="{8B8227A4-2F9E-4275-B3FA-0A48BD59BDDA}"/>
              </a:ext>
            </a:extLst>
          </p:cNvPr>
          <p:cNvSpPr txBox="1">
            <a:spLocks noChangeArrowheads="1"/>
          </p:cNvSpPr>
          <p:nvPr/>
        </p:nvSpPr>
        <p:spPr bwMode="auto">
          <a:xfrm>
            <a:off x="391054" y="4397136"/>
            <a:ext cx="7973080" cy="394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dirty="0">
                <a:solidFill>
                  <a:srgbClr val="3333FF"/>
                </a:solidFill>
              </a:rPr>
              <a:t> </a:t>
            </a:r>
            <a:r>
              <a:rPr lang="en-US" altLang="en-US" sz="2400" b="1" i="1" dirty="0" err="1">
                <a:solidFill>
                  <a:srgbClr val="3333FF"/>
                </a:solidFill>
              </a:rPr>
              <a:t>Typ</a:t>
            </a:r>
            <a:r>
              <a:rPr lang="en-US" altLang="en-US" sz="2400" b="1" i="1" dirty="0">
                <a:solidFill>
                  <a:srgbClr val="3333FF"/>
                </a:solidFill>
              </a:rPr>
              <a:t> I            </a:t>
            </a:r>
            <a:r>
              <a:rPr lang="en-US" altLang="en-US" sz="2400" b="1" i="1" dirty="0" err="1">
                <a:solidFill>
                  <a:srgbClr val="66FF66"/>
                </a:solidFill>
              </a:rPr>
              <a:t>Typ</a:t>
            </a:r>
            <a:r>
              <a:rPr lang="en-US" altLang="en-US" sz="2400" b="1" i="1" dirty="0">
                <a:solidFill>
                  <a:srgbClr val="66FF66"/>
                </a:solidFill>
              </a:rPr>
              <a:t> II</a:t>
            </a:r>
            <a:r>
              <a:rPr lang="en-US" altLang="en-US" sz="2400" b="1" i="1" dirty="0">
                <a:solidFill>
                  <a:srgbClr val="92D050"/>
                </a:solidFill>
              </a:rPr>
              <a:t>         </a:t>
            </a:r>
            <a:r>
              <a:rPr lang="en-US" altLang="en-US" sz="2400" b="1" i="1" dirty="0" err="1">
                <a:solidFill>
                  <a:schemeClr val="bg1">
                    <a:lumMod val="50000"/>
                  </a:schemeClr>
                </a:solidFill>
              </a:rPr>
              <a:t>Typ</a:t>
            </a:r>
            <a:r>
              <a:rPr lang="en-US" altLang="en-US" sz="2400" b="1" i="1" dirty="0">
                <a:solidFill>
                  <a:schemeClr val="bg1">
                    <a:lumMod val="50000"/>
                  </a:schemeClr>
                </a:solidFill>
              </a:rPr>
              <a:t> III                        </a:t>
            </a:r>
            <a:r>
              <a:rPr lang="en-US" altLang="en-US" sz="2400" b="1" i="1" dirty="0" err="1">
                <a:solidFill>
                  <a:schemeClr val="bg1">
                    <a:lumMod val="50000"/>
                  </a:schemeClr>
                </a:solidFill>
              </a:rPr>
              <a:t>Typ</a:t>
            </a:r>
            <a:r>
              <a:rPr lang="en-US" altLang="en-US" sz="2400" b="1" i="1" dirty="0">
                <a:solidFill>
                  <a:schemeClr val="bg1">
                    <a:lumMod val="50000"/>
                  </a:schemeClr>
                </a:solidFill>
              </a:rPr>
              <a:t> IV</a:t>
            </a:r>
          </a:p>
        </p:txBody>
      </p:sp>
    </p:spTree>
    <p:extLst>
      <p:ext uri="{BB962C8B-B14F-4D97-AF65-F5344CB8AC3E}">
        <p14:creationId xmlns:p14="http://schemas.microsoft.com/office/powerpoint/2010/main" val="11435861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DD227-7C07-6769-9046-A1B3F0FC236D}"/>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FEE6AE46-A4DD-C88B-1095-9FD7F10D5F9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9296A620-691A-343A-9BF3-955ED05D999C}"/>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0501B68A-67C1-1A03-6F7B-0E873419527B}"/>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788472AD-F816-35A0-5A78-94838632A60B}"/>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0913B068-1E1C-0AB9-F4F4-3A541609066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33</a:t>
            </a:fld>
            <a:endParaRPr lang="en-US" altLang="en-US" sz="1000"/>
          </a:p>
        </p:txBody>
      </p:sp>
      <p:sp>
        <p:nvSpPr>
          <p:cNvPr id="7" name="TextBox 6">
            <a:extLst>
              <a:ext uri="{FF2B5EF4-FFF2-40B4-BE49-F238E27FC236}">
                <a16:creationId xmlns:a16="http://schemas.microsoft.com/office/drawing/2014/main" id="{03D1A1E9-6E17-1D03-0315-5A3531818A72}"/>
              </a:ext>
            </a:extLst>
          </p:cNvPr>
          <p:cNvSpPr txBox="1"/>
          <p:nvPr/>
        </p:nvSpPr>
        <p:spPr>
          <a:xfrm>
            <a:off x="2590800" y="1883926"/>
            <a:ext cx="6172200" cy="1384995"/>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b="1" dirty="0">
                <a:solidFill>
                  <a:schemeClr val="bg1">
                    <a:lumMod val="75000"/>
                  </a:schemeClr>
                </a:solidFill>
              </a:rPr>
              <a:t>Dies ist derzeit noch nicht genau geklärt</a:t>
            </a:r>
          </a:p>
        </p:txBody>
      </p:sp>
      <p:sp>
        <p:nvSpPr>
          <p:cNvPr id="13" name="Oval 12">
            <a:extLst>
              <a:ext uri="{FF2B5EF4-FFF2-40B4-BE49-F238E27FC236}">
                <a16:creationId xmlns:a16="http://schemas.microsoft.com/office/drawing/2014/main" id="{0729DA27-6490-CB61-1C0F-3E56301C54B3}"/>
              </a:ext>
            </a:extLst>
          </p:cNvPr>
          <p:cNvSpPr/>
          <p:nvPr/>
        </p:nvSpPr>
        <p:spPr>
          <a:xfrm>
            <a:off x="3360771" y="1311994"/>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FE4EA8E-BCF6-4742-919E-334D919B92E0}"/>
              </a:ext>
            </a:extLst>
          </p:cNvPr>
          <p:cNvSpPr txBox="1"/>
          <p:nvPr/>
        </p:nvSpPr>
        <p:spPr>
          <a:xfrm>
            <a:off x="2286000" y="3261836"/>
            <a:ext cx="5029200" cy="738664"/>
          </a:xfrm>
          <a:prstGeom prst="rect">
            <a:avLst/>
          </a:prstGeom>
          <a:noFill/>
        </p:spPr>
        <p:txBody>
          <a:bodyPr wrap="square" lIns="25400" tIns="12700" rIns="25400" bIns="12700" rtlCol="0">
            <a:spAutoFit/>
          </a:bodyPr>
          <a:lstStyle/>
          <a:p>
            <a:r>
              <a:rPr lang="en-US" sz="1200" i="1" dirty="0">
                <a:solidFill>
                  <a:schemeClr val="bg1">
                    <a:lumMod val="75000"/>
                  </a:schemeClr>
                </a:solidFill>
              </a:rPr>
              <a:t>Obwohl noch nicht vollständig geklärt, wird angenommen, dass Rosazea mit einer der sogenannten </a:t>
            </a:r>
            <a:r>
              <a:rPr lang="en-US" sz="1200" b="1" i="1" dirty="0"/>
              <a:t>Überempfindlichkeitsreaktionen</a:t>
            </a:r>
            <a:r>
              <a:rPr lang="en-US" sz="1200" i="1" dirty="0">
                <a:solidFill>
                  <a:schemeClr val="bg1">
                    <a:lumMod val="75000"/>
                  </a:schemeClr>
                </a:solidFill>
              </a:rPr>
              <a:t> zusammenhängt. Welche davon?</a:t>
            </a:r>
          </a:p>
          <a:p>
            <a:r>
              <a:rPr lang="en-US" sz="1200" dirty="0">
                <a:solidFill>
                  <a:schemeClr val="bg1">
                    <a:lumMod val="75000"/>
                  </a:schemeClr>
                </a:solidFill>
              </a:rPr>
              <a:t>Typ IV</a:t>
            </a:r>
          </a:p>
        </p:txBody>
      </p:sp>
      <p:sp>
        <p:nvSpPr>
          <p:cNvPr id="3" name="TextBox 2">
            <a:extLst>
              <a:ext uri="{FF2B5EF4-FFF2-40B4-BE49-F238E27FC236}">
                <a16:creationId xmlns:a16="http://schemas.microsoft.com/office/drawing/2014/main" id="{58952F52-F222-6D26-5D9B-DF016E2FA60F}"/>
              </a:ext>
            </a:extLst>
          </p:cNvPr>
          <p:cNvSpPr txBox="1"/>
          <p:nvPr/>
        </p:nvSpPr>
        <p:spPr>
          <a:xfrm>
            <a:off x="1258689" y="6050975"/>
            <a:ext cx="6626621" cy="584775"/>
          </a:xfrm>
          <a:prstGeom prst="rect">
            <a:avLst/>
          </a:prstGeom>
          <a:noFill/>
        </p:spPr>
        <p:txBody>
          <a:bodyPr wrap="square" lIns="25400" tIns="12700" rIns="25400" bIns="12700" rtlCol="0">
            <a:spAutoFit/>
          </a:bodyPr>
          <a:lstStyle/>
          <a:p>
            <a:pPr algn="ctr"/>
            <a:r>
              <a:rPr lang="en-US" sz="1200" i="1" dirty="0">
                <a:solidFill>
                  <a:schemeClr val="bg1">
                    <a:lumMod val="75000"/>
                  </a:schemeClr>
                </a:solidFill>
              </a:rPr>
              <a:t>Apropos Überempfindlichkeitsreaktionen…</a:t>
            </a:r>
          </a:p>
          <a:p>
            <a:pPr algn="ctr"/>
            <a:r>
              <a:rPr lang="en-US" sz="1200" i="1" dirty="0">
                <a:solidFill>
                  <a:schemeClr val="bg1">
                    <a:lumMod val="75000"/>
                  </a:schemeClr>
                </a:solidFill>
              </a:rPr>
              <a:t>Wie viele Arten von Überempfindlichkeitsreaktionen an der Augenoberfläche gibt es?</a:t>
            </a:r>
          </a:p>
        </p:txBody>
      </p:sp>
      <p:sp>
        <p:nvSpPr>
          <p:cNvPr id="5" name="TextBox 4">
            <a:extLst>
              <a:ext uri="{FF2B5EF4-FFF2-40B4-BE49-F238E27FC236}">
                <a16:creationId xmlns:a16="http://schemas.microsoft.com/office/drawing/2014/main" id="{08BA3800-74E1-01C6-8C13-FAC3F08B747B}"/>
              </a:ext>
            </a:extLst>
          </p:cNvPr>
          <p:cNvSpPr txBox="1"/>
          <p:nvPr/>
        </p:nvSpPr>
        <p:spPr>
          <a:xfrm>
            <a:off x="2156471" y="4999237"/>
            <a:ext cx="4852194" cy="738664"/>
          </a:xfrm>
          <a:prstGeom prst="rect">
            <a:avLst/>
          </a:prstGeom>
          <a:noFill/>
        </p:spPr>
        <p:txBody>
          <a:bodyPr wrap="square" lIns="25400" tIns="12700" rIns="25400" bIns="12700">
            <a:spAutoFit/>
          </a:bodyPr>
          <a:lstStyle/>
          <a:p>
            <a:pPr>
              <a:defRPr/>
            </a:pPr>
            <a:r>
              <a:rPr lang="en-US" sz="1200" b="1" i="1" dirty="0">
                <a:solidFill>
                  <a:srgbClr val="3333FF"/>
                </a:solidFill>
                <a:latin typeface="Arial" charset="0"/>
              </a:rPr>
              <a:t>Reaktionen vom Typ I </a:t>
            </a:r>
            <a:r>
              <a:rPr lang="en-US" sz="1200" b="1" dirty="0">
                <a:solidFill>
                  <a:srgbClr val="3333FF"/>
                </a:solidFill>
                <a:latin typeface="Arial" charset="0"/>
              </a:rPr>
              <a:t>umfassen…Anaphylaxie </a:t>
            </a:r>
            <a:endParaRPr lang="en-US" sz="1400" b="1" dirty="0">
              <a:solidFill>
                <a:schemeClr val="bg1"/>
              </a:solidFill>
              <a:latin typeface="Arial" charset="0"/>
            </a:endParaRPr>
          </a:p>
          <a:p>
            <a:pPr>
              <a:defRPr/>
            </a:pPr>
            <a:r>
              <a:rPr lang="en-US" sz="1200" b="1" i="1" dirty="0">
                <a:solidFill>
                  <a:srgbClr val="66FF66"/>
                </a:solidFill>
                <a:latin typeface="Arial" charset="0"/>
              </a:rPr>
              <a:t>Reaktionen vom Typ II </a:t>
            </a:r>
            <a:r>
              <a:rPr lang="en-US" sz="1200" b="1" dirty="0">
                <a:solidFill>
                  <a:srgbClr val="66FF66"/>
                </a:solidFill>
                <a:latin typeface="Arial" charset="0"/>
              </a:rPr>
              <a:t>betreffen…zytotoxische Antikörper</a:t>
            </a:r>
            <a:endParaRPr lang="en-US" sz="1400" b="1" dirty="0">
              <a:solidFill>
                <a:srgbClr val="CC0099"/>
              </a:solidFill>
              <a:latin typeface="Arial" charset="0"/>
            </a:endParaRPr>
          </a:p>
          <a:p>
            <a:pPr>
              <a:defRPr/>
            </a:pPr>
            <a:r>
              <a:rPr lang="en-US" sz="1200" b="1" i="1" dirty="0">
                <a:solidFill>
                  <a:srgbClr val="CC0099"/>
                </a:solidFill>
                <a:latin typeface="Arial" charset="0"/>
              </a:rPr>
              <a:t>Typ-III</a:t>
            </a:r>
            <a:r>
              <a:rPr lang="en-US" sz="1200" b="1" i="1" dirty="0">
                <a:solidFill>
                  <a:srgbClr val="3333FF"/>
                </a:solidFill>
                <a:latin typeface="Arial" charset="0"/>
              </a:rPr>
              <a:t>-Reaktionen </a:t>
            </a:r>
            <a:r>
              <a:rPr lang="en-US" sz="1200" b="1" dirty="0">
                <a:solidFill>
                  <a:srgbClr val="3333FF"/>
                </a:solidFill>
                <a:latin typeface="Arial" charset="0"/>
              </a:rPr>
              <a:t>umfassen…</a:t>
            </a:r>
          </a:p>
        </p:txBody>
      </p:sp>
      <p:sp>
        <p:nvSpPr>
          <p:cNvPr id="6" name="TextBox 5">
            <a:extLst>
              <a:ext uri="{FF2B5EF4-FFF2-40B4-BE49-F238E27FC236}">
                <a16:creationId xmlns:a16="http://schemas.microsoft.com/office/drawing/2014/main" id="{7262CD26-E1B1-E8A9-7E69-A4C05AB29664}"/>
              </a:ext>
            </a:extLst>
          </p:cNvPr>
          <p:cNvSpPr txBox="1"/>
          <p:nvPr/>
        </p:nvSpPr>
        <p:spPr>
          <a:xfrm>
            <a:off x="193201" y="3962400"/>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8" name="TextBox 7">
            <a:extLst>
              <a:ext uri="{FF2B5EF4-FFF2-40B4-BE49-F238E27FC236}">
                <a16:creationId xmlns:a16="http://schemas.microsoft.com/office/drawing/2014/main" id="{877F4EE7-315E-CF59-001F-D1A62D339416}"/>
              </a:ext>
            </a:extLst>
          </p:cNvPr>
          <p:cNvSpPr txBox="1"/>
          <p:nvPr/>
        </p:nvSpPr>
        <p:spPr>
          <a:xfrm>
            <a:off x="2269869" y="3983816"/>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10" name="TextBox 9">
            <a:extLst>
              <a:ext uri="{FF2B5EF4-FFF2-40B4-BE49-F238E27FC236}">
                <a16:creationId xmlns:a16="http://schemas.microsoft.com/office/drawing/2014/main" id="{D39C0A73-F0CA-A454-40FB-8016DDAA8AA3}"/>
              </a:ext>
            </a:extLst>
          </p:cNvPr>
          <p:cNvSpPr txBox="1"/>
          <p:nvPr/>
        </p:nvSpPr>
        <p:spPr>
          <a:xfrm>
            <a:off x="2620036" y="4125057"/>
            <a:ext cx="1280863" cy="307777"/>
          </a:xfrm>
          <a:prstGeom prst="rect">
            <a:avLst/>
          </a:prstGeom>
          <a:solidFill>
            <a:schemeClr val="bg1"/>
          </a:solidFill>
        </p:spPr>
        <p:txBody>
          <a:bodyPr wrap="square" lIns="25400" tIns="12700" rIns="25400" bIns="12700" rtlCol="0" anchor="ctr">
            <a:spAutoFit/>
          </a:bodyPr>
          <a:lstStyle/>
          <a:p>
            <a:pPr algn="ctr"/>
            <a:r>
              <a:rPr lang="en-US" sz="1200" b="1" i="1" dirty="0"/>
              <a:t>Zytotoxische Antikörper</a:t>
            </a:r>
          </a:p>
        </p:txBody>
      </p:sp>
      <p:sp>
        <p:nvSpPr>
          <p:cNvPr id="15" name="TextBox 14">
            <a:extLst>
              <a:ext uri="{FF2B5EF4-FFF2-40B4-BE49-F238E27FC236}">
                <a16:creationId xmlns:a16="http://schemas.microsoft.com/office/drawing/2014/main" id="{AB9D4A67-153E-EE55-116A-EC7E94722C10}"/>
              </a:ext>
            </a:extLst>
          </p:cNvPr>
          <p:cNvSpPr txBox="1"/>
          <p:nvPr/>
        </p:nvSpPr>
        <p:spPr>
          <a:xfrm>
            <a:off x="4433050" y="5425153"/>
            <a:ext cx="3982180" cy="307777"/>
          </a:xfrm>
          <a:prstGeom prst="rect">
            <a:avLst/>
          </a:prstGeom>
          <a:noFill/>
        </p:spPr>
        <p:txBody>
          <a:bodyPr wrap="square" lIns="25400" tIns="12700" rIns="25400" bIns="12700" rtlCol="0">
            <a:spAutoFit/>
          </a:bodyPr>
          <a:lstStyle/>
          <a:p>
            <a:r>
              <a:rPr lang="en-US" sz="1200" i="1" dirty="0"/>
              <a:t>[drei Wörter, die die Natur dieser </a:t>
            </a:r>
            <a:r>
              <a:rPr lang="en-US" sz="1200" i="1" dirty="0" err="1"/>
              <a:t>Reaktion</a:t>
            </a:r>
            <a:r>
              <a:rPr lang="en-US" sz="1200" i="1" dirty="0"/>
              <a:t> beschreiben]</a:t>
            </a:r>
          </a:p>
        </p:txBody>
      </p:sp>
      <p:sp>
        <p:nvSpPr>
          <p:cNvPr id="16" name="TextBox 15">
            <a:extLst>
              <a:ext uri="{FF2B5EF4-FFF2-40B4-BE49-F238E27FC236}">
                <a16:creationId xmlns:a16="http://schemas.microsoft.com/office/drawing/2014/main" id="{C6F2CC71-05F1-6BCF-A691-3132549BC99E}"/>
              </a:ext>
            </a:extLst>
          </p:cNvPr>
          <p:cNvSpPr txBox="1"/>
          <p:nvPr/>
        </p:nvSpPr>
        <p:spPr>
          <a:xfrm>
            <a:off x="4082538" y="4114748"/>
            <a:ext cx="1981199" cy="338554"/>
          </a:xfrm>
          <a:prstGeom prst="rect">
            <a:avLst/>
          </a:prstGeom>
          <a:noFill/>
        </p:spPr>
        <p:txBody>
          <a:bodyPr wrap="square" lIns="25400" tIns="12700" rIns="25400" bIns="12700" rtlCol="0">
            <a:spAutoFit/>
          </a:bodyPr>
          <a:lstStyle/>
          <a:p>
            <a:pPr algn="ctr"/>
            <a:r>
              <a:rPr lang="en-US" sz="1200" b="1" i="1" dirty="0"/>
              <a:t>?</a:t>
            </a:r>
          </a:p>
        </p:txBody>
      </p:sp>
      <p:sp>
        <p:nvSpPr>
          <p:cNvPr id="17" name="TextBox 16">
            <a:extLst>
              <a:ext uri="{FF2B5EF4-FFF2-40B4-BE49-F238E27FC236}">
                <a16:creationId xmlns:a16="http://schemas.microsoft.com/office/drawing/2014/main" id="{EDAAB50E-85C0-4845-6DF1-DAC8BA11DE03}"/>
              </a:ext>
            </a:extLst>
          </p:cNvPr>
          <p:cNvSpPr txBox="1"/>
          <p:nvPr/>
        </p:nvSpPr>
        <p:spPr>
          <a:xfrm>
            <a:off x="484196" y="4125057"/>
            <a:ext cx="1237839" cy="307777"/>
          </a:xfrm>
          <a:prstGeom prst="rect">
            <a:avLst/>
          </a:prstGeom>
          <a:solidFill>
            <a:schemeClr val="bg1"/>
          </a:solidFill>
        </p:spPr>
        <p:txBody>
          <a:bodyPr wrap="square" lIns="25400" tIns="12700" rIns="25400" bIns="12700" rtlCol="0" anchor="ctr">
            <a:spAutoFit/>
          </a:bodyPr>
          <a:lstStyle/>
          <a:p>
            <a:pPr algn="ctr"/>
            <a:r>
              <a:rPr lang="en-US" sz="1200" b="1" i="1" dirty="0"/>
              <a:t>Anaphylaxie</a:t>
            </a:r>
          </a:p>
        </p:txBody>
      </p:sp>
      <p:sp>
        <p:nvSpPr>
          <p:cNvPr id="19" name="Text Box 3">
            <a:extLst>
              <a:ext uri="{FF2B5EF4-FFF2-40B4-BE49-F238E27FC236}">
                <a16:creationId xmlns:a16="http://schemas.microsoft.com/office/drawing/2014/main" id="{DB3DC028-42FE-4076-B89F-5A482A1CAA88}"/>
              </a:ext>
            </a:extLst>
          </p:cNvPr>
          <p:cNvSpPr txBox="1">
            <a:spLocks noChangeArrowheads="1"/>
          </p:cNvSpPr>
          <p:nvPr/>
        </p:nvSpPr>
        <p:spPr bwMode="auto">
          <a:xfrm>
            <a:off x="391054" y="4397136"/>
            <a:ext cx="7973080" cy="394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dirty="0">
                <a:solidFill>
                  <a:srgbClr val="3333FF"/>
                </a:solidFill>
              </a:rPr>
              <a:t> </a:t>
            </a:r>
            <a:r>
              <a:rPr lang="en-US" altLang="en-US" sz="2400" b="1" i="1" dirty="0" err="1">
                <a:solidFill>
                  <a:srgbClr val="3333FF"/>
                </a:solidFill>
              </a:rPr>
              <a:t>Typ</a:t>
            </a:r>
            <a:r>
              <a:rPr lang="en-US" altLang="en-US" sz="2400" b="1" i="1" dirty="0">
                <a:solidFill>
                  <a:srgbClr val="3333FF"/>
                </a:solidFill>
              </a:rPr>
              <a:t> I </a:t>
            </a:r>
            <a:r>
              <a:rPr lang="en-US" altLang="en-US" sz="2400" b="1" i="1" dirty="0">
                <a:solidFill>
                  <a:srgbClr val="66FF66"/>
                </a:solidFill>
              </a:rPr>
              <a:t>             </a:t>
            </a:r>
            <a:r>
              <a:rPr lang="en-US" altLang="en-US" sz="2400" b="1" i="1" dirty="0" err="1">
                <a:solidFill>
                  <a:srgbClr val="66FF66"/>
                </a:solidFill>
              </a:rPr>
              <a:t>Typ</a:t>
            </a:r>
            <a:r>
              <a:rPr lang="en-US" altLang="en-US" sz="2400" b="1" i="1" dirty="0">
                <a:solidFill>
                  <a:srgbClr val="66FF66"/>
                </a:solidFill>
              </a:rPr>
              <a:t> II </a:t>
            </a:r>
            <a:r>
              <a:rPr lang="en-US" altLang="en-US" sz="2400" b="1" i="1" dirty="0">
                <a:solidFill>
                  <a:srgbClr val="CC0099"/>
                </a:solidFill>
              </a:rPr>
              <a:t>           </a:t>
            </a:r>
            <a:r>
              <a:rPr lang="en-US" altLang="en-US" sz="2400" b="1" i="1" dirty="0" err="1">
                <a:solidFill>
                  <a:srgbClr val="CC0099"/>
                </a:solidFill>
              </a:rPr>
              <a:t>Typ</a:t>
            </a:r>
            <a:r>
              <a:rPr lang="en-US" altLang="en-US" sz="2400" b="1" i="1" dirty="0">
                <a:solidFill>
                  <a:srgbClr val="CC0099"/>
                </a:solidFill>
              </a:rPr>
              <a:t> III </a:t>
            </a:r>
            <a:r>
              <a:rPr lang="en-US" altLang="en-US" sz="2400" b="1" i="1" dirty="0">
                <a:solidFill>
                  <a:srgbClr val="FF6600"/>
                </a:solidFill>
              </a:rPr>
              <a:t>                  </a:t>
            </a:r>
            <a:r>
              <a:rPr lang="en-US" altLang="en-US" sz="2400" b="1" i="1" dirty="0" err="1">
                <a:solidFill>
                  <a:schemeClr val="bg1">
                    <a:lumMod val="50000"/>
                  </a:schemeClr>
                </a:solidFill>
              </a:rPr>
              <a:t>Typ</a:t>
            </a:r>
            <a:r>
              <a:rPr lang="en-US" altLang="en-US" sz="2400" b="1" i="1" dirty="0">
                <a:solidFill>
                  <a:schemeClr val="bg1">
                    <a:lumMod val="50000"/>
                  </a:schemeClr>
                </a:solidFill>
              </a:rPr>
              <a:t> IV</a:t>
            </a:r>
          </a:p>
        </p:txBody>
      </p:sp>
    </p:spTree>
    <p:extLst>
      <p:ext uri="{BB962C8B-B14F-4D97-AF65-F5344CB8AC3E}">
        <p14:creationId xmlns:p14="http://schemas.microsoft.com/office/powerpoint/2010/main" val="1515941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FDBF9-2AC8-C371-40F7-A260B8FF4661}"/>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F6270E71-5A23-7AE5-AD61-ED7DC7ABA9D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C25FBFBA-5793-CAD5-D5A4-572F86D863A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DEB32D06-2209-34E5-F5A6-B3B396F012CB}"/>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dirty="0"/>
              <a:t>Geben Sie für jede Form an, welche Art von Blepharitis damit verbunden ist:</a:t>
            </a:r>
          </a:p>
          <a:p>
            <a:pPr algn="ctr" eaLnBrk="1" hangingPunct="1">
              <a:lnSpc>
                <a:spcPct val="85000"/>
              </a:lnSpc>
              <a:spcBef>
                <a:spcPct val="0"/>
              </a:spcBef>
              <a:buClrTx/>
              <a:buSzTx/>
              <a:buFontTx/>
              <a:buNone/>
            </a:pPr>
            <a:r>
              <a:rPr lang="en-US" altLang="en-US" sz="1200" i="1" dirty="0">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dirty="0"/>
              <a:t>(bei einigen gibt es mehr als eine Antwort)</a:t>
            </a:r>
            <a:endParaRPr lang="en-US" altLang="en-US" sz="1800" i="1" dirty="0"/>
          </a:p>
        </p:txBody>
      </p:sp>
      <p:sp>
        <p:nvSpPr>
          <p:cNvPr id="8197" name="TextBox 5">
            <a:extLst>
              <a:ext uri="{FF2B5EF4-FFF2-40B4-BE49-F238E27FC236}">
                <a16:creationId xmlns:a16="http://schemas.microsoft.com/office/drawing/2014/main" id="{F2982D48-009F-FF36-5F2A-407A00974CF8}"/>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C3CE5621-21FC-F8F8-E99A-7BBBC051E89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34</a:t>
            </a:fld>
            <a:endParaRPr lang="en-US" altLang="en-US" sz="1000"/>
          </a:p>
        </p:txBody>
      </p:sp>
      <p:sp>
        <p:nvSpPr>
          <p:cNvPr id="7" name="TextBox 6">
            <a:extLst>
              <a:ext uri="{FF2B5EF4-FFF2-40B4-BE49-F238E27FC236}">
                <a16:creationId xmlns:a16="http://schemas.microsoft.com/office/drawing/2014/main" id="{B17F1B4C-C7C6-E122-6C91-426114EACB50}"/>
              </a:ext>
            </a:extLst>
          </p:cNvPr>
          <p:cNvSpPr txBox="1"/>
          <p:nvPr/>
        </p:nvSpPr>
        <p:spPr>
          <a:xfrm>
            <a:off x="2590800" y="1883926"/>
            <a:ext cx="6172200" cy="1384995"/>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b="1" dirty="0">
                <a:solidFill>
                  <a:schemeClr val="bg1">
                    <a:lumMod val="75000"/>
                  </a:schemeClr>
                </a:solidFill>
              </a:rPr>
              <a:t>Dies ist derzeit noch nicht genau geklärt</a:t>
            </a:r>
          </a:p>
        </p:txBody>
      </p:sp>
      <p:sp>
        <p:nvSpPr>
          <p:cNvPr id="13" name="Oval 12">
            <a:extLst>
              <a:ext uri="{FF2B5EF4-FFF2-40B4-BE49-F238E27FC236}">
                <a16:creationId xmlns:a16="http://schemas.microsoft.com/office/drawing/2014/main" id="{FBB546F4-B2AE-67A9-8D49-DA569F62A6B8}"/>
              </a:ext>
            </a:extLst>
          </p:cNvPr>
          <p:cNvSpPr/>
          <p:nvPr/>
        </p:nvSpPr>
        <p:spPr>
          <a:xfrm>
            <a:off x="3139888" y="1327230"/>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AC30409-6872-A1A3-D629-A02328D1D23E}"/>
              </a:ext>
            </a:extLst>
          </p:cNvPr>
          <p:cNvSpPr txBox="1"/>
          <p:nvPr/>
        </p:nvSpPr>
        <p:spPr>
          <a:xfrm>
            <a:off x="2286000" y="3261836"/>
            <a:ext cx="5029200" cy="738664"/>
          </a:xfrm>
          <a:prstGeom prst="rect">
            <a:avLst/>
          </a:prstGeom>
          <a:noFill/>
        </p:spPr>
        <p:txBody>
          <a:bodyPr wrap="square" lIns="25400" tIns="12700" rIns="25400" bIns="12700" rtlCol="0">
            <a:spAutoFit/>
          </a:bodyPr>
          <a:lstStyle/>
          <a:p>
            <a:r>
              <a:rPr lang="en-US" sz="1200" i="1" dirty="0">
                <a:solidFill>
                  <a:schemeClr val="bg1">
                    <a:lumMod val="75000"/>
                  </a:schemeClr>
                </a:solidFill>
              </a:rPr>
              <a:t>Obwohl noch nicht vollständig geklärt, wird angenommen, dass Rosazea mit einer der sogenannten </a:t>
            </a:r>
            <a:r>
              <a:rPr lang="en-US" sz="1200" b="1" i="1" dirty="0"/>
              <a:t>Überempfindlichkeitsreaktionen</a:t>
            </a:r>
            <a:r>
              <a:rPr lang="en-US" sz="1200" i="1" dirty="0">
                <a:solidFill>
                  <a:schemeClr val="bg1">
                    <a:lumMod val="75000"/>
                  </a:schemeClr>
                </a:solidFill>
              </a:rPr>
              <a:t> zusammenhängt. Welche davon?</a:t>
            </a:r>
          </a:p>
          <a:p>
            <a:r>
              <a:rPr lang="en-US" sz="1200" dirty="0">
                <a:solidFill>
                  <a:schemeClr val="bg1">
                    <a:lumMod val="75000"/>
                  </a:schemeClr>
                </a:solidFill>
              </a:rPr>
              <a:t>Typ IV</a:t>
            </a:r>
          </a:p>
        </p:txBody>
      </p:sp>
      <p:sp>
        <p:nvSpPr>
          <p:cNvPr id="3" name="TextBox 2">
            <a:extLst>
              <a:ext uri="{FF2B5EF4-FFF2-40B4-BE49-F238E27FC236}">
                <a16:creationId xmlns:a16="http://schemas.microsoft.com/office/drawing/2014/main" id="{C67B0F8C-9EB7-5B71-41BC-0D94C08AEC5A}"/>
              </a:ext>
            </a:extLst>
          </p:cNvPr>
          <p:cNvSpPr txBox="1"/>
          <p:nvPr/>
        </p:nvSpPr>
        <p:spPr>
          <a:xfrm>
            <a:off x="1258689" y="6050975"/>
            <a:ext cx="6626621" cy="584775"/>
          </a:xfrm>
          <a:prstGeom prst="rect">
            <a:avLst/>
          </a:prstGeom>
          <a:noFill/>
        </p:spPr>
        <p:txBody>
          <a:bodyPr wrap="square" lIns="25400" tIns="12700" rIns="25400" bIns="12700" rtlCol="0">
            <a:spAutoFit/>
          </a:bodyPr>
          <a:lstStyle/>
          <a:p>
            <a:pPr algn="ctr"/>
            <a:r>
              <a:rPr lang="en-US" sz="1200" i="1" dirty="0">
                <a:solidFill>
                  <a:schemeClr val="bg1">
                    <a:lumMod val="75000"/>
                  </a:schemeClr>
                </a:solidFill>
              </a:rPr>
              <a:t>Apropos Überempfindlichkeitsreaktionen…</a:t>
            </a:r>
          </a:p>
          <a:p>
            <a:pPr algn="ctr"/>
            <a:r>
              <a:rPr lang="en-US" sz="1200" i="1" dirty="0">
                <a:solidFill>
                  <a:schemeClr val="bg1">
                    <a:lumMod val="75000"/>
                  </a:schemeClr>
                </a:solidFill>
              </a:rPr>
              <a:t>Wie viele Arten von Überempfindlichkeitsreaktionen an der Augenoberfläche gibt es?</a:t>
            </a:r>
          </a:p>
        </p:txBody>
      </p:sp>
      <p:sp>
        <p:nvSpPr>
          <p:cNvPr id="5" name="TextBox 4">
            <a:extLst>
              <a:ext uri="{FF2B5EF4-FFF2-40B4-BE49-F238E27FC236}">
                <a16:creationId xmlns:a16="http://schemas.microsoft.com/office/drawing/2014/main" id="{6EF44D1B-CC5D-AA83-EF61-FD78A84167C1}"/>
              </a:ext>
            </a:extLst>
          </p:cNvPr>
          <p:cNvSpPr txBox="1"/>
          <p:nvPr/>
        </p:nvSpPr>
        <p:spPr>
          <a:xfrm>
            <a:off x="2156471" y="4999237"/>
            <a:ext cx="4852194" cy="738664"/>
          </a:xfrm>
          <a:prstGeom prst="rect">
            <a:avLst/>
          </a:prstGeom>
          <a:noFill/>
        </p:spPr>
        <p:txBody>
          <a:bodyPr wrap="square" lIns="25400" tIns="12700" rIns="25400" bIns="12700">
            <a:spAutoFit/>
          </a:bodyPr>
          <a:lstStyle/>
          <a:p>
            <a:pPr>
              <a:defRPr/>
            </a:pPr>
            <a:r>
              <a:rPr lang="en-US" sz="1200" b="1" i="1" dirty="0">
                <a:solidFill>
                  <a:srgbClr val="3333FF"/>
                </a:solidFill>
                <a:latin typeface="Arial" charset="0"/>
              </a:rPr>
              <a:t>Reaktionen vom Typ I </a:t>
            </a:r>
            <a:r>
              <a:rPr lang="en-US" sz="1200" b="1" dirty="0">
                <a:solidFill>
                  <a:srgbClr val="3333FF"/>
                </a:solidFill>
                <a:latin typeface="Arial" charset="0"/>
              </a:rPr>
              <a:t>umfassen…Anaphylaxie </a:t>
            </a:r>
            <a:endParaRPr lang="en-US" sz="1400" b="1" dirty="0">
              <a:solidFill>
                <a:schemeClr val="bg1"/>
              </a:solidFill>
              <a:latin typeface="Arial" charset="0"/>
            </a:endParaRPr>
          </a:p>
          <a:p>
            <a:pPr>
              <a:defRPr/>
            </a:pPr>
            <a:r>
              <a:rPr lang="en-US" sz="1200" b="1" i="1" dirty="0">
                <a:solidFill>
                  <a:srgbClr val="66FF66"/>
                </a:solidFill>
                <a:latin typeface="Arial" charset="0"/>
              </a:rPr>
              <a:t>Reaktionen vom Typ II </a:t>
            </a:r>
            <a:r>
              <a:rPr lang="en-US" sz="1200" b="1" dirty="0">
                <a:solidFill>
                  <a:srgbClr val="66FF66"/>
                </a:solidFill>
                <a:latin typeface="Arial" charset="0"/>
              </a:rPr>
              <a:t>beinhalten…zytotoxische Antikörper</a:t>
            </a:r>
            <a:endParaRPr lang="en-US" sz="1400" b="1" dirty="0">
              <a:solidFill>
                <a:srgbClr val="CC0099"/>
              </a:solidFill>
              <a:latin typeface="Arial" charset="0"/>
            </a:endParaRPr>
          </a:p>
          <a:p>
            <a:pPr>
              <a:defRPr/>
            </a:pPr>
            <a:r>
              <a:rPr lang="en-US" sz="1200" b="1" i="1" dirty="0">
                <a:solidFill>
                  <a:srgbClr val="CC0099"/>
                </a:solidFill>
                <a:latin typeface="Arial" charset="0"/>
              </a:rPr>
              <a:t>Typ-III</a:t>
            </a:r>
            <a:r>
              <a:rPr lang="en-US" sz="1200" b="1" i="1" dirty="0">
                <a:solidFill>
                  <a:srgbClr val="3333FF"/>
                </a:solidFill>
                <a:latin typeface="Arial" charset="0"/>
              </a:rPr>
              <a:t>-Reaktionen </a:t>
            </a:r>
            <a:r>
              <a:rPr lang="en-US" sz="1200" b="1" dirty="0">
                <a:solidFill>
                  <a:srgbClr val="3333FF"/>
                </a:solidFill>
                <a:latin typeface="Arial" charset="0"/>
              </a:rPr>
              <a:t>umfassen…Immunkomplexreaktionen </a:t>
            </a:r>
          </a:p>
        </p:txBody>
      </p:sp>
      <p:sp>
        <p:nvSpPr>
          <p:cNvPr id="6" name="TextBox 5">
            <a:extLst>
              <a:ext uri="{FF2B5EF4-FFF2-40B4-BE49-F238E27FC236}">
                <a16:creationId xmlns:a16="http://schemas.microsoft.com/office/drawing/2014/main" id="{CA150AB5-D639-17B4-8C2B-0E8FA19EF408}"/>
              </a:ext>
            </a:extLst>
          </p:cNvPr>
          <p:cNvSpPr txBox="1"/>
          <p:nvPr/>
        </p:nvSpPr>
        <p:spPr>
          <a:xfrm>
            <a:off x="189442" y="4000500"/>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8" name="TextBox 7">
            <a:extLst>
              <a:ext uri="{FF2B5EF4-FFF2-40B4-BE49-F238E27FC236}">
                <a16:creationId xmlns:a16="http://schemas.microsoft.com/office/drawing/2014/main" id="{CBF90361-D22C-EA91-8B6D-D3596BE8212B}"/>
              </a:ext>
            </a:extLst>
          </p:cNvPr>
          <p:cNvSpPr txBox="1"/>
          <p:nvPr/>
        </p:nvSpPr>
        <p:spPr>
          <a:xfrm>
            <a:off x="2269869" y="3983816"/>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10" name="TextBox 9">
            <a:extLst>
              <a:ext uri="{FF2B5EF4-FFF2-40B4-BE49-F238E27FC236}">
                <a16:creationId xmlns:a16="http://schemas.microsoft.com/office/drawing/2014/main" id="{E969DE27-E458-D7EF-47B0-C947F8CEAA63}"/>
              </a:ext>
            </a:extLst>
          </p:cNvPr>
          <p:cNvSpPr txBox="1"/>
          <p:nvPr/>
        </p:nvSpPr>
        <p:spPr>
          <a:xfrm>
            <a:off x="2620036" y="4125057"/>
            <a:ext cx="1280863" cy="307777"/>
          </a:xfrm>
          <a:prstGeom prst="rect">
            <a:avLst/>
          </a:prstGeom>
          <a:solidFill>
            <a:schemeClr val="bg1"/>
          </a:solidFill>
        </p:spPr>
        <p:txBody>
          <a:bodyPr wrap="square" lIns="25400" tIns="12700" rIns="25400" bIns="12700" rtlCol="0" anchor="ctr">
            <a:spAutoFit/>
          </a:bodyPr>
          <a:lstStyle/>
          <a:p>
            <a:pPr algn="ctr"/>
            <a:r>
              <a:rPr lang="en-US" sz="1200" b="1" i="1" dirty="0"/>
              <a:t>Zytotoxische Antikörper</a:t>
            </a:r>
          </a:p>
        </p:txBody>
      </p:sp>
      <p:sp>
        <p:nvSpPr>
          <p:cNvPr id="11" name="TextBox 10">
            <a:extLst>
              <a:ext uri="{FF2B5EF4-FFF2-40B4-BE49-F238E27FC236}">
                <a16:creationId xmlns:a16="http://schemas.microsoft.com/office/drawing/2014/main" id="{DE163FD8-4E83-8E7F-4DA8-68063E3DF542}"/>
              </a:ext>
            </a:extLst>
          </p:cNvPr>
          <p:cNvSpPr txBox="1"/>
          <p:nvPr/>
        </p:nvSpPr>
        <p:spPr>
          <a:xfrm>
            <a:off x="4571999" y="4104214"/>
            <a:ext cx="1981199" cy="523220"/>
          </a:xfrm>
          <a:prstGeom prst="rect">
            <a:avLst/>
          </a:prstGeom>
          <a:solidFill>
            <a:schemeClr val="bg1"/>
          </a:solidFill>
        </p:spPr>
        <p:txBody>
          <a:bodyPr wrap="square" lIns="25400" tIns="12700" rIns="25400" bIns="12700" rtlCol="0">
            <a:spAutoFit/>
          </a:bodyPr>
          <a:lstStyle/>
          <a:p>
            <a:pPr algn="ctr"/>
            <a:r>
              <a:rPr lang="en-US" sz="1200" b="1" i="1" dirty="0"/>
              <a:t>Immunkomplexreaktionen</a:t>
            </a:r>
          </a:p>
        </p:txBody>
      </p:sp>
      <p:sp>
        <p:nvSpPr>
          <p:cNvPr id="15" name="TextBox 14">
            <a:extLst>
              <a:ext uri="{FF2B5EF4-FFF2-40B4-BE49-F238E27FC236}">
                <a16:creationId xmlns:a16="http://schemas.microsoft.com/office/drawing/2014/main" id="{78FEB6B1-4C47-C72A-7748-CE0EB8D73E4B}"/>
              </a:ext>
            </a:extLst>
          </p:cNvPr>
          <p:cNvSpPr txBox="1"/>
          <p:nvPr/>
        </p:nvSpPr>
        <p:spPr>
          <a:xfrm>
            <a:off x="484196" y="4125057"/>
            <a:ext cx="1237839" cy="307777"/>
          </a:xfrm>
          <a:prstGeom prst="rect">
            <a:avLst/>
          </a:prstGeom>
          <a:solidFill>
            <a:schemeClr val="bg1"/>
          </a:solidFill>
        </p:spPr>
        <p:txBody>
          <a:bodyPr wrap="square" lIns="25400" tIns="12700" rIns="25400" bIns="12700" rtlCol="0" anchor="ctr">
            <a:spAutoFit/>
          </a:bodyPr>
          <a:lstStyle/>
          <a:p>
            <a:pPr algn="ctr"/>
            <a:r>
              <a:rPr lang="en-US" sz="1200" b="1" i="1" dirty="0"/>
              <a:t>Anaphylaxie</a:t>
            </a:r>
          </a:p>
        </p:txBody>
      </p:sp>
      <p:sp>
        <p:nvSpPr>
          <p:cNvPr id="18" name="Text Box 3">
            <a:extLst>
              <a:ext uri="{FF2B5EF4-FFF2-40B4-BE49-F238E27FC236}">
                <a16:creationId xmlns:a16="http://schemas.microsoft.com/office/drawing/2014/main" id="{AF226715-B1B4-4221-A5C3-9702DAE81D5B}"/>
              </a:ext>
            </a:extLst>
          </p:cNvPr>
          <p:cNvSpPr txBox="1">
            <a:spLocks noChangeArrowheads="1"/>
          </p:cNvSpPr>
          <p:nvPr/>
        </p:nvSpPr>
        <p:spPr bwMode="auto">
          <a:xfrm>
            <a:off x="391054" y="4397136"/>
            <a:ext cx="7973080" cy="394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dirty="0">
                <a:solidFill>
                  <a:srgbClr val="3333FF"/>
                </a:solidFill>
              </a:rPr>
              <a:t> </a:t>
            </a:r>
            <a:r>
              <a:rPr lang="en-US" altLang="en-US" sz="2400" b="1" i="1" dirty="0" err="1">
                <a:solidFill>
                  <a:srgbClr val="3333FF"/>
                </a:solidFill>
              </a:rPr>
              <a:t>Typ</a:t>
            </a:r>
            <a:r>
              <a:rPr lang="en-US" altLang="en-US" sz="2400" b="1" i="1" dirty="0">
                <a:solidFill>
                  <a:srgbClr val="3333FF"/>
                </a:solidFill>
              </a:rPr>
              <a:t> I </a:t>
            </a:r>
            <a:r>
              <a:rPr lang="en-US" altLang="en-US" sz="2400" b="1" i="1" dirty="0">
                <a:solidFill>
                  <a:srgbClr val="66FF66"/>
                </a:solidFill>
              </a:rPr>
              <a:t>             </a:t>
            </a:r>
            <a:r>
              <a:rPr lang="en-US" altLang="en-US" sz="2400" b="1" i="1" dirty="0" err="1">
                <a:solidFill>
                  <a:srgbClr val="66FF66"/>
                </a:solidFill>
              </a:rPr>
              <a:t>Typ</a:t>
            </a:r>
            <a:r>
              <a:rPr lang="en-US" altLang="en-US" sz="2400" b="1" i="1" dirty="0">
                <a:solidFill>
                  <a:srgbClr val="66FF66"/>
                </a:solidFill>
              </a:rPr>
              <a:t> II </a:t>
            </a:r>
            <a:r>
              <a:rPr lang="en-US" altLang="en-US" sz="2400" b="1" i="1" dirty="0">
                <a:solidFill>
                  <a:srgbClr val="CC0099"/>
                </a:solidFill>
              </a:rPr>
              <a:t>           </a:t>
            </a:r>
            <a:r>
              <a:rPr lang="en-US" altLang="en-US" sz="2400" b="1" i="1" dirty="0" err="1">
                <a:solidFill>
                  <a:srgbClr val="CC0099"/>
                </a:solidFill>
              </a:rPr>
              <a:t>Typ</a:t>
            </a:r>
            <a:r>
              <a:rPr lang="en-US" altLang="en-US" sz="2400" b="1" i="1" dirty="0">
                <a:solidFill>
                  <a:srgbClr val="CC0099"/>
                </a:solidFill>
              </a:rPr>
              <a:t> III </a:t>
            </a:r>
            <a:r>
              <a:rPr lang="en-US" altLang="en-US" sz="2400" b="1" i="1" dirty="0">
                <a:solidFill>
                  <a:srgbClr val="FF6600"/>
                </a:solidFill>
              </a:rPr>
              <a:t>                  </a:t>
            </a:r>
            <a:r>
              <a:rPr lang="en-US" altLang="en-US" sz="2400" b="1" i="1" dirty="0" err="1">
                <a:solidFill>
                  <a:schemeClr val="bg1">
                    <a:lumMod val="50000"/>
                  </a:schemeClr>
                </a:solidFill>
              </a:rPr>
              <a:t>Typ</a:t>
            </a:r>
            <a:r>
              <a:rPr lang="en-US" altLang="en-US" sz="2400" b="1" i="1" dirty="0">
                <a:solidFill>
                  <a:schemeClr val="bg1">
                    <a:lumMod val="50000"/>
                  </a:schemeClr>
                </a:solidFill>
              </a:rPr>
              <a:t> IV</a:t>
            </a:r>
          </a:p>
        </p:txBody>
      </p:sp>
    </p:spTree>
    <p:extLst>
      <p:ext uri="{BB962C8B-B14F-4D97-AF65-F5344CB8AC3E}">
        <p14:creationId xmlns:p14="http://schemas.microsoft.com/office/powerpoint/2010/main" val="29306984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6A1A8-E038-1CD0-A1BD-C0FED2B98489}"/>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D5F583E5-33C0-81F1-8BE5-49EE5ABA8355}"/>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B7FCC3AD-C5B8-5C24-390F-5876B80C160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AA746FA8-7F1A-60CC-1DCE-870C0869DE0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209DB0B1-81F6-8DB1-6590-4DAF7281548E}"/>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05DE53AA-D10C-9B72-81E9-6A1328D0409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35</a:t>
            </a:fld>
            <a:endParaRPr lang="en-US" altLang="en-US" sz="1000"/>
          </a:p>
        </p:txBody>
      </p:sp>
      <p:sp>
        <p:nvSpPr>
          <p:cNvPr id="7" name="TextBox 6">
            <a:extLst>
              <a:ext uri="{FF2B5EF4-FFF2-40B4-BE49-F238E27FC236}">
                <a16:creationId xmlns:a16="http://schemas.microsoft.com/office/drawing/2014/main" id="{1A0444F7-993F-9827-A249-A87F798EB8CE}"/>
              </a:ext>
            </a:extLst>
          </p:cNvPr>
          <p:cNvSpPr txBox="1"/>
          <p:nvPr/>
        </p:nvSpPr>
        <p:spPr>
          <a:xfrm>
            <a:off x="2590800" y="1883926"/>
            <a:ext cx="6172200" cy="1384995"/>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b="1" dirty="0">
                <a:solidFill>
                  <a:schemeClr val="bg1">
                    <a:lumMod val="75000"/>
                  </a:schemeClr>
                </a:solidFill>
              </a:rPr>
              <a:t>Dies ist derzeit noch nicht genau geklärt</a:t>
            </a:r>
          </a:p>
        </p:txBody>
      </p:sp>
      <p:sp>
        <p:nvSpPr>
          <p:cNvPr id="13" name="Oval 12">
            <a:extLst>
              <a:ext uri="{FF2B5EF4-FFF2-40B4-BE49-F238E27FC236}">
                <a16:creationId xmlns:a16="http://schemas.microsoft.com/office/drawing/2014/main" id="{3911AB24-7192-E12B-92C1-879D6FF1911A}"/>
              </a:ext>
            </a:extLst>
          </p:cNvPr>
          <p:cNvSpPr/>
          <p:nvPr/>
        </p:nvSpPr>
        <p:spPr>
          <a:xfrm>
            <a:off x="3039782" y="1265690"/>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1296D45-41B4-254D-B874-614E2687998F}"/>
              </a:ext>
            </a:extLst>
          </p:cNvPr>
          <p:cNvSpPr txBox="1"/>
          <p:nvPr/>
        </p:nvSpPr>
        <p:spPr>
          <a:xfrm>
            <a:off x="2286000" y="3261836"/>
            <a:ext cx="5029200" cy="738664"/>
          </a:xfrm>
          <a:prstGeom prst="rect">
            <a:avLst/>
          </a:prstGeom>
          <a:noFill/>
        </p:spPr>
        <p:txBody>
          <a:bodyPr wrap="square" lIns="25400" tIns="12700" rIns="25400" bIns="12700" rtlCol="0">
            <a:spAutoFit/>
          </a:bodyPr>
          <a:lstStyle/>
          <a:p>
            <a:r>
              <a:rPr lang="en-US" sz="1200" i="1" dirty="0">
                <a:solidFill>
                  <a:schemeClr val="bg1">
                    <a:lumMod val="75000"/>
                  </a:schemeClr>
                </a:solidFill>
              </a:rPr>
              <a:t>Obwohl noch nicht vollständig geklärt, wird angenommen, dass Rosazea mit einer der sogenannten </a:t>
            </a:r>
            <a:r>
              <a:rPr lang="en-US" sz="1200" b="1" i="1" dirty="0"/>
              <a:t>Überempfindlichkeitsreaktionen</a:t>
            </a:r>
            <a:r>
              <a:rPr lang="en-US" sz="1200" i="1" dirty="0">
                <a:solidFill>
                  <a:schemeClr val="bg1">
                    <a:lumMod val="75000"/>
                  </a:schemeClr>
                </a:solidFill>
              </a:rPr>
              <a:t> zusammenhängt. Welche davon?</a:t>
            </a:r>
          </a:p>
          <a:p>
            <a:r>
              <a:rPr lang="en-US" sz="1200" dirty="0">
                <a:solidFill>
                  <a:schemeClr val="bg1">
                    <a:lumMod val="75000"/>
                  </a:schemeClr>
                </a:solidFill>
              </a:rPr>
              <a:t>Typ IV</a:t>
            </a:r>
          </a:p>
        </p:txBody>
      </p:sp>
      <p:sp>
        <p:nvSpPr>
          <p:cNvPr id="3" name="TextBox 2">
            <a:extLst>
              <a:ext uri="{FF2B5EF4-FFF2-40B4-BE49-F238E27FC236}">
                <a16:creationId xmlns:a16="http://schemas.microsoft.com/office/drawing/2014/main" id="{E3FB11F8-F2AD-FC7F-E876-54B1438DA062}"/>
              </a:ext>
            </a:extLst>
          </p:cNvPr>
          <p:cNvSpPr txBox="1"/>
          <p:nvPr/>
        </p:nvSpPr>
        <p:spPr>
          <a:xfrm>
            <a:off x="1258689" y="6050975"/>
            <a:ext cx="6626621" cy="584775"/>
          </a:xfrm>
          <a:prstGeom prst="rect">
            <a:avLst/>
          </a:prstGeom>
          <a:noFill/>
        </p:spPr>
        <p:txBody>
          <a:bodyPr wrap="square" lIns="25400" tIns="12700" rIns="25400" bIns="12700" rtlCol="0">
            <a:spAutoFit/>
          </a:bodyPr>
          <a:lstStyle/>
          <a:p>
            <a:pPr algn="ctr"/>
            <a:r>
              <a:rPr lang="en-US" sz="1200" i="1" dirty="0">
                <a:solidFill>
                  <a:schemeClr val="bg1">
                    <a:lumMod val="75000"/>
                  </a:schemeClr>
                </a:solidFill>
              </a:rPr>
              <a:t>Apropos Überempfindlichkeitsreaktionen…</a:t>
            </a:r>
          </a:p>
          <a:p>
            <a:pPr algn="ctr"/>
            <a:r>
              <a:rPr lang="en-US" sz="1200" i="1" dirty="0">
                <a:solidFill>
                  <a:schemeClr val="bg1">
                    <a:lumMod val="75000"/>
                  </a:schemeClr>
                </a:solidFill>
              </a:rPr>
              <a:t>Wie viele Arten von Überempfindlichkeitsreaktionen an der Augenoberfläche gibt es?</a:t>
            </a:r>
          </a:p>
        </p:txBody>
      </p:sp>
      <p:sp>
        <p:nvSpPr>
          <p:cNvPr id="5" name="TextBox 4">
            <a:extLst>
              <a:ext uri="{FF2B5EF4-FFF2-40B4-BE49-F238E27FC236}">
                <a16:creationId xmlns:a16="http://schemas.microsoft.com/office/drawing/2014/main" id="{BD389455-378E-3173-E5C4-217885B7D2B2}"/>
              </a:ext>
            </a:extLst>
          </p:cNvPr>
          <p:cNvSpPr txBox="1"/>
          <p:nvPr/>
        </p:nvSpPr>
        <p:spPr>
          <a:xfrm>
            <a:off x="2156471" y="4999237"/>
            <a:ext cx="4852194" cy="954107"/>
          </a:xfrm>
          <a:prstGeom prst="rect">
            <a:avLst/>
          </a:prstGeom>
          <a:noFill/>
        </p:spPr>
        <p:txBody>
          <a:bodyPr wrap="square" lIns="25400" tIns="12700" rIns="25400" bIns="12700">
            <a:spAutoFit/>
          </a:bodyPr>
          <a:lstStyle/>
          <a:p>
            <a:pPr>
              <a:defRPr/>
            </a:pPr>
            <a:r>
              <a:rPr lang="en-US" sz="1200" b="1" i="1" dirty="0">
                <a:solidFill>
                  <a:srgbClr val="3333FF"/>
                </a:solidFill>
                <a:latin typeface="Arial" charset="0"/>
              </a:rPr>
              <a:t>Reaktionen vom Typ I </a:t>
            </a:r>
            <a:r>
              <a:rPr lang="en-US" sz="1200" b="1" dirty="0">
                <a:solidFill>
                  <a:srgbClr val="3333FF"/>
                </a:solidFill>
                <a:latin typeface="Arial" charset="0"/>
              </a:rPr>
              <a:t>umfassen…Anaphylaxie </a:t>
            </a:r>
            <a:endParaRPr lang="en-US" sz="1400" b="1" dirty="0">
              <a:solidFill>
                <a:schemeClr val="bg1"/>
              </a:solidFill>
              <a:latin typeface="Arial" charset="0"/>
            </a:endParaRPr>
          </a:p>
          <a:p>
            <a:pPr>
              <a:defRPr/>
            </a:pPr>
            <a:r>
              <a:rPr lang="en-US" sz="1200" b="1" i="1" dirty="0">
                <a:solidFill>
                  <a:srgbClr val="66FF66"/>
                </a:solidFill>
                <a:latin typeface="Arial" charset="0"/>
              </a:rPr>
              <a:t>Reaktionen vom Typ II </a:t>
            </a:r>
            <a:r>
              <a:rPr lang="en-US" sz="1200" b="1" dirty="0">
                <a:solidFill>
                  <a:srgbClr val="66FF66"/>
                </a:solidFill>
                <a:latin typeface="Arial" charset="0"/>
              </a:rPr>
              <a:t>beinhalten…zytotoxische Antikörper</a:t>
            </a:r>
            <a:endParaRPr lang="en-US" sz="1400" b="1" dirty="0">
              <a:solidFill>
                <a:srgbClr val="CC0099"/>
              </a:solidFill>
              <a:latin typeface="Arial" charset="0"/>
            </a:endParaRPr>
          </a:p>
          <a:p>
            <a:pPr>
              <a:defRPr/>
            </a:pPr>
            <a:r>
              <a:rPr lang="en-US" sz="1200" b="1" i="1" dirty="0">
                <a:solidFill>
                  <a:srgbClr val="CC0099"/>
                </a:solidFill>
                <a:latin typeface="Arial" charset="0"/>
              </a:rPr>
              <a:t>Typ-III</a:t>
            </a:r>
            <a:r>
              <a:rPr lang="en-US" sz="1200" b="1" i="1" dirty="0">
                <a:solidFill>
                  <a:srgbClr val="3333FF"/>
                </a:solidFill>
                <a:latin typeface="Arial" charset="0"/>
              </a:rPr>
              <a:t>-Reaktionen </a:t>
            </a:r>
            <a:r>
              <a:rPr lang="en-US" sz="1200" b="1" dirty="0">
                <a:solidFill>
                  <a:srgbClr val="3333FF"/>
                </a:solidFill>
                <a:latin typeface="Arial" charset="0"/>
              </a:rPr>
              <a:t>umfassen…Immunkomplexreaktionen </a:t>
            </a:r>
          </a:p>
          <a:p>
            <a:pPr>
              <a:defRPr/>
            </a:pPr>
            <a:r>
              <a:rPr lang="en-US" sz="1200" b="1" i="1" dirty="0">
                <a:solidFill>
                  <a:srgbClr val="FF6600"/>
                </a:solidFill>
                <a:latin typeface="Arial" charset="0"/>
              </a:rPr>
              <a:t>Typ-IV-Reaktionen </a:t>
            </a:r>
            <a:r>
              <a:rPr lang="en-US" sz="1200" b="1" dirty="0">
                <a:solidFill>
                  <a:srgbClr val="FF6600"/>
                </a:solidFill>
                <a:latin typeface="Arial" charset="0"/>
              </a:rPr>
              <a:t>umfassen…</a:t>
            </a:r>
          </a:p>
        </p:txBody>
      </p:sp>
      <p:sp>
        <p:nvSpPr>
          <p:cNvPr id="6" name="TextBox 5">
            <a:extLst>
              <a:ext uri="{FF2B5EF4-FFF2-40B4-BE49-F238E27FC236}">
                <a16:creationId xmlns:a16="http://schemas.microsoft.com/office/drawing/2014/main" id="{EAFD6E8B-2E19-79DE-CD14-0F6A2A1C9184}"/>
              </a:ext>
            </a:extLst>
          </p:cNvPr>
          <p:cNvSpPr txBox="1"/>
          <p:nvPr/>
        </p:nvSpPr>
        <p:spPr>
          <a:xfrm>
            <a:off x="193201" y="3962400"/>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8" name="TextBox 7">
            <a:extLst>
              <a:ext uri="{FF2B5EF4-FFF2-40B4-BE49-F238E27FC236}">
                <a16:creationId xmlns:a16="http://schemas.microsoft.com/office/drawing/2014/main" id="{1826AA70-B3FD-2DD8-8F12-3386AE8C15E3}"/>
              </a:ext>
            </a:extLst>
          </p:cNvPr>
          <p:cNvSpPr txBox="1"/>
          <p:nvPr/>
        </p:nvSpPr>
        <p:spPr>
          <a:xfrm>
            <a:off x="2269869" y="3983816"/>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10" name="TextBox 9">
            <a:extLst>
              <a:ext uri="{FF2B5EF4-FFF2-40B4-BE49-F238E27FC236}">
                <a16:creationId xmlns:a16="http://schemas.microsoft.com/office/drawing/2014/main" id="{99FC9E04-6C5D-EEB0-DF59-1E6203B27921}"/>
              </a:ext>
            </a:extLst>
          </p:cNvPr>
          <p:cNvSpPr txBox="1"/>
          <p:nvPr/>
        </p:nvSpPr>
        <p:spPr>
          <a:xfrm>
            <a:off x="2620036" y="4125057"/>
            <a:ext cx="1280863" cy="307777"/>
          </a:xfrm>
          <a:prstGeom prst="rect">
            <a:avLst/>
          </a:prstGeom>
          <a:solidFill>
            <a:schemeClr val="bg1"/>
          </a:solidFill>
        </p:spPr>
        <p:txBody>
          <a:bodyPr wrap="square" lIns="25400" tIns="12700" rIns="25400" bIns="12700" rtlCol="0" anchor="ctr">
            <a:spAutoFit/>
          </a:bodyPr>
          <a:lstStyle/>
          <a:p>
            <a:pPr algn="ctr"/>
            <a:r>
              <a:rPr lang="en-US" sz="1200" b="1" i="1" dirty="0"/>
              <a:t>Zytotoxische Antikörper</a:t>
            </a:r>
          </a:p>
        </p:txBody>
      </p:sp>
      <p:sp>
        <p:nvSpPr>
          <p:cNvPr id="11" name="TextBox 10">
            <a:extLst>
              <a:ext uri="{FF2B5EF4-FFF2-40B4-BE49-F238E27FC236}">
                <a16:creationId xmlns:a16="http://schemas.microsoft.com/office/drawing/2014/main" id="{8E02269B-11A9-C29D-53B9-A37C63FFAD96}"/>
              </a:ext>
            </a:extLst>
          </p:cNvPr>
          <p:cNvSpPr txBox="1"/>
          <p:nvPr/>
        </p:nvSpPr>
        <p:spPr>
          <a:xfrm>
            <a:off x="4251066" y="4168194"/>
            <a:ext cx="1981199" cy="523220"/>
          </a:xfrm>
          <a:prstGeom prst="rect">
            <a:avLst/>
          </a:prstGeom>
          <a:solidFill>
            <a:schemeClr val="bg1"/>
          </a:solidFill>
        </p:spPr>
        <p:txBody>
          <a:bodyPr wrap="square" lIns="25400" tIns="12700" rIns="25400" bIns="12700" rtlCol="0">
            <a:spAutoFit/>
          </a:bodyPr>
          <a:lstStyle/>
          <a:p>
            <a:pPr algn="ctr"/>
            <a:r>
              <a:rPr lang="en-US" sz="1200" b="1" i="1" dirty="0"/>
              <a:t>Immunkomplexreaktionen</a:t>
            </a:r>
          </a:p>
        </p:txBody>
      </p:sp>
      <p:sp>
        <p:nvSpPr>
          <p:cNvPr id="15" name="TextBox 14">
            <a:extLst>
              <a:ext uri="{FF2B5EF4-FFF2-40B4-BE49-F238E27FC236}">
                <a16:creationId xmlns:a16="http://schemas.microsoft.com/office/drawing/2014/main" id="{FC4BBF6E-0747-50A1-1389-ACBE0B557696}"/>
              </a:ext>
            </a:extLst>
          </p:cNvPr>
          <p:cNvSpPr txBox="1"/>
          <p:nvPr/>
        </p:nvSpPr>
        <p:spPr>
          <a:xfrm>
            <a:off x="4442015" y="5649273"/>
            <a:ext cx="3982180" cy="307777"/>
          </a:xfrm>
          <a:prstGeom prst="rect">
            <a:avLst/>
          </a:prstGeom>
          <a:noFill/>
        </p:spPr>
        <p:txBody>
          <a:bodyPr wrap="square" lIns="25400" tIns="12700" rIns="25400" bIns="12700" rtlCol="0">
            <a:spAutoFit/>
          </a:bodyPr>
          <a:lstStyle/>
          <a:p>
            <a:r>
              <a:rPr lang="en-US" sz="1200" i="1" dirty="0"/>
              <a:t>[drei Wörter, die die Natur dieser </a:t>
            </a:r>
            <a:r>
              <a:rPr lang="en-US" sz="1200" i="1" dirty="0" err="1"/>
              <a:t>Reaktion</a:t>
            </a:r>
            <a:r>
              <a:rPr lang="en-US" sz="1200" i="1" dirty="0"/>
              <a:t> beschreiben]</a:t>
            </a:r>
          </a:p>
        </p:txBody>
      </p:sp>
      <p:sp>
        <p:nvSpPr>
          <p:cNvPr id="17" name="TextBox 16">
            <a:extLst>
              <a:ext uri="{FF2B5EF4-FFF2-40B4-BE49-F238E27FC236}">
                <a16:creationId xmlns:a16="http://schemas.microsoft.com/office/drawing/2014/main" id="{10168979-B5A2-BFB1-365E-EEC4564D42A9}"/>
              </a:ext>
            </a:extLst>
          </p:cNvPr>
          <p:cNvSpPr txBox="1"/>
          <p:nvPr/>
        </p:nvSpPr>
        <p:spPr>
          <a:xfrm>
            <a:off x="6469728" y="4207621"/>
            <a:ext cx="1981199" cy="338554"/>
          </a:xfrm>
          <a:prstGeom prst="rect">
            <a:avLst/>
          </a:prstGeom>
          <a:noFill/>
        </p:spPr>
        <p:txBody>
          <a:bodyPr wrap="square" lIns="25400" tIns="12700" rIns="25400" bIns="12700" rtlCol="0">
            <a:spAutoFit/>
          </a:bodyPr>
          <a:lstStyle/>
          <a:p>
            <a:pPr algn="ctr"/>
            <a:r>
              <a:rPr lang="en-US" sz="1200" b="1" i="1" dirty="0"/>
              <a:t>?</a:t>
            </a:r>
          </a:p>
        </p:txBody>
      </p:sp>
      <p:sp>
        <p:nvSpPr>
          <p:cNvPr id="18" name="TextBox 17">
            <a:extLst>
              <a:ext uri="{FF2B5EF4-FFF2-40B4-BE49-F238E27FC236}">
                <a16:creationId xmlns:a16="http://schemas.microsoft.com/office/drawing/2014/main" id="{0636CD68-DB58-A694-2F18-205513C5EA9D}"/>
              </a:ext>
            </a:extLst>
          </p:cNvPr>
          <p:cNvSpPr txBox="1"/>
          <p:nvPr/>
        </p:nvSpPr>
        <p:spPr>
          <a:xfrm>
            <a:off x="484196" y="4125057"/>
            <a:ext cx="1237839" cy="307777"/>
          </a:xfrm>
          <a:prstGeom prst="rect">
            <a:avLst/>
          </a:prstGeom>
          <a:solidFill>
            <a:schemeClr val="bg1"/>
          </a:solidFill>
        </p:spPr>
        <p:txBody>
          <a:bodyPr wrap="square" lIns="25400" tIns="12700" rIns="25400" bIns="12700" rtlCol="0" anchor="ctr">
            <a:spAutoFit/>
          </a:bodyPr>
          <a:lstStyle/>
          <a:p>
            <a:pPr algn="ctr"/>
            <a:r>
              <a:rPr lang="en-US" sz="1200" b="1" i="1" dirty="0"/>
              <a:t>Anaphylaxie</a:t>
            </a:r>
          </a:p>
        </p:txBody>
      </p:sp>
      <p:sp>
        <p:nvSpPr>
          <p:cNvPr id="20" name="Text Box 3">
            <a:extLst>
              <a:ext uri="{FF2B5EF4-FFF2-40B4-BE49-F238E27FC236}">
                <a16:creationId xmlns:a16="http://schemas.microsoft.com/office/drawing/2014/main" id="{CBF454D1-3390-43CA-A283-6EB2ED047897}"/>
              </a:ext>
            </a:extLst>
          </p:cNvPr>
          <p:cNvSpPr txBox="1">
            <a:spLocks noChangeArrowheads="1"/>
          </p:cNvSpPr>
          <p:nvPr/>
        </p:nvSpPr>
        <p:spPr bwMode="auto">
          <a:xfrm>
            <a:off x="391054" y="4397136"/>
            <a:ext cx="7973080" cy="394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dirty="0">
                <a:solidFill>
                  <a:srgbClr val="3333FF"/>
                </a:solidFill>
              </a:rPr>
              <a:t> </a:t>
            </a:r>
            <a:r>
              <a:rPr lang="en-US" altLang="en-US" sz="2400" b="1" i="1" dirty="0" err="1">
                <a:solidFill>
                  <a:srgbClr val="3333FF"/>
                </a:solidFill>
              </a:rPr>
              <a:t>Typ</a:t>
            </a:r>
            <a:r>
              <a:rPr lang="en-US" altLang="en-US" sz="2400" b="1" i="1" dirty="0">
                <a:solidFill>
                  <a:srgbClr val="3333FF"/>
                </a:solidFill>
              </a:rPr>
              <a:t> I </a:t>
            </a:r>
            <a:r>
              <a:rPr lang="en-US" altLang="en-US" sz="2400" b="1" i="1" dirty="0">
                <a:solidFill>
                  <a:srgbClr val="66FF66"/>
                </a:solidFill>
              </a:rPr>
              <a:t>             </a:t>
            </a:r>
            <a:r>
              <a:rPr lang="en-US" altLang="en-US" sz="2400" b="1" i="1" dirty="0" err="1">
                <a:solidFill>
                  <a:srgbClr val="66FF66"/>
                </a:solidFill>
              </a:rPr>
              <a:t>Typ</a:t>
            </a:r>
            <a:r>
              <a:rPr lang="en-US" altLang="en-US" sz="2400" b="1" i="1" dirty="0">
                <a:solidFill>
                  <a:srgbClr val="66FF66"/>
                </a:solidFill>
              </a:rPr>
              <a:t> II </a:t>
            </a:r>
            <a:r>
              <a:rPr lang="en-US" altLang="en-US" sz="2400" b="1" i="1" dirty="0">
                <a:solidFill>
                  <a:srgbClr val="CC0099"/>
                </a:solidFill>
              </a:rPr>
              <a:t>        </a:t>
            </a:r>
            <a:r>
              <a:rPr lang="en-US" altLang="en-US" sz="2400" b="1" i="1" dirty="0" err="1">
                <a:solidFill>
                  <a:srgbClr val="CC0099"/>
                </a:solidFill>
              </a:rPr>
              <a:t>Typ</a:t>
            </a:r>
            <a:r>
              <a:rPr lang="en-US" altLang="en-US" sz="2400" b="1" i="1" dirty="0">
                <a:solidFill>
                  <a:srgbClr val="CC0099"/>
                </a:solidFill>
              </a:rPr>
              <a:t> III </a:t>
            </a:r>
            <a:r>
              <a:rPr lang="en-US" altLang="en-US" sz="2400" b="1" i="1" dirty="0">
                <a:solidFill>
                  <a:srgbClr val="FF6600"/>
                </a:solidFill>
              </a:rPr>
              <a:t>                       </a:t>
            </a:r>
            <a:r>
              <a:rPr lang="en-US" altLang="en-US" sz="2400" b="1" i="1" dirty="0" err="1">
                <a:solidFill>
                  <a:srgbClr val="FF6600"/>
                </a:solidFill>
              </a:rPr>
              <a:t>Typ</a:t>
            </a:r>
            <a:r>
              <a:rPr lang="en-US" altLang="en-US" sz="2400" b="1" i="1" dirty="0">
                <a:solidFill>
                  <a:srgbClr val="FF6600"/>
                </a:solidFill>
              </a:rPr>
              <a:t> IV</a:t>
            </a:r>
          </a:p>
        </p:txBody>
      </p:sp>
    </p:spTree>
    <p:extLst>
      <p:ext uri="{BB962C8B-B14F-4D97-AF65-F5344CB8AC3E}">
        <p14:creationId xmlns:p14="http://schemas.microsoft.com/office/powerpoint/2010/main" val="4470200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13BBF-9F92-7362-E10B-D276D6B5BED2}"/>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91EADB75-8923-5288-C17B-5FF27C0F95A8}"/>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EE98135E-61FD-2445-08B8-25429AF4AF8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466627FF-2F75-34D3-7E7D-F02E4565586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21CA84BE-C062-DE64-5981-5220821C44D7}"/>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4F964D8D-347B-9DF9-4ADA-3CF3FD253219}"/>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36</a:t>
            </a:fld>
            <a:endParaRPr lang="en-US" altLang="en-US" sz="1000"/>
          </a:p>
        </p:txBody>
      </p:sp>
      <p:sp>
        <p:nvSpPr>
          <p:cNvPr id="7" name="TextBox 6">
            <a:extLst>
              <a:ext uri="{FF2B5EF4-FFF2-40B4-BE49-F238E27FC236}">
                <a16:creationId xmlns:a16="http://schemas.microsoft.com/office/drawing/2014/main" id="{350D6A31-0139-91B7-E105-44FBC1DB9AAA}"/>
              </a:ext>
            </a:extLst>
          </p:cNvPr>
          <p:cNvSpPr txBox="1"/>
          <p:nvPr/>
        </p:nvSpPr>
        <p:spPr>
          <a:xfrm>
            <a:off x="2590800" y="1883926"/>
            <a:ext cx="6172200" cy="1384995"/>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b="1" dirty="0">
                <a:solidFill>
                  <a:schemeClr val="bg1">
                    <a:lumMod val="75000"/>
                  </a:schemeClr>
                </a:solidFill>
              </a:rPr>
              <a:t>Dies ist derzeit noch nicht genau geklärt</a:t>
            </a:r>
          </a:p>
        </p:txBody>
      </p:sp>
      <p:sp>
        <p:nvSpPr>
          <p:cNvPr id="13" name="Oval 12">
            <a:extLst>
              <a:ext uri="{FF2B5EF4-FFF2-40B4-BE49-F238E27FC236}">
                <a16:creationId xmlns:a16="http://schemas.microsoft.com/office/drawing/2014/main" id="{D0AFD7B6-337F-E412-B747-03F52A7ADE74}"/>
              </a:ext>
            </a:extLst>
          </p:cNvPr>
          <p:cNvSpPr/>
          <p:nvPr/>
        </p:nvSpPr>
        <p:spPr>
          <a:xfrm>
            <a:off x="2895600" y="1311208"/>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6E1CC80-7584-5E26-5014-120C89D1F850}"/>
              </a:ext>
            </a:extLst>
          </p:cNvPr>
          <p:cNvSpPr txBox="1"/>
          <p:nvPr/>
        </p:nvSpPr>
        <p:spPr>
          <a:xfrm>
            <a:off x="2286000" y="3261836"/>
            <a:ext cx="5029200" cy="738664"/>
          </a:xfrm>
          <a:prstGeom prst="rect">
            <a:avLst/>
          </a:prstGeom>
          <a:noFill/>
        </p:spPr>
        <p:txBody>
          <a:bodyPr wrap="square" lIns="25400" tIns="12700" rIns="25400" bIns="12700" rtlCol="0">
            <a:spAutoFit/>
          </a:bodyPr>
          <a:lstStyle/>
          <a:p>
            <a:r>
              <a:rPr lang="en-US" sz="1200" i="1" dirty="0">
                <a:solidFill>
                  <a:schemeClr val="bg1">
                    <a:lumMod val="75000"/>
                  </a:schemeClr>
                </a:solidFill>
              </a:rPr>
              <a:t>Obwohl noch nicht vollständig geklärt, wird angenommen, dass Rosazea mit einer der sogenannten </a:t>
            </a:r>
            <a:r>
              <a:rPr lang="en-US" sz="1200" b="1" i="1" dirty="0"/>
              <a:t>Überempfindlichkeitsreaktionen</a:t>
            </a:r>
            <a:r>
              <a:rPr lang="en-US" sz="1200" i="1" dirty="0">
                <a:solidFill>
                  <a:schemeClr val="bg1">
                    <a:lumMod val="75000"/>
                  </a:schemeClr>
                </a:solidFill>
              </a:rPr>
              <a:t> zusammenhängt. Welche davon?</a:t>
            </a:r>
          </a:p>
          <a:p>
            <a:r>
              <a:rPr lang="en-US" sz="1200" dirty="0">
                <a:solidFill>
                  <a:schemeClr val="bg1">
                    <a:lumMod val="75000"/>
                  </a:schemeClr>
                </a:solidFill>
              </a:rPr>
              <a:t>Typ IV</a:t>
            </a:r>
          </a:p>
        </p:txBody>
      </p:sp>
      <p:sp>
        <p:nvSpPr>
          <p:cNvPr id="3" name="TextBox 2">
            <a:extLst>
              <a:ext uri="{FF2B5EF4-FFF2-40B4-BE49-F238E27FC236}">
                <a16:creationId xmlns:a16="http://schemas.microsoft.com/office/drawing/2014/main" id="{1D7210B9-7541-EC3E-47C6-1DEB054AE5C3}"/>
              </a:ext>
            </a:extLst>
          </p:cNvPr>
          <p:cNvSpPr txBox="1"/>
          <p:nvPr/>
        </p:nvSpPr>
        <p:spPr>
          <a:xfrm>
            <a:off x="1258689" y="6050975"/>
            <a:ext cx="6626621" cy="584775"/>
          </a:xfrm>
          <a:prstGeom prst="rect">
            <a:avLst/>
          </a:prstGeom>
          <a:noFill/>
        </p:spPr>
        <p:txBody>
          <a:bodyPr wrap="square" lIns="25400" tIns="12700" rIns="25400" bIns="12700" rtlCol="0">
            <a:spAutoFit/>
          </a:bodyPr>
          <a:lstStyle/>
          <a:p>
            <a:pPr algn="ctr"/>
            <a:r>
              <a:rPr lang="en-US" sz="1200" i="1" dirty="0">
                <a:solidFill>
                  <a:schemeClr val="bg1">
                    <a:lumMod val="75000"/>
                  </a:schemeClr>
                </a:solidFill>
              </a:rPr>
              <a:t>Apropos Überempfindlichkeitsreaktionen…</a:t>
            </a:r>
          </a:p>
          <a:p>
            <a:pPr algn="ctr"/>
            <a:r>
              <a:rPr lang="en-US" sz="1200" i="1" dirty="0">
                <a:solidFill>
                  <a:schemeClr val="bg1">
                    <a:lumMod val="75000"/>
                  </a:schemeClr>
                </a:solidFill>
              </a:rPr>
              <a:t>Wie viele Arten von Überempfindlichkeitsreaktionen an der Augenoberfläche gibt es?</a:t>
            </a:r>
          </a:p>
        </p:txBody>
      </p:sp>
      <p:sp>
        <p:nvSpPr>
          <p:cNvPr id="5" name="TextBox 4">
            <a:extLst>
              <a:ext uri="{FF2B5EF4-FFF2-40B4-BE49-F238E27FC236}">
                <a16:creationId xmlns:a16="http://schemas.microsoft.com/office/drawing/2014/main" id="{AB6E90F2-4238-A15F-A15B-10830C6B4939}"/>
              </a:ext>
            </a:extLst>
          </p:cNvPr>
          <p:cNvSpPr txBox="1"/>
          <p:nvPr/>
        </p:nvSpPr>
        <p:spPr>
          <a:xfrm>
            <a:off x="2156471" y="4999237"/>
            <a:ext cx="4852194" cy="954107"/>
          </a:xfrm>
          <a:prstGeom prst="rect">
            <a:avLst/>
          </a:prstGeom>
          <a:noFill/>
        </p:spPr>
        <p:txBody>
          <a:bodyPr wrap="square" lIns="25400" tIns="12700" rIns="25400" bIns="12700">
            <a:spAutoFit/>
          </a:bodyPr>
          <a:lstStyle/>
          <a:p>
            <a:pPr>
              <a:defRPr/>
            </a:pPr>
            <a:r>
              <a:rPr lang="en-US" sz="1200" b="1" i="1" dirty="0">
                <a:solidFill>
                  <a:srgbClr val="3333FF"/>
                </a:solidFill>
                <a:latin typeface="Arial" charset="0"/>
              </a:rPr>
              <a:t>Reaktionen vom Typ I </a:t>
            </a:r>
            <a:r>
              <a:rPr lang="en-US" sz="1200" b="1" dirty="0">
                <a:solidFill>
                  <a:srgbClr val="3333FF"/>
                </a:solidFill>
                <a:latin typeface="Arial" charset="0"/>
              </a:rPr>
              <a:t>umfassen…Anaphylaxie </a:t>
            </a:r>
            <a:endParaRPr lang="en-US" sz="1400" b="1" dirty="0">
              <a:solidFill>
                <a:schemeClr val="bg1"/>
              </a:solidFill>
              <a:latin typeface="Arial" charset="0"/>
            </a:endParaRPr>
          </a:p>
          <a:p>
            <a:pPr>
              <a:defRPr/>
            </a:pPr>
            <a:r>
              <a:rPr lang="en-US" sz="1200" b="1" i="1" dirty="0">
                <a:solidFill>
                  <a:srgbClr val="66FF66"/>
                </a:solidFill>
                <a:latin typeface="Arial" charset="0"/>
              </a:rPr>
              <a:t>Reaktionen vom Typ II </a:t>
            </a:r>
            <a:r>
              <a:rPr lang="en-US" sz="1200" b="1" dirty="0">
                <a:solidFill>
                  <a:srgbClr val="66FF66"/>
                </a:solidFill>
                <a:latin typeface="Arial" charset="0"/>
              </a:rPr>
              <a:t>beinhalten…zytotoxische Antikörper</a:t>
            </a:r>
            <a:endParaRPr lang="en-US" sz="1400" b="1" dirty="0">
              <a:solidFill>
                <a:srgbClr val="CC0099"/>
              </a:solidFill>
              <a:latin typeface="Arial" charset="0"/>
            </a:endParaRPr>
          </a:p>
          <a:p>
            <a:pPr>
              <a:defRPr/>
            </a:pPr>
            <a:r>
              <a:rPr lang="en-US" sz="1200" b="1" i="1" dirty="0">
                <a:solidFill>
                  <a:srgbClr val="CC0099"/>
                </a:solidFill>
                <a:latin typeface="Arial" charset="0"/>
              </a:rPr>
              <a:t>Typ-III</a:t>
            </a:r>
            <a:r>
              <a:rPr lang="en-US" sz="1200" b="1" i="1" dirty="0">
                <a:solidFill>
                  <a:srgbClr val="3333FF"/>
                </a:solidFill>
                <a:latin typeface="Arial" charset="0"/>
              </a:rPr>
              <a:t>-Reaktionen </a:t>
            </a:r>
            <a:r>
              <a:rPr lang="en-US" sz="1200" b="1" dirty="0">
                <a:solidFill>
                  <a:srgbClr val="3333FF"/>
                </a:solidFill>
                <a:latin typeface="Arial" charset="0"/>
              </a:rPr>
              <a:t>umfassen…Immunkomplexreaktionen </a:t>
            </a:r>
          </a:p>
          <a:p>
            <a:pPr>
              <a:defRPr/>
            </a:pPr>
            <a:r>
              <a:rPr lang="en-US" sz="1200" b="1" i="1" dirty="0">
                <a:solidFill>
                  <a:srgbClr val="FF6600"/>
                </a:solidFill>
                <a:latin typeface="Arial" charset="0"/>
              </a:rPr>
              <a:t>Typ-IV-Reaktionen </a:t>
            </a:r>
            <a:r>
              <a:rPr lang="en-US" sz="1200" b="1" dirty="0">
                <a:solidFill>
                  <a:srgbClr val="FF6600"/>
                </a:solidFill>
                <a:latin typeface="Arial" charset="0"/>
              </a:rPr>
              <a:t>umfassen…Zellvermittelte Reaktionen</a:t>
            </a:r>
          </a:p>
        </p:txBody>
      </p:sp>
      <p:sp>
        <p:nvSpPr>
          <p:cNvPr id="6" name="TextBox 5">
            <a:extLst>
              <a:ext uri="{FF2B5EF4-FFF2-40B4-BE49-F238E27FC236}">
                <a16:creationId xmlns:a16="http://schemas.microsoft.com/office/drawing/2014/main" id="{5A4FDA54-446D-ECBE-89A4-CFCD5859F682}"/>
              </a:ext>
            </a:extLst>
          </p:cNvPr>
          <p:cNvSpPr txBox="1"/>
          <p:nvPr/>
        </p:nvSpPr>
        <p:spPr>
          <a:xfrm>
            <a:off x="193201" y="3962400"/>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8" name="TextBox 7">
            <a:extLst>
              <a:ext uri="{FF2B5EF4-FFF2-40B4-BE49-F238E27FC236}">
                <a16:creationId xmlns:a16="http://schemas.microsoft.com/office/drawing/2014/main" id="{16210B08-FAD3-77A7-2DD9-73C7B652EB22}"/>
              </a:ext>
            </a:extLst>
          </p:cNvPr>
          <p:cNvSpPr txBox="1"/>
          <p:nvPr/>
        </p:nvSpPr>
        <p:spPr>
          <a:xfrm>
            <a:off x="2269869" y="3983816"/>
            <a:ext cx="1981199" cy="523220"/>
          </a:xfrm>
          <a:prstGeom prst="rect">
            <a:avLst/>
          </a:prstGeom>
          <a:solidFill>
            <a:schemeClr val="bg1"/>
          </a:solidFill>
        </p:spPr>
        <p:txBody>
          <a:bodyPr wrap="square" lIns="25400" tIns="12700" rIns="25400" bIns="12700" rtlCol="0">
            <a:spAutoFit/>
          </a:bodyPr>
          <a:lstStyle/>
          <a:p>
            <a:pPr algn="ctr"/>
            <a:r>
              <a:rPr lang="en-US" sz="1200" b="1" i="1" dirty="0">
                <a:solidFill>
                  <a:schemeClr val="bg1"/>
                </a:solidFill>
              </a:rPr>
              <a:t>Immunkomplexreaktionen</a:t>
            </a:r>
          </a:p>
        </p:txBody>
      </p:sp>
      <p:sp>
        <p:nvSpPr>
          <p:cNvPr id="10" name="TextBox 9">
            <a:extLst>
              <a:ext uri="{FF2B5EF4-FFF2-40B4-BE49-F238E27FC236}">
                <a16:creationId xmlns:a16="http://schemas.microsoft.com/office/drawing/2014/main" id="{7428E3B0-858A-7102-46DE-2E1E7E3D5E3F}"/>
              </a:ext>
            </a:extLst>
          </p:cNvPr>
          <p:cNvSpPr txBox="1"/>
          <p:nvPr/>
        </p:nvSpPr>
        <p:spPr>
          <a:xfrm>
            <a:off x="2620036" y="4125057"/>
            <a:ext cx="1280863" cy="307777"/>
          </a:xfrm>
          <a:prstGeom prst="rect">
            <a:avLst/>
          </a:prstGeom>
          <a:solidFill>
            <a:schemeClr val="bg1"/>
          </a:solidFill>
        </p:spPr>
        <p:txBody>
          <a:bodyPr wrap="square" lIns="25400" tIns="12700" rIns="25400" bIns="12700" rtlCol="0" anchor="ctr">
            <a:spAutoFit/>
          </a:bodyPr>
          <a:lstStyle/>
          <a:p>
            <a:pPr algn="ctr"/>
            <a:r>
              <a:rPr lang="en-US" sz="1200" b="1" i="1" dirty="0"/>
              <a:t>Zytotoxische Antikörper</a:t>
            </a:r>
          </a:p>
        </p:txBody>
      </p:sp>
      <p:sp>
        <p:nvSpPr>
          <p:cNvPr id="11" name="TextBox 10">
            <a:extLst>
              <a:ext uri="{FF2B5EF4-FFF2-40B4-BE49-F238E27FC236}">
                <a16:creationId xmlns:a16="http://schemas.microsoft.com/office/drawing/2014/main" id="{3B22B610-5D07-60A8-FF2A-0C9B28FCE7E2}"/>
              </a:ext>
            </a:extLst>
          </p:cNvPr>
          <p:cNvSpPr txBox="1"/>
          <p:nvPr/>
        </p:nvSpPr>
        <p:spPr>
          <a:xfrm>
            <a:off x="4812904" y="3990672"/>
            <a:ext cx="1981199" cy="523220"/>
          </a:xfrm>
          <a:prstGeom prst="rect">
            <a:avLst/>
          </a:prstGeom>
          <a:solidFill>
            <a:schemeClr val="bg1"/>
          </a:solidFill>
        </p:spPr>
        <p:txBody>
          <a:bodyPr wrap="square" lIns="25400" tIns="12700" rIns="25400" bIns="12700" rtlCol="0">
            <a:spAutoFit/>
          </a:bodyPr>
          <a:lstStyle/>
          <a:p>
            <a:pPr algn="ctr"/>
            <a:r>
              <a:rPr lang="en-US" sz="1200" b="1" i="1" dirty="0"/>
              <a:t>Immunkomplexreaktionen</a:t>
            </a:r>
          </a:p>
        </p:txBody>
      </p:sp>
      <p:sp>
        <p:nvSpPr>
          <p:cNvPr id="12" name="TextBox 11">
            <a:extLst>
              <a:ext uri="{FF2B5EF4-FFF2-40B4-BE49-F238E27FC236}">
                <a16:creationId xmlns:a16="http://schemas.microsoft.com/office/drawing/2014/main" id="{E2E47393-3FF5-F665-85B2-D906FD613B5B}"/>
              </a:ext>
            </a:extLst>
          </p:cNvPr>
          <p:cNvSpPr txBox="1"/>
          <p:nvPr/>
        </p:nvSpPr>
        <p:spPr>
          <a:xfrm>
            <a:off x="7098904" y="3995684"/>
            <a:ext cx="1981199" cy="523220"/>
          </a:xfrm>
          <a:prstGeom prst="rect">
            <a:avLst/>
          </a:prstGeom>
          <a:solidFill>
            <a:schemeClr val="bg1"/>
          </a:solidFill>
        </p:spPr>
        <p:txBody>
          <a:bodyPr wrap="square" lIns="25400" tIns="12700" rIns="25400" bIns="12700" rtlCol="0">
            <a:spAutoFit/>
          </a:bodyPr>
          <a:lstStyle/>
          <a:p>
            <a:pPr algn="ctr"/>
            <a:r>
              <a:rPr lang="en-US" sz="1200" b="1" i="1" dirty="0"/>
              <a:t>Zellvermittelte Reaktionen</a:t>
            </a:r>
          </a:p>
        </p:txBody>
      </p:sp>
      <p:sp>
        <p:nvSpPr>
          <p:cNvPr id="14" name="TextBox 13">
            <a:extLst>
              <a:ext uri="{FF2B5EF4-FFF2-40B4-BE49-F238E27FC236}">
                <a16:creationId xmlns:a16="http://schemas.microsoft.com/office/drawing/2014/main" id="{8436AD4A-FE5D-2C07-FC29-062E0FA36B5A}"/>
              </a:ext>
            </a:extLst>
          </p:cNvPr>
          <p:cNvSpPr txBox="1"/>
          <p:nvPr/>
        </p:nvSpPr>
        <p:spPr>
          <a:xfrm>
            <a:off x="484196" y="4125057"/>
            <a:ext cx="1237839" cy="307777"/>
          </a:xfrm>
          <a:prstGeom prst="rect">
            <a:avLst/>
          </a:prstGeom>
          <a:solidFill>
            <a:schemeClr val="bg1"/>
          </a:solidFill>
        </p:spPr>
        <p:txBody>
          <a:bodyPr wrap="square" lIns="25400" tIns="12700" rIns="25400" bIns="12700" rtlCol="0" anchor="ctr">
            <a:spAutoFit/>
          </a:bodyPr>
          <a:lstStyle/>
          <a:p>
            <a:pPr algn="ctr"/>
            <a:r>
              <a:rPr lang="en-US" sz="1200" b="1" i="1" dirty="0"/>
              <a:t>Anaphylaxie</a:t>
            </a:r>
          </a:p>
        </p:txBody>
      </p:sp>
      <p:sp>
        <p:nvSpPr>
          <p:cNvPr id="19" name="Text Box 3">
            <a:extLst>
              <a:ext uri="{FF2B5EF4-FFF2-40B4-BE49-F238E27FC236}">
                <a16:creationId xmlns:a16="http://schemas.microsoft.com/office/drawing/2014/main" id="{11B80687-1977-4C30-A3BE-3FC065CB5C56}"/>
              </a:ext>
            </a:extLst>
          </p:cNvPr>
          <p:cNvSpPr txBox="1">
            <a:spLocks noChangeArrowheads="1"/>
          </p:cNvSpPr>
          <p:nvPr/>
        </p:nvSpPr>
        <p:spPr bwMode="auto">
          <a:xfrm>
            <a:off x="609600" y="4420747"/>
            <a:ext cx="8393379" cy="394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dirty="0">
                <a:solidFill>
                  <a:srgbClr val="3333FF"/>
                </a:solidFill>
              </a:rPr>
              <a:t> </a:t>
            </a:r>
            <a:r>
              <a:rPr lang="en-US" altLang="en-US" sz="2400" b="1" i="1" dirty="0" err="1">
                <a:solidFill>
                  <a:srgbClr val="3333FF"/>
                </a:solidFill>
              </a:rPr>
              <a:t>Typ</a:t>
            </a:r>
            <a:r>
              <a:rPr lang="en-US" altLang="en-US" sz="2400" b="1" i="1" dirty="0">
                <a:solidFill>
                  <a:srgbClr val="3333FF"/>
                </a:solidFill>
              </a:rPr>
              <a:t> I </a:t>
            </a:r>
            <a:r>
              <a:rPr lang="en-US" altLang="en-US" sz="2400" b="1" i="1" dirty="0">
                <a:solidFill>
                  <a:srgbClr val="66FF66"/>
                </a:solidFill>
              </a:rPr>
              <a:t>             </a:t>
            </a:r>
            <a:r>
              <a:rPr lang="en-US" altLang="en-US" sz="2400" b="1" i="1" dirty="0" err="1">
                <a:solidFill>
                  <a:srgbClr val="66FF66"/>
                </a:solidFill>
              </a:rPr>
              <a:t>Typ</a:t>
            </a:r>
            <a:r>
              <a:rPr lang="en-US" altLang="en-US" sz="2400" b="1" i="1" dirty="0">
                <a:solidFill>
                  <a:srgbClr val="66FF66"/>
                </a:solidFill>
              </a:rPr>
              <a:t> II </a:t>
            </a:r>
            <a:r>
              <a:rPr lang="en-US" altLang="en-US" sz="2400" b="1" i="1" dirty="0">
                <a:solidFill>
                  <a:srgbClr val="CC0099"/>
                </a:solidFill>
              </a:rPr>
              <a:t>                 </a:t>
            </a:r>
            <a:r>
              <a:rPr lang="en-US" altLang="en-US" sz="2400" b="1" i="1" dirty="0" err="1">
                <a:solidFill>
                  <a:srgbClr val="CC0099"/>
                </a:solidFill>
              </a:rPr>
              <a:t>Typ</a:t>
            </a:r>
            <a:r>
              <a:rPr lang="en-US" altLang="en-US" sz="2400" b="1" i="1" dirty="0">
                <a:solidFill>
                  <a:srgbClr val="CC0099"/>
                </a:solidFill>
              </a:rPr>
              <a:t> III </a:t>
            </a:r>
            <a:r>
              <a:rPr lang="en-US" altLang="en-US" sz="2400" b="1" i="1" dirty="0">
                <a:solidFill>
                  <a:srgbClr val="FF6600"/>
                </a:solidFill>
              </a:rPr>
              <a:t>                       </a:t>
            </a:r>
            <a:r>
              <a:rPr lang="en-US" altLang="en-US" sz="2400" b="1" i="1" dirty="0" err="1">
                <a:solidFill>
                  <a:srgbClr val="FF6600"/>
                </a:solidFill>
              </a:rPr>
              <a:t>Typ</a:t>
            </a:r>
            <a:r>
              <a:rPr lang="en-US" altLang="en-US" sz="2400" b="1" i="1" dirty="0">
                <a:solidFill>
                  <a:srgbClr val="FF6600"/>
                </a:solidFill>
              </a:rPr>
              <a:t> IV</a:t>
            </a:r>
          </a:p>
        </p:txBody>
      </p:sp>
    </p:spTree>
    <p:extLst>
      <p:ext uri="{BB962C8B-B14F-4D97-AF65-F5344CB8AC3E}">
        <p14:creationId xmlns:p14="http://schemas.microsoft.com/office/powerpoint/2010/main" val="26471576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8C1B2-FAED-486A-70B5-224BDBE0B1FA}"/>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CFE99B42-79D7-F962-E706-9A1C976F7AE0}"/>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BA6829D7-1B9F-E574-4E57-F17C8762A324}"/>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D35DA842-A610-0729-1BFB-BA6E5848635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DCF93039-D57B-4292-453F-9547A8049A8A}"/>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A90E38A7-B590-A535-EF8E-FC4DF63B2E68}"/>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37</a:t>
            </a:fld>
            <a:endParaRPr lang="en-US" altLang="en-US" sz="1000"/>
          </a:p>
        </p:txBody>
      </p:sp>
      <p:sp>
        <p:nvSpPr>
          <p:cNvPr id="7" name="TextBox 6">
            <a:extLst>
              <a:ext uri="{FF2B5EF4-FFF2-40B4-BE49-F238E27FC236}">
                <a16:creationId xmlns:a16="http://schemas.microsoft.com/office/drawing/2014/main" id="{2BF805BC-C53B-8B32-03CA-B8B8E95E0ECD}"/>
              </a:ext>
            </a:extLst>
          </p:cNvPr>
          <p:cNvSpPr txBox="1"/>
          <p:nvPr/>
        </p:nvSpPr>
        <p:spPr>
          <a:xfrm>
            <a:off x="2590800" y="1883926"/>
            <a:ext cx="6172200" cy="1815882"/>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endParaRPr lang="en-US" sz="1400" dirty="0">
              <a:solidFill>
                <a:srgbClr val="0000FF"/>
              </a:solidFill>
            </a:endParaRPr>
          </a:p>
        </p:txBody>
      </p:sp>
      <p:sp>
        <p:nvSpPr>
          <p:cNvPr id="13" name="Oval 12">
            <a:extLst>
              <a:ext uri="{FF2B5EF4-FFF2-40B4-BE49-F238E27FC236}">
                <a16:creationId xmlns:a16="http://schemas.microsoft.com/office/drawing/2014/main" id="{E760A3FD-C8A4-6A92-A860-CD362F275481}"/>
              </a:ext>
            </a:extLst>
          </p:cNvPr>
          <p:cNvSpPr/>
          <p:nvPr/>
        </p:nvSpPr>
        <p:spPr>
          <a:xfrm>
            <a:off x="3457388" y="1316490"/>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Arrow: Left 1">
            <a:extLst>
              <a:ext uri="{FF2B5EF4-FFF2-40B4-BE49-F238E27FC236}">
                <a16:creationId xmlns:a16="http://schemas.microsoft.com/office/drawing/2014/main" id="{5B9CB2F9-E12D-2B61-1299-B60485380B66}"/>
              </a:ext>
            </a:extLst>
          </p:cNvPr>
          <p:cNvSpPr/>
          <p:nvPr/>
        </p:nvSpPr>
        <p:spPr>
          <a:xfrm>
            <a:off x="5334000" y="3206654"/>
            <a:ext cx="2209800" cy="6858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Zurück zu den Fragen zu Rosazea</a:t>
            </a:r>
          </a:p>
        </p:txBody>
      </p:sp>
    </p:spTree>
    <p:extLst>
      <p:ext uri="{BB962C8B-B14F-4D97-AF65-F5344CB8AC3E}">
        <p14:creationId xmlns:p14="http://schemas.microsoft.com/office/powerpoint/2010/main" val="4916103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18F22-5470-B7A4-8FBA-D48C1E455F55}"/>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E88E823D-DF7A-04ED-FB37-6D267E5538D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Fragen und Antworten</a:t>
            </a:r>
          </a:p>
        </p:txBody>
      </p:sp>
      <p:sp>
        <p:nvSpPr>
          <p:cNvPr id="4099" name="Rectangle 3">
            <a:extLst>
              <a:ext uri="{FF2B5EF4-FFF2-40B4-BE49-F238E27FC236}">
                <a16:creationId xmlns:a16="http://schemas.microsoft.com/office/drawing/2014/main" id="{9689982E-0482-2077-2F13-BA440112178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A0CE1671-4E72-6F53-F02C-DF02FB29F2ED}"/>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A2EBD1FC-F009-D07D-F93C-0BA9765F2EC3}"/>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400651C2-8ECF-2809-5067-1D789692BF4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38</a:t>
            </a:fld>
            <a:endParaRPr lang="en-US" altLang="en-US" sz="1000"/>
          </a:p>
        </p:txBody>
      </p:sp>
      <p:sp>
        <p:nvSpPr>
          <p:cNvPr id="7" name="TextBox 6">
            <a:extLst>
              <a:ext uri="{FF2B5EF4-FFF2-40B4-BE49-F238E27FC236}">
                <a16:creationId xmlns:a16="http://schemas.microsoft.com/office/drawing/2014/main" id="{2ED57CF5-5295-F0BF-71B0-5A3653C86EDB}"/>
              </a:ext>
            </a:extLst>
          </p:cNvPr>
          <p:cNvSpPr txBox="1"/>
          <p:nvPr/>
        </p:nvSpPr>
        <p:spPr>
          <a:xfrm>
            <a:off x="2590800" y="1883926"/>
            <a:ext cx="6172200" cy="2031325"/>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a:t>
            </a:r>
          </a:p>
          <a:p>
            <a:r>
              <a:rPr lang="en-US" sz="1200" dirty="0">
                <a:solidFill>
                  <a:srgbClr val="0000FF"/>
                </a:solidFill>
              </a:rPr>
              <a:t>Ja, Frauen sind häufiger betroffen. </a:t>
            </a:r>
          </a:p>
        </p:txBody>
      </p:sp>
      <p:sp>
        <p:nvSpPr>
          <p:cNvPr id="6" name="Rectangle 5">
            <a:extLst>
              <a:ext uri="{FF2B5EF4-FFF2-40B4-BE49-F238E27FC236}">
                <a16:creationId xmlns:a16="http://schemas.microsoft.com/office/drawing/2014/main" id="{DD9A81C3-FB0D-9F2C-4A25-0D6E1D909EB0}"/>
              </a:ext>
            </a:extLst>
          </p:cNvPr>
          <p:cNvSpPr/>
          <p:nvPr/>
        </p:nvSpPr>
        <p:spPr>
          <a:xfrm>
            <a:off x="2819400" y="3403600"/>
            <a:ext cx="533400" cy="330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M </a:t>
            </a:r>
            <a:r>
              <a:rPr lang="en-US" sz="1200" i="1" dirty="0">
                <a:solidFill>
                  <a:schemeClr val="tx1"/>
                </a:solidFill>
              </a:rPr>
              <a:t>vs.</a:t>
            </a:r>
          </a:p>
          <a:p>
            <a:pPr algn="ctr">
              <a:lnSpc>
                <a:spcPts val="700"/>
              </a:lnSpc>
            </a:pPr>
            <a:endParaRPr lang="en-US" sz="1200" i="1" dirty="0">
              <a:solidFill>
                <a:schemeClr val="tx1"/>
              </a:solidFill>
            </a:endParaRPr>
          </a:p>
          <a:p>
            <a:pPr algn="ctr">
              <a:lnSpc>
                <a:spcPts val="700"/>
              </a:lnSpc>
            </a:pPr>
            <a:r>
              <a:rPr lang="en-US" sz="1200" i="1" dirty="0">
                <a:solidFill>
                  <a:schemeClr val="tx1"/>
                </a:solidFill>
              </a:rPr>
              <a:t> </a:t>
            </a:r>
            <a:r>
              <a:rPr lang="en-US" sz="1200" dirty="0">
                <a:solidFill>
                  <a:schemeClr val="tx1"/>
                </a:solidFill>
              </a:rPr>
              <a:t>F</a:t>
            </a:r>
          </a:p>
        </p:txBody>
      </p:sp>
      <p:sp>
        <p:nvSpPr>
          <p:cNvPr id="13" name="Oval 12">
            <a:extLst>
              <a:ext uri="{FF2B5EF4-FFF2-40B4-BE49-F238E27FC236}">
                <a16:creationId xmlns:a16="http://schemas.microsoft.com/office/drawing/2014/main" id="{D5F99802-0643-C2D4-118F-8CE148FCFF12}"/>
              </a:ext>
            </a:extLst>
          </p:cNvPr>
          <p:cNvSpPr/>
          <p:nvPr/>
        </p:nvSpPr>
        <p:spPr>
          <a:xfrm>
            <a:off x="2895600" y="1311994"/>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48055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367F7-2247-A8F1-CF90-566ADF39548A}"/>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C09E9482-BD22-8386-F6CD-5C8BEBDF1E95}"/>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204E8874-C044-2BAA-8818-BB6C253869F6}"/>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41397B4B-5473-A4A2-D319-99164CA4DC4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CDA022BB-B572-3CE5-065B-84B14E9C5B86}"/>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C3AE0B03-7CD7-844A-63A9-56A63A741B7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39</a:t>
            </a:fld>
            <a:endParaRPr lang="en-US" altLang="en-US" sz="1000"/>
          </a:p>
        </p:txBody>
      </p:sp>
      <p:sp>
        <p:nvSpPr>
          <p:cNvPr id="7" name="TextBox 6">
            <a:extLst>
              <a:ext uri="{FF2B5EF4-FFF2-40B4-BE49-F238E27FC236}">
                <a16:creationId xmlns:a16="http://schemas.microsoft.com/office/drawing/2014/main" id="{D10E4F3A-9DA7-6D1A-EF1D-F3D6252E5B12}"/>
              </a:ext>
            </a:extLst>
          </p:cNvPr>
          <p:cNvSpPr txBox="1"/>
          <p:nvPr/>
        </p:nvSpPr>
        <p:spPr>
          <a:xfrm>
            <a:off x="2590800" y="1883926"/>
            <a:ext cx="6172200" cy="2031325"/>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p>
          <a:p>
            <a:r>
              <a:rPr lang="en-US" sz="1200" dirty="0">
                <a:solidFill>
                  <a:srgbClr val="0000FF"/>
                </a:solidFill>
              </a:rPr>
              <a:t>Ja, Frauen sind häufiger betroffen</a:t>
            </a:r>
          </a:p>
        </p:txBody>
      </p:sp>
      <p:sp>
        <p:nvSpPr>
          <p:cNvPr id="13" name="Oval 12">
            <a:extLst>
              <a:ext uri="{FF2B5EF4-FFF2-40B4-BE49-F238E27FC236}">
                <a16:creationId xmlns:a16="http://schemas.microsoft.com/office/drawing/2014/main" id="{8007325F-6BD9-1C16-1911-6C6594E3D756}"/>
              </a:ext>
            </a:extLst>
          </p:cNvPr>
          <p:cNvSpPr/>
          <p:nvPr/>
        </p:nvSpPr>
        <p:spPr>
          <a:xfrm>
            <a:off x="2988982" y="1243814"/>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4231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0E018-0AA4-23CD-064A-229CE838EB80}"/>
            </a:ext>
          </a:extLst>
        </p:cNvPr>
        <p:cNvGrpSpPr/>
        <p:nvPr/>
      </p:nvGrpSpPr>
      <p:grpSpPr>
        <a:xfrm>
          <a:off x="0" y="0"/>
          <a:ext cx="0" cy="0"/>
          <a:chOff x="0" y="0"/>
          <a:chExt cx="0" cy="0"/>
        </a:xfrm>
      </p:grpSpPr>
      <p:sp>
        <p:nvSpPr>
          <p:cNvPr id="4100" name="Text Box 4">
            <a:extLst>
              <a:ext uri="{FF2B5EF4-FFF2-40B4-BE49-F238E27FC236}">
                <a16:creationId xmlns:a16="http://schemas.microsoft.com/office/drawing/2014/main" id="{87B935CA-7ABD-7E72-BE3E-7691613E5778}"/>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dirty="0">
                <a:solidFill>
                  <a:schemeClr val="bg1">
                    <a:lumMod val="65000"/>
                  </a:schemeClr>
                </a:solidFill>
              </a:rPr>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b="1" i="1" dirty="0">
                <a:solidFill>
                  <a:srgbClr val="0000FF"/>
                </a:solidFill>
              </a:rPr>
              <a:t>Staphylokokken</a:t>
            </a:r>
            <a:r>
              <a:rPr lang="en-US" altLang="en-US" sz="1200" i="1" dirty="0">
                <a:solidFill>
                  <a:schemeClr val="bg1">
                    <a:lumMod val="65000"/>
                  </a:schemeClr>
                </a:solidFill>
              </a:rPr>
              <a:t>, MGD, seborrhoische Blepharitis, Rosazea, Demodex</a:t>
            </a:r>
          </a:p>
          <a:p>
            <a:pPr algn="ctr" eaLnBrk="1" hangingPunct="1">
              <a:lnSpc>
                <a:spcPct val="85000"/>
              </a:lnSpc>
              <a:spcBef>
                <a:spcPct val="0"/>
              </a:spcBef>
              <a:buClrTx/>
              <a:buSzTx/>
              <a:buFontTx/>
              <a:buNone/>
            </a:pPr>
            <a:r>
              <a:rPr lang="en-US" altLang="en-US" sz="1200" dirty="0">
                <a:solidFill>
                  <a:schemeClr val="bg1">
                    <a:lumMod val="65000"/>
                  </a:schemeClr>
                </a:solidFill>
              </a:rPr>
              <a:t>(bei einigen gibt es mehr als eine Antwort)</a:t>
            </a:r>
            <a:endParaRPr lang="en-US" altLang="en-US" sz="1800" i="1" dirty="0">
              <a:solidFill>
                <a:schemeClr val="bg1">
                  <a:lumMod val="65000"/>
                </a:schemeClr>
              </a:solidFill>
            </a:endParaRPr>
          </a:p>
        </p:txBody>
      </p:sp>
      <p:sp>
        <p:nvSpPr>
          <p:cNvPr id="4103" name="Slide Number Placeholder 2">
            <a:extLst>
              <a:ext uri="{FF2B5EF4-FFF2-40B4-BE49-F238E27FC236}">
                <a16:creationId xmlns:a16="http://schemas.microsoft.com/office/drawing/2014/main" id="{9753EF80-054B-957F-544F-C1CFAB67CE6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5D9B2B3-7789-4846-9868-CB3FCAC748C8}" type="slidenum">
              <a:rPr lang="en-US" altLang="en-US" sz="1000"/>
              <a:t>4</a:t>
            </a:fld>
            <a:endParaRPr lang="en-US" altLang="en-US" sz="1000"/>
          </a:p>
        </p:txBody>
      </p:sp>
      <p:cxnSp>
        <p:nvCxnSpPr>
          <p:cNvPr id="5" name="Straight Arrow Connector 4">
            <a:extLst>
              <a:ext uri="{FF2B5EF4-FFF2-40B4-BE49-F238E27FC236}">
                <a16:creationId xmlns:a16="http://schemas.microsoft.com/office/drawing/2014/main" id="{EDC7F489-DF40-4B20-BB06-A12C452175D3}"/>
              </a:ext>
            </a:extLst>
          </p:cNvPr>
          <p:cNvCxnSpPr/>
          <p:nvPr/>
        </p:nvCxnSpPr>
        <p:spPr>
          <a:xfrm>
            <a:off x="2819400" y="703730"/>
            <a:ext cx="685800" cy="7921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361D29E-BE3A-C62C-3479-F8AF07ECA336}"/>
              </a:ext>
            </a:extLst>
          </p:cNvPr>
          <p:cNvSpPr txBox="1"/>
          <p:nvPr/>
        </p:nvSpPr>
        <p:spPr>
          <a:xfrm>
            <a:off x="2209800" y="1600200"/>
            <a:ext cx="4573688" cy="1077218"/>
          </a:xfrm>
          <a:prstGeom prst="rect">
            <a:avLst/>
          </a:prstGeom>
          <a:noFill/>
        </p:spPr>
        <p:txBody>
          <a:bodyPr wrap="square" lIns="25400" tIns="12700" rIns="25400" bIns="12700" rtlCol="0">
            <a:spAutoFit/>
          </a:bodyPr>
          <a:lstStyle/>
          <a:p>
            <a:r>
              <a:rPr lang="en-US" sz="1200" dirty="0"/>
              <a:t>Um welche Staphylococcus-Spezies handelt es sich hier?</a:t>
            </a:r>
          </a:p>
          <a:p>
            <a:r>
              <a:rPr lang="en-US" sz="1200" i="1" dirty="0"/>
              <a:t>S. aureus</a:t>
            </a:r>
          </a:p>
          <a:p>
            <a:endParaRPr lang="en-US" sz="1600" i="1" dirty="0"/>
          </a:p>
          <a:p>
            <a:r>
              <a:rPr lang="en-US" sz="1200" i="1" dirty="0"/>
              <a:t>Können auch andere Staphylococcus-Arten ursächlich sein?</a:t>
            </a:r>
            <a:endParaRPr lang="en-US" sz="1600" dirty="0"/>
          </a:p>
        </p:txBody>
      </p:sp>
      <p:sp>
        <p:nvSpPr>
          <p:cNvPr id="3" name="Rectangle 2">
            <a:extLst>
              <a:ext uri="{FF2B5EF4-FFF2-40B4-BE49-F238E27FC236}">
                <a16:creationId xmlns:a16="http://schemas.microsoft.com/office/drawing/2014/main" id="{E56D9F3B-F6DB-CAF3-645A-92CA205BF52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Tree>
    <p:extLst>
      <p:ext uri="{BB962C8B-B14F-4D97-AF65-F5344CB8AC3E}">
        <p14:creationId xmlns:p14="http://schemas.microsoft.com/office/powerpoint/2010/main" val="19919222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5AFC2-6148-D1C0-13EB-60944E2EE3C6}"/>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38AA04AA-9343-C199-9ABF-888EA17B715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5A07414D-AC3B-CB83-2A99-32BEF86FBCE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83318A3D-DBD9-C67A-101A-E0E4F20C742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1A43F7FB-2A77-BF04-0C0C-DCF5235682E2}"/>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41CA919F-00AD-3B26-0A80-1C0514B22B1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40</a:t>
            </a:fld>
            <a:endParaRPr lang="en-US" altLang="en-US" sz="1000"/>
          </a:p>
        </p:txBody>
      </p:sp>
      <p:sp>
        <p:nvSpPr>
          <p:cNvPr id="7" name="TextBox 6">
            <a:extLst>
              <a:ext uri="{FF2B5EF4-FFF2-40B4-BE49-F238E27FC236}">
                <a16:creationId xmlns:a16="http://schemas.microsoft.com/office/drawing/2014/main" id="{3A04062F-4677-8C86-A345-2EF670808BEA}"/>
              </a:ext>
            </a:extLst>
          </p:cNvPr>
          <p:cNvSpPr txBox="1"/>
          <p:nvPr/>
        </p:nvSpPr>
        <p:spPr>
          <a:xfrm>
            <a:off x="2590800" y="1883926"/>
            <a:ext cx="6172200" cy="2031325"/>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endParaRPr lang="en-US" sz="1400" i="1" dirty="0">
              <a:solidFill>
                <a:srgbClr val="0000FF"/>
              </a:solidFill>
            </a:endParaRPr>
          </a:p>
          <a:p>
            <a:r>
              <a:rPr lang="en-US" sz="1200" dirty="0">
                <a:solidFill>
                  <a:srgbClr val="0000FF"/>
                </a:solidFill>
              </a:rPr>
              <a:t>Ja, Frauen sind häufiger betroffen. </a:t>
            </a:r>
          </a:p>
        </p:txBody>
      </p:sp>
      <p:sp>
        <p:nvSpPr>
          <p:cNvPr id="13" name="Oval 12">
            <a:extLst>
              <a:ext uri="{FF2B5EF4-FFF2-40B4-BE49-F238E27FC236}">
                <a16:creationId xmlns:a16="http://schemas.microsoft.com/office/drawing/2014/main" id="{E42D348D-9D7D-DE1C-B63C-3B3745BF3A47}"/>
              </a:ext>
            </a:extLst>
          </p:cNvPr>
          <p:cNvSpPr/>
          <p:nvPr/>
        </p:nvSpPr>
        <p:spPr>
          <a:xfrm>
            <a:off x="3429000" y="1248058"/>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21667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F58D7-9B47-5297-6183-10D15DE10484}"/>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4BBCD19D-CB8D-89A2-C9DD-A05CFF4C219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3D60CB27-7E6E-E377-5CC3-BB8778810B98}"/>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FAB9F0E3-C424-2ACA-CB16-5DC089BEE6B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CDDFD8D8-9EC0-408D-AFF8-95E45D9B15A1}"/>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90711015-6986-3C1F-B69C-717A0D6C07BF}"/>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41</a:t>
            </a:fld>
            <a:endParaRPr lang="en-US" altLang="en-US" sz="1000"/>
          </a:p>
        </p:txBody>
      </p:sp>
      <p:sp>
        <p:nvSpPr>
          <p:cNvPr id="7" name="TextBox 6">
            <a:extLst>
              <a:ext uri="{FF2B5EF4-FFF2-40B4-BE49-F238E27FC236}">
                <a16:creationId xmlns:a16="http://schemas.microsoft.com/office/drawing/2014/main" id="{05169E69-6584-FFC4-D960-CF5016C34716}"/>
              </a:ext>
            </a:extLst>
          </p:cNvPr>
          <p:cNvSpPr txBox="1"/>
          <p:nvPr/>
        </p:nvSpPr>
        <p:spPr>
          <a:xfrm>
            <a:off x="2590800" y="1883926"/>
            <a:ext cx="6172200" cy="2031325"/>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a:t>
            </a:r>
            <a:endParaRPr lang="en-US" sz="1400" i="1" dirty="0">
              <a:solidFill>
                <a:srgbClr val="0000FF"/>
              </a:solidFill>
            </a:endParaRPr>
          </a:p>
          <a:p>
            <a:r>
              <a:rPr lang="en-US" sz="1200" dirty="0">
                <a:solidFill>
                  <a:srgbClr val="0000FF"/>
                </a:solidFill>
              </a:rPr>
              <a:t>Ja, Frauen sind häufiger betroffen. </a:t>
            </a:r>
            <a:r>
              <a:rPr lang="en-US" sz="1200" dirty="0"/>
              <a:t>Nein. </a:t>
            </a:r>
            <a:endParaRPr lang="en-US" sz="1400" dirty="0">
              <a:solidFill>
                <a:srgbClr val="0000FF"/>
              </a:solidFill>
            </a:endParaRPr>
          </a:p>
        </p:txBody>
      </p:sp>
      <p:sp>
        <p:nvSpPr>
          <p:cNvPr id="13" name="Oval 12">
            <a:extLst>
              <a:ext uri="{FF2B5EF4-FFF2-40B4-BE49-F238E27FC236}">
                <a16:creationId xmlns:a16="http://schemas.microsoft.com/office/drawing/2014/main" id="{4AFB785A-A9F1-CCA1-0458-B554F69306E0}"/>
              </a:ext>
            </a:extLst>
          </p:cNvPr>
          <p:cNvSpPr/>
          <p:nvPr/>
        </p:nvSpPr>
        <p:spPr>
          <a:xfrm>
            <a:off x="3122955" y="1273458"/>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01545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8823D-3458-12E3-D67A-49423009B75B}"/>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AF72DF81-A9DA-180E-7601-00DAF62D3191}"/>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95C029AE-7825-5E9A-ED7F-FD617CBA4CC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20FC394E-2CC5-DB3A-E027-5AE1B2374000}"/>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F6577966-EAFD-0A6C-DAF1-FD8E2599617D}"/>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A3369817-BD9D-6F11-F920-D90E709F4124}"/>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42</a:t>
            </a:fld>
            <a:endParaRPr lang="en-US" altLang="en-US" sz="1000"/>
          </a:p>
        </p:txBody>
      </p:sp>
      <p:sp>
        <p:nvSpPr>
          <p:cNvPr id="7" name="TextBox 6">
            <a:extLst>
              <a:ext uri="{FF2B5EF4-FFF2-40B4-BE49-F238E27FC236}">
                <a16:creationId xmlns:a16="http://schemas.microsoft.com/office/drawing/2014/main" id="{50112FC4-20E7-BE9D-3180-E857CFC084D0}"/>
              </a:ext>
            </a:extLst>
          </p:cNvPr>
          <p:cNvSpPr txBox="1"/>
          <p:nvPr/>
        </p:nvSpPr>
        <p:spPr>
          <a:xfrm>
            <a:off x="2590800" y="1883926"/>
            <a:ext cx="6172200" cy="2031325"/>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altersspezifische Prävalenz?</a:t>
            </a:r>
          </a:p>
          <a:p>
            <a:r>
              <a:rPr lang="en-US" sz="1200" dirty="0">
                <a:solidFill>
                  <a:srgbClr val="0000FF"/>
                </a:solidFill>
              </a:rPr>
              <a:t>Ja, Frauen sind häufiger betroffen. </a:t>
            </a:r>
            <a:r>
              <a:rPr lang="en-US" sz="1200" dirty="0"/>
              <a:t>Nein. </a:t>
            </a:r>
            <a:endParaRPr lang="en-US" sz="1400" dirty="0">
              <a:solidFill>
                <a:srgbClr val="0000FF"/>
              </a:solidFill>
            </a:endParaRPr>
          </a:p>
        </p:txBody>
      </p:sp>
      <p:sp>
        <p:nvSpPr>
          <p:cNvPr id="13" name="Oval 12">
            <a:extLst>
              <a:ext uri="{FF2B5EF4-FFF2-40B4-BE49-F238E27FC236}">
                <a16:creationId xmlns:a16="http://schemas.microsoft.com/office/drawing/2014/main" id="{9FF5A3D4-4949-4F30-FF6D-1029647A43A5}"/>
              </a:ext>
            </a:extLst>
          </p:cNvPr>
          <p:cNvSpPr/>
          <p:nvPr/>
        </p:nvSpPr>
        <p:spPr>
          <a:xfrm>
            <a:off x="3352800" y="1303697"/>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54881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66212-ECB4-51DE-36B8-1690E7095FA1}"/>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A6232072-449B-0011-FCEE-C0B51112ECB3}"/>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7F0AA583-4D4A-D947-5692-BC6687BE6EF6}"/>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3A0684AA-247D-0E70-1E46-FCA60AB340D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904764C2-04F1-A0C5-5307-78D8B59F648D}"/>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8F0AE41A-F9B5-6AD1-F82A-BF12E15AEA6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43</a:t>
            </a:fld>
            <a:endParaRPr lang="en-US" altLang="en-US" sz="1000"/>
          </a:p>
        </p:txBody>
      </p:sp>
      <p:sp>
        <p:nvSpPr>
          <p:cNvPr id="7" name="TextBox 6">
            <a:extLst>
              <a:ext uri="{FF2B5EF4-FFF2-40B4-BE49-F238E27FC236}">
                <a16:creationId xmlns:a16="http://schemas.microsoft.com/office/drawing/2014/main" id="{2A874958-52BD-9374-7CE4-5FE44440DED0}"/>
              </a:ext>
            </a:extLst>
          </p:cNvPr>
          <p:cNvSpPr txBox="1"/>
          <p:nvPr/>
        </p:nvSpPr>
        <p:spPr>
          <a:xfrm>
            <a:off x="2590800" y="1883926"/>
            <a:ext cx="6172200" cy="2246769"/>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400" dirty="0">
              <a:solidFill>
                <a:srgbClr val="0000FF"/>
              </a:solidFill>
            </a:endParaRPr>
          </a:p>
        </p:txBody>
      </p:sp>
      <p:sp>
        <p:nvSpPr>
          <p:cNvPr id="13" name="Oval 12">
            <a:extLst>
              <a:ext uri="{FF2B5EF4-FFF2-40B4-BE49-F238E27FC236}">
                <a16:creationId xmlns:a16="http://schemas.microsoft.com/office/drawing/2014/main" id="{A82E078F-3C25-6F4E-2D79-D0A9338D5BC7}"/>
              </a:ext>
            </a:extLst>
          </p:cNvPr>
          <p:cNvSpPr/>
          <p:nvPr/>
        </p:nvSpPr>
        <p:spPr>
          <a:xfrm>
            <a:off x="2980515" y="1303697"/>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66651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A3922-6BA7-3555-E1E2-896DE2D1F0A8}"/>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5E77FFFD-6FF2-3D47-4579-15BE053FF6B5}"/>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0052A98E-F630-3985-6D44-7292F809D442}"/>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252F4817-D7D6-49B9-715A-F14EB07F46DD}"/>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625285BD-A314-1CBB-0EB1-C4183B93F793}"/>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B07EBDA8-203A-76C9-6BAA-CD706ECA4AE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44</a:t>
            </a:fld>
            <a:endParaRPr lang="en-US" altLang="en-US" sz="1000"/>
          </a:p>
        </p:txBody>
      </p:sp>
      <p:sp>
        <p:nvSpPr>
          <p:cNvPr id="7" name="TextBox 6">
            <a:extLst>
              <a:ext uri="{FF2B5EF4-FFF2-40B4-BE49-F238E27FC236}">
                <a16:creationId xmlns:a16="http://schemas.microsoft.com/office/drawing/2014/main" id="{C1633090-7933-8EF0-368D-979C592D6421}"/>
              </a:ext>
            </a:extLst>
          </p:cNvPr>
          <p:cNvSpPr txBox="1"/>
          <p:nvPr/>
        </p:nvSpPr>
        <p:spPr>
          <a:xfrm>
            <a:off x="2590800" y="1883926"/>
            <a:ext cx="6172200" cy="2246769"/>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a:t>
            </a:r>
            <a:r>
              <a:rPr lang="en-US" sz="1200" dirty="0">
                <a:solidFill>
                  <a:schemeClr val="bg1"/>
                </a:solidFill>
              </a:rPr>
              <a:t>Nein. </a:t>
            </a:r>
            <a:r>
              <a:rPr lang="en-US" sz="1200" dirty="0">
                <a:solidFill>
                  <a:srgbClr val="0000FF"/>
                </a:solidFill>
              </a:rPr>
              <a:t>Menschen mittleren Alters?</a:t>
            </a:r>
          </a:p>
          <a:p>
            <a:endParaRPr lang="en-US" sz="1400" dirty="0">
              <a:solidFill>
                <a:srgbClr val="0000FF"/>
              </a:solidFill>
            </a:endParaRPr>
          </a:p>
        </p:txBody>
      </p:sp>
      <p:sp>
        <p:nvSpPr>
          <p:cNvPr id="13" name="Oval 12">
            <a:extLst>
              <a:ext uri="{FF2B5EF4-FFF2-40B4-BE49-F238E27FC236}">
                <a16:creationId xmlns:a16="http://schemas.microsoft.com/office/drawing/2014/main" id="{83073A01-3826-6612-9012-04E117E4F1A2}"/>
              </a:ext>
            </a:extLst>
          </p:cNvPr>
          <p:cNvSpPr/>
          <p:nvPr/>
        </p:nvSpPr>
        <p:spPr>
          <a:xfrm>
            <a:off x="3423521" y="1311912"/>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CF328AD-0366-F4E6-824F-CF8F18871530}"/>
              </a:ext>
            </a:extLst>
          </p:cNvPr>
          <p:cNvSpPr txBox="1"/>
          <p:nvPr/>
        </p:nvSpPr>
        <p:spPr>
          <a:xfrm>
            <a:off x="3774733" y="4003119"/>
            <a:ext cx="4898620" cy="307777"/>
          </a:xfrm>
          <a:prstGeom prst="rect">
            <a:avLst/>
          </a:prstGeom>
          <a:noFill/>
        </p:spPr>
        <p:txBody>
          <a:bodyPr wrap="square" lIns="25400" tIns="12700" rIns="25400" bIns="12700" rtlCol="0">
            <a:spAutoFit/>
          </a:bodyPr>
          <a:lstStyle/>
          <a:p>
            <a:r>
              <a:rPr lang="en-US" sz="1200" i="1" dirty="0"/>
              <a:t>Können </a:t>
            </a:r>
            <a:r>
              <a:rPr lang="en-US" sz="1200" dirty="0"/>
              <a:t>junge </a:t>
            </a:r>
            <a:r>
              <a:rPr lang="en-US" sz="1200" i="1" dirty="0"/>
              <a:t>Menschen an Rosazea erkranken?</a:t>
            </a:r>
          </a:p>
        </p:txBody>
      </p:sp>
    </p:spTree>
    <p:extLst>
      <p:ext uri="{BB962C8B-B14F-4D97-AF65-F5344CB8AC3E}">
        <p14:creationId xmlns:p14="http://schemas.microsoft.com/office/powerpoint/2010/main" val="841280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11B52-F765-01DB-426C-D5410F6373A2}"/>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09BCCD59-7263-71DA-A566-D88190E0087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FB86EB3B-8711-8650-52AD-644E99BA9A5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237CC0E7-29B0-B934-BAEA-11F324ED438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3D2E04AC-19E4-F5C3-3098-80E76C1C69D5}"/>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9EC8E68F-0E3A-E20B-5773-F724640357D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45</a:t>
            </a:fld>
            <a:endParaRPr lang="en-US" altLang="en-US" sz="1000"/>
          </a:p>
        </p:txBody>
      </p:sp>
      <p:sp>
        <p:nvSpPr>
          <p:cNvPr id="7" name="TextBox 6">
            <a:extLst>
              <a:ext uri="{FF2B5EF4-FFF2-40B4-BE49-F238E27FC236}">
                <a16:creationId xmlns:a16="http://schemas.microsoft.com/office/drawing/2014/main" id="{AF56300A-CA6F-8880-3ED1-46003970D0CE}"/>
              </a:ext>
            </a:extLst>
          </p:cNvPr>
          <p:cNvSpPr txBox="1"/>
          <p:nvPr/>
        </p:nvSpPr>
        <p:spPr>
          <a:xfrm>
            <a:off x="2590800" y="1883926"/>
            <a:ext cx="6172200" cy="2246769"/>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a:t>
            </a:r>
            <a:r>
              <a:rPr lang="en-US" sz="1200" dirty="0">
                <a:solidFill>
                  <a:schemeClr val="bg1"/>
                </a:solidFill>
              </a:rPr>
              <a:t>Nein. </a:t>
            </a:r>
            <a:r>
              <a:rPr lang="en-US" sz="1200" dirty="0">
                <a:solidFill>
                  <a:srgbClr val="0000FF"/>
                </a:solidFill>
              </a:rPr>
              <a:t>Menschen mittleren Alters?</a:t>
            </a:r>
          </a:p>
          <a:p>
            <a:endParaRPr lang="en-US" sz="1400" dirty="0">
              <a:solidFill>
                <a:srgbClr val="0000FF"/>
              </a:solidFill>
            </a:endParaRPr>
          </a:p>
        </p:txBody>
      </p:sp>
      <p:sp>
        <p:nvSpPr>
          <p:cNvPr id="13" name="Oval 12">
            <a:extLst>
              <a:ext uri="{FF2B5EF4-FFF2-40B4-BE49-F238E27FC236}">
                <a16:creationId xmlns:a16="http://schemas.microsoft.com/office/drawing/2014/main" id="{12C7B71B-9E0B-F616-7F79-E98AC7B82A1B}"/>
              </a:ext>
            </a:extLst>
          </p:cNvPr>
          <p:cNvSpPr/>
          <p:nvPr/>
        </p:nvSpPr>
        <p:spPr>
          <a:xfrm>
            <a:off x="3139888" y="1282623"/>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D07FC1D-7C27-C099-87CC-F73F049F6F3F}"/>
              </a:ext>
            </a:extLst>
          </p:cNvPr>
          <p:cNvSpPr txBox="1"/>
          <p:nvPr/>
        </p:nvSpPr>
        <p:spPr>
          <a:xfrm>
            <a:off x="3774733" y="4003119"/>
            <a:ext cx="4898620" cy="523220"/>
          </a:xfrm>
          <a:prstGeom prst="rect">
            <a:avLst/>
          </a:prstGeom>
          <a:noFill/>
        </p:spPr>
        <p:txBody>
          <a:bodyPr wrap="square" lIns="25400" tIns="12700" rIns="25400" bIns="12700" rtlCol="0">
            <a:spAutoFit/>
          </a:bodyPr>
          <a:lstStyle/>
          <a:p>
            <a:r>
              <a:rPr lang="en-US" sz="1200" i="1" dirty="0"/>
              <a:t>Können </a:t>
            </a:r>
            <a:r>
              <a:rPr lang="en-US" sz="1200" dirty="0"/>
              <a:t>junge </a:t>
            </a:r>
            <a:r>
              <a:rPr lang="en-US" sz="1200" i="1" dirty="0"/>
              <a:t>Menschen an Rosazea erkranken?</a:t>
            </a:r>
          </a:p>
          <a:p>
            <a:r>
              <a:rPr lang="en-US" sz="1200" dirty="0"/>
              <a:t>Ja, das können sie</a:t>
            </a:r>
          </a:p>
        </p:txBody>
      </p:sp>
    </p:spTree>
    <p:extLst>
      <p:ext uri="{BB962C8B-B14F-4D97-AF65-F5344CB8AC3E}">
        <p14:creationId xmlns:p14="http://schemas.microsoft.com/office/powerpoint/2010/main" val="31285443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42235-6E80-13B9-60B3-37DA6FF26895}"/>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C006E04B-C24B-4AEE-BCCE-A50983EA17F5}"/>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46A3DAA8-C881-BADF-F80B-3FFA359309B5}"/>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BC132688-D747-2DA9-99DF-38B01466B4AD}"/>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88F7940A-AB2A-6825-F000-23B08766C623}"/>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305ED52C-F5B8-0015-12D2-A7002E4A198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46</a:t>
            </a:fld>
            <a:endParaRPr lang="en-US" altLang="en-US" sz="1000"/>
          </a:p>
        </p:txBody>
      </p:sp>
      <p:sp>
        <p:nvSpPr>
          <p:cNvPr id="7" name="TextBox 6">
            <a:extLst>
              <a:ext uri="{FF2B5EF4-FFF2-40B4-BE49-F238E27FC236}">
                <a16:creationId xmlns:a16="http://schemas.microsoft.com/office/drawing/2014/main" id="{8E88820C-54DE-1100-9FD6-0A39CF26E828}"/>
              </a:ext>
            </a:extLst>
          </p:cNvPr>
          <p:cNvSpPr txBox="1"/>
          <p:nvPr/>
        </p:nvSpPr>
        <p:spPr>
          <a:xfrm>
            <a:off x="2590800" y="1883926"/>
            <a:ext cx="6172200" cy="2246769"/>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a:t>
            </a:r>
            <a:r>
              <a:rPr lang="en-US" sz="1200" dirty="0">
                <a:solidFill>
                  <a:schemeClr val="bg1"/>
                </a:solidFill>
              </a:rPr>
              <a:t>Nein. </a:t>
            </a:r>
            <a:r>
              <a:rPr lang="en-US" sz="1200" dirty="0">
                <a:solidFill>
                  <a:srgbClr val="0000FF"/>
                </a:solidFill>
              </a:rPr>
              <a:t>Menschen mittleren Alters?</a:t>
            </a:r>
          </a:p>
          <a:p>
            <a:endParaRPr lang="en-US" sz="1400" dirty="0">
              <a:solidFill>
                <a:srgbClr val="0000FF"/>
              </a:solidFill>
            </a:endParaRPr>
          </a:p>
        </p:txBody>
      </p:sp>
      <p:sp>
        <p:nvSpPr>
          <p:cNvPr id="13" name="Oval 12">
            <a:extLst>
              <a:ext uri="{FF2B5EF4-FFF2-40B4-BE49-F238E27FC236}">
                <a16:creationId xmlns:a16="http://schemas.microsoft.com/office/drawing/2014/main" id="{DB861A90-51BA-B6C6-C986-C0BCE339287A}"/>
              </a:ext>
            </a:extLst>
          </p:cNvPr>
          <p:cNvSpPr/>
          <p:nvPr/>
        </p:nvSpPr>
        <p:spPr>
          <a:xfrm>
            <a:off x="3429000" y="1286594"/>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4DD1D1B-FFDF-9A8D-37C1-30CBC544C9D4}"/>
              </a:ext>
            </a:extLst>
          </p:cNvPr>
          <p:cNvSpPr txBox="1"/>
          <p:nvPr/>
        </p:nvSpPr>
        <p:spPr>
          <a:xfrm>
            <a:off x="3774733" y="4003119"/>
            <a:ext cx="4898620" cy="954107"/>
          </a:xfrm>
          <a:prstGeom prst="rect">
            <a:avLst/>
          </a:prstGeom>
          <a:noFill/>
        </p:spPr>
        <p:txBody>
          <a:bodyPr wrap="square" lIns="25400" tIns="12700" rIns="25400" bIns="12700" rtlCol="0">
            <a:spAutoFit/>
          </a:bodyPr>
          <a:lstStyle/>
          <a:p>
            <a:r>
              <a:rPr lang="en-US" sz="1200" i="1" dirty="0"/>
              <a:t>Können </a:t>
            </a:r>
            <a:r>
              <a:rPr lang="en-US" sz="1200" dirty="0"/>
              <a:t>junge </a:t>
            </a:r>
            <a:r>
              <a:rPr lang="en-US" sz="1200" i="1" dirty="0"/>
              <a:t>Menschen an Rosazea erkranken?</a:t>
            </a:r>
          </a:p>
          <a:p>
            <a:r>
              <a:rPr lang="en-US" sz="1200" dirty="0"/>
              <a:t>Ja, das ist durchaus möglich</a:t>
            </a:r>
          </a:p>
          <a:p>
            <a:endParaRPr lang="en-US" sz="1400" i="1" dirty="0"/>
          </a:p>
          <a:p>
            <a:r>
              <a:rPr lang="en-US" sz="1200" i="1" dirty="0"/>
              <a:t>Was ist das klassische Anzeichen dafür, dass eine </a:t>
            </a:r>
            <a:r>
              <a:rPr lang="en-US" sz="1200" b="1" dirty="0"/>
              <a:t>junge </a:t>
            </a:r>
            <a:r>
              <a:rPr lang="en-US" sz="1200" i="1" dirty="0"/>
              <a:t>Person an Rosazea leidet?</a:t>
            </a:r>
          </a:p>
        </p:txBody>
      </p:sp>
    </p:spTree>
    <p:extLst>
      <p:ext uri="{BB962C8B-B14F-4D97-AF65-F5344CB8AC3E}">
        <p14:creationId xmlns:p14="http://schemas.microsoft.com/office/powerpoint/2010/main" val="41901782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BF546-716B-B23C-F834-BC9C00474871}"/>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62985E45-5A8E-397F-D331-027B0CE8BEE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Fragen und Antworten</a:t>
            </a:r>
          </a:p>
        </p:txBody>
      </p:sp>
      <p:sp>
        <p:nvSpPr>
          <p:cNvPr id="4099" name="Rectangle 3">
            <a:extLst>
              <a:ext uri="{FF2B5EF4-FFF2-40B4-BE49-F238E27FC236}">
                <a16:creationId xmlns:a16="http://schemas.microsoft.com/office/drawing/2014/main" id="{91E8FD9F-4F64-4DDA-5E2A-3D21F3BA0ACA}"/>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C95B2501-BC42-75FD-0475-B1A7537D179D}"/>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B3FC5CD6-19A6-B7F3-D31A-FDE39E523E55}"/>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BBB21CF7-7145-5FEA-C2D7-7C1684C3EE5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47</a:t>
            </a:fld>
            <a:endParaRPr lang="en-US" altLang="en-US" sz="1000"/>
          </a:p>
        </p:txBody>
      </p:sp>
      <p:sp>
        <p:nvSpPr>
          <p:cNvPr id="7" name="TextBox 6">
            <a:extLst>
              <a:ext uri="{FF2B5EF4-FFF2-40B4-BE49-F238E27FC236}">
                <a16:creationId xmlns:a16="http://schemas.microsoft.com/office/drawing/2014/main" id="{8F2656C3-816F-1890-9434-702A8BEC84EC}"/>
              </a:ext>
            </a:extLst>
          </p:cNvPr>
          <p:cNvSpPr txBox="1"/>
          <p:nvPr/>
        </p:nvSpPr>
        <p:spPr>
          <a:xfrm>
            <a:off x="2590800" y="1883926"/>
            <a:ext cx="6172200" cy="2246769"/>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a:t>
            </a:r>
            <a:r>
              <a:rPr lang="en-US" sz="1200" dirty="0">
                <a:solidFill>
                  <a:schemeClr val="bg1"/>
                </a:solidFill>
              </a:rPr>
              <a:t>Nein. </a:t>
            </a:r>
            <a:r>
              <a:rPr lang="en-US" sz="1200" dirty="0">
                <a:solidFill>
                  <a:srgbClr val="0000FF"/>
                </a:solidFill>
              </a:rPr>
              <a:t>Menschen mittleren Alters?</a:t>
            </a:r>
          </a:p>
          <a:p>
            <a:endParaRPr lang="en-US" sz="1400" dirty="0">
              <a:solidFill>
                <a:srgbClr val="0000FF"/>
              </a:solidFill>
            </a:endParaRPr>
          </a:p>
        </p:txBody>
      </p:sp>
      <p:sp>
        <p:nvSpPr>
          <p:cNvPr id="13" name="Oval 12">
            <a:extLst>
              <a:ext uri="{FF2B5EF4-FFF2-40B4-BE49-F238E27FC236}">
                <a16:creationId xmlns:a16="http://schemas.microsoft.com/office/drawing/2014/main" id="{FF2A7481-F25F-872B-D7DA-968781026160}"/>
              </a:ext>
            </a:extLst>
          </p:cNvPr>
          <p:cNvSpPr/>
          <p:nvPr/>
        </p:nvSpPr>
        <p:spPr>
          <a:xfrm>
            <a:off x="3089088" y="1260835"/>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188E1DD-30BF-4340-B605-3EC2D285FE4E}"/>
              </a:ext>
            </a:extLst>
          </p:cNvPr>
          <p:cNvSpPr txBox="1"/>
          <p:nvPr/>
        </p:nvSpPr>
        <p:spPr>
          <a:xfrm>
            <a:off x="3774733" y="4003119"/>
            <a:ext cx="4898620" cy="1169551"/>
          </a:xfrm>
          <a:prstGeom prst="rect">
            <a:avLst/>
          </a:prstGeom>
          <a:noFill/>
        </p:spPr>
        <p:txBody>
          <a:bodyPr wrap="square" lIns="25400" tIns="12700" rIns="25400" bIns="12700" rtlCol="0">
            <a:spAutoFit/>
          </a:bodyPr>
          <a:lstStyle/>
          <a:p>
            <a:r>
              <a:rPr lang="en-US" sz="1200" i="1" dirty="0"/>
              <a:t>Können </a:t>
            </a:r>
            <a:r>
              <a:rPr lang="en-US" sz="1200" dirty="0"/>
              <a:t>junge </a:t>
            </a:r>
            <a:r>
              <a:rPr lang="en-US" sz="1200" i="1" dirty="0"/>
              <a:t>Menschen an Rosazea erkranken?</a:t>
            </a:r>
          </a:p>
          <a:p>
            <a:r>
              <a:rPr lang="en-US" sz="1200" dirty="0"/>
              <a:t>Ja, das ist durchaus möglich</a:t>
            </a:r>
          </a:p>
          <a:p>
            <a:endParaRPr lang="en-US" sz="1400" i="1" dirty="0"/>
          </a:p>
          <a:p>
            <a:r>
              <a:rPr lang="en-US" sz="1200" i="1" dirty="0"/>
              <a:t>Was ist das klassische Anzeichen dafür, dass eine </a:t>
            </a:r>
            <a:r>
              <a:rPr lang="en-US" sz="1200" b="1" dirty="0"/>
              <a:t>junge </a:t>
            </a:r>
            <a:r>
              <a:rPr lang="en-US" sz="1200" i="1" dirty="0"/>
              <a:t>Person an Rosazea leidet?</a:t>
            </a:r>
          </a:p>
          <a:p>
            <a:r>
              <a:rPr lang="en-US" sz="1200" dirty="0"/>
              <a:t>Eine </a:t>
            </a:r>
            <a:r>
              <a:rPr lang="en-US" sz="1200" dirty="0" err="1"/>
              <a:t>Vorgeschichte </a:t>
            </a:r>
            <a:r>
              <a:rPr lang="en-US" sz="1200" dirty="0"/>
              <a:t>wiederkehrender </a:t>
            </a:r>
            <a:r>
              <a:rPr lang="en-US" sz="1200" dirty="0" err="1"/>
              <a:t> Chalazien</a:t>
            </a:r>
            <a:endParaRPr lang="en-US" sz="1400" dirty="0"/>
          </a:p>
        </p:txBody>
      </p:sp>
      <p:sp>
        <p:nvSpPr>
          <p:cNvPr id="16" name="Rectangle 15">
            <a:extLst>
              <a:ext uri="{FF2B5EF4-FFF2-40B4-BE49-F238E27FC236}">
                <a16:creationId xmlns:a16="http://schemas.microsoft.com/office/drawing/2014/main" id="{58BEB73B-9D8D-29A8-05C2-9CC430C70C58}"/>
              </a:ext>
            </a:extLst>
          </p:cNvPr>
          <p:cNvSpPr/>
          <p:nvPr/>
        </p:nvSpPr>
        <p:spPr>
          <a:xfrm>
            <a:off x="6324600" y="4921560"/>
            <a:ext cx="775681" cy="2511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93584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62567-F149-078D-B681-52E67E8F3F96}"/>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AD1CA760-B761-38AD-937B-D104CEDBEF8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10356329-4E6B-F54F-6A82-3AB90B5CA7BC}"/>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859943FF-48CF-A5C7-19C1-9DCB66BB6D29}"/>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7BF235FD-6A70-DE48-02F8-363F3F8F2D1F}"/>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F603B543-C777-0561-427F-568C42665EDF}"/>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48</a:t>
            </a:fld>
            <a:endParaRPr lang="en-US" altLang="en-US" sz="1000"/>
          </a:p>
        </p:txBody>
      </p:sp>
      <p:sp>
        <p:nvSpPr>
          <p:cNvPr id="7" name="TextBox 6">
            <a:extLst>
              <a:ext uri="{FF2B5EF4-FFF2-40B4-BE49-F238E27FC236}">
                <a16:creationId xmlns:a16="http://schemas.microsoft.com/office/drawing/2014/main" id="{5054B54F-DA46-32C7-2666-11F311E79344}"/>
              </a:ext>
            </a:extLst>
          </p:cNvPr>
          <p:cNvSpPr txBox="1"/>
          <p:nvPr/>
        </p:nvSpPr>
        <p:spPr>
          <a:xfrm>
            <a:off x="2590800" y="1883926"/>
            <a:ext cx="6172200" cy="2246769"/>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a:t>
            </a:r>
            <a:r>
              <a:rPr lang="en-US" sz="1200" dirty="0">
                <a:solidFill>
                  <a:schemeClr val="bg1"/>
                </a:solidFill>
              </a:rPr>
              <a:t>Nein. </a:t>
            </a:r>
            <a:r>
              <a:rPr lang="en-US" sz="1200" dirty="0">
                <a:solidFill>
                  <a:srgbClr val="0000FF"/>
                </a:solidFill>
              </a:rPr>
              <a:t>Menschen mittleren Alters?</a:t>
            </a:r>
          </a:p>
          <a:p>
            <a:endParaRPr lang="en-US" sz="1400" dirty="0">
              <a:solidFill>
                <a:srgbClr val="0000FF"/>
              </a:solidFill>
            </a:endParaRPr>
          </a:p>
        </p:txBody>
      </p:sp>
      <p:sp>
        <p:nvSpPr>
          <p:cNvPr id="13" name="Oval 12">
            <a:extLst>
              <a:ext uri="{FF2B5EF4-FFF2-40B4-BE49-F238E27FC236}">
                <a16:creationId xmlns:a16="http://schemas.microsoft.com/office/drawing/2014/main" id="{FBF99534-EE2F-3074-D57C-E813260B1038}"/>
              </a:ext>
            </a:extLst>
          </p:cNvPr>
          <p:cNvSpPr/>
          <p:nvPr/>
        </p:nvSpPr>
        <p:spPr>
          <a:xfrm>
            <a:off x="3139888" y="1303697"/>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1233A0C-5891-46A8-143E-CCE899BC23C7}"/>
              </a:ext>
            </a:extLst>
          </p:cNvPr>
          <p:cNvSpPr txBox="1"/>
          <p:nvPr/>
        </p:nvSpPr>
        <p:spPr>
          <a:xfrm>
            <a:off x="3774733" y="4003119"/>
            <a:ext cx="4898620" cy="1169551"/>
          </a:xfrm>
          <a:prstGeom prst="rect">
            <a:avLst/>
          </a:prstGeom>
          <a:noFill/>
        </p:spPr>
        <p:txBody>
          <a:bodyPr wrap="square" lIns="25400" tIns="12700" rIns="25400" bIns="12700" rtlCol="0">
            <a:spAutoFit/>
          </a:bodyPr>
          <a:lstStyle/>
          <a:p>
            <a:r>
              <a:rPr lang="en-US" sz="1200" i="1" dirty="0"/>
              <a:t>Können </a:t>
            </a:r>
            <a:r>
              <a:rPr lang="en-US" sz="1200" dirty="0"/>
              <a:t>junge </a:t>
            </a:r>
            <a:r>
              <a:rPr lang="en-US" sz="1200" i="1" dirty="0"/>
              <a:t>Menschen an Rosazea erkranken?</a:t>
            </a:r>
          </a:p>
          <a:p>
            <a:r>
              <a:rPr lang="en-US" sz="1200" dirty="0"/>
              <a:t>Ja, das ist durchaus möglich</a:t>
            </a:r>
          </a:p>
          <a:p>
            <a:endParaRPr lang="en-US" sz="1400" i="1" dirty="0"/>
          </a:p>
          <a:p>
            <a:r>
              <a:rPr lang="en-US" sz="1200" i="1" dirty="0"/>
              <a:t>Was ist das klassische Anzeichen dafür, dass eine </a:t>
            </a:r>
            <a:r>
              <a:rPr lang="en-US" sz="1200" b="1" dirty="0"/>
              <a:t>junge </a:t>
            </a:r>
            <a:r>
              <a:rPr lang="en-US" sz="1200" i="1" dirty="0"/>
              <a:t>Person an Rosazea leidet?</a:t>
            </a:r>
          </a:p>
          <a:p>
            <a:r>
              <a:rPr lang="en-US" sz="1200" dirty="0"/>
              <a:t>Eine </a:t>
            </a:r>
            <a:r>
              <a:rPr lang="en-US" sz="1200" dirty="0" err="1"/>
              <a:t>Vorgeschichte </a:t>
            </a:r>
            <a:r>
              <a:rPr lang="en-US" sz="1200" dirty="0"/>
              <a:t>wiederkehrender </a:t>
            </a:r>
            <a:r>
              <a:rPr lang="en-US" sz="1200" dirty="0" err="1"/>
              <a:t> Chalazien</a:t>
            </a:r>
            <a:endParaRPr lang="en-US" sz="1400" dirty="0"/>
          </a:p>
        </p:txBody>
      </p:sp>
    </p:spTree>
    <p:extLst>
      <p:ext uri="{BB962C8B-B14F-4D97-AF65-F5344CB8AC3E}">
        <p14:creationId xmlns:p14="http://schemas.microsoft.com/office/powerpoint/2010/main" val="14454606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30A594-88A3-902C-AC98-FB6946FF7A36}"/>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49</a:t>
            </a:fld>
            <a:endParaRPr lang="en-US" altLang="en-US"/>
          </a:p>
        </p:txBody>
      </p:sp>
      <p:pic>
        <p:nvPicPr>
          <p:cNvPr id="1026" name="Picture 2" descr="Ocular rosacea in a 3-year-old girl with relapsing bilateral chalazions.">
            <a:extLst>
              <a:ext uri="{FF2B5EF4-FFF2-40B4-BE49-F238E27FC236}">
                <a16:creationId xmlns:a16="http://schemas.microsoft.com/office/drawing/2014/main" id="{FB8A34BF-0DB0-783C-B999-0BF277A82B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6075" y="1182180"/>
            <a:ext cx="3371850" cy="4493639"/>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4">
            <a:extLst>
              <a:ext uri="{FF2B5EF4-FFF2-40B4-BE49-F238E27FC236}">
                <a16:creationId xmlns:a16="http://schemas.microsoft.com/office/drawing/2014/main" id="{8B0D5E7B-241F-F504-B618-EBC7EEFCC94D}"/>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Fällen gibt es mehr als eine Antwort)</a:t>
            </a:r>
            <a:endParaRPr lang="en-US" altLang="en-US" sz="1800" i="1"/>
          </a:p>
        </p:txBody>
      </p:sp>
      <p:sp>
        <p:nvSpPr>
          <p:cNvPr id="6" name="TextBox 5">
            <a:extLst>
              <a:ext uri="{FF2B5EF4-FFF2-40B4-BE49-F238E27FC236}">
                <a16:creationId xmlns:a16="http://schemas.microsoft.com/office/drawing/2014/main" id="{E7EFC018-A3EA-4A74-DD16-D69D757ED966}"/>
              </a:ext>
            </a:extLst>
          </p:cNvPr>
          <p:cNvSpPr txBox="1"/>
          <p:nvPr/>
        </p:nvSpPr>
        <p:spPr>
          <a:xfrm>
            <a:off x="1318545" y="6172200"/>
            <a:ext cx="6506909" cy="369332"/>
          </a:xfrm>
          <a:prstGeom prst="rect">
            <a:avLst/>
          </a:prstGeom>
          <a:noFill/>
        </p:spPr>
        <p:txBody>
          <a:bodyPr wrap="square" lIns="25400" tIns="12700" rIns="25400" bIns="12700" rtlCol="0">
            <a:spAutoFit/>
          </a:bodyPr>
          <a:lstStyle/>
          <a:p>
            <a:r>
              <a:rPr lang="en-US" sz="1200" b="0" i="0" dirty="0">
                <a:effectLst/>
                <a:latin typeface="+mn-lt"/>
              </a:rPr>
              <a:t>Rosazea bei einem 3-jährigen Mädchen mit rezidivierenden beidseitigen Chalazionen</a:t>
            </a:r>
            <a:endParaRPr lang="en-US" dirty="0">
              <a:latin typeface="+mn-lt"/>
            </a:endParaRPr>
          </a:p>
        </p:txBody>
      </p:sp>
    </p:spTree>
    <p:extLst>
      <p:ext uri="{BB962C8B-B14F-4D97-AF65-F5344CB8AC3E}">
        <p14:creationId xmlns:p14="http://schemas.microsoft.com/office/powerpoint/2010/main" val="2569353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7CFD4-DF5D-8B9F-30CA-8FCAD8FB086F}"/>
            </a:ext>
          </a:extLst>
        </p:cNvPr>
        <p:cNvGrpSpPr/>
        <p:nvPr/>
      </p:nvGrpSpPr>
      <p:grpSpPr>
        <a:xfrm>
          <a:off x="0" y="0"/>
          <a:ext cx="0" cy="0"/>
          <a:chOff x="0" y="0"/>
          <a:chExt cx="0" cy="0"/>
        </a:xfrm>
      </p:grpSpPr>
      <p:sp>
        <p:nvSpPr>
          <p:cNvPr id="4100" name="Text Box 4">
            <a:extLst>
              <a:ext uri="{FF2B5EF4-FFF2-40B4-BE49-F238E27FC236}">
                <a16:creationId xmlns:a16="http://schemas.microsoft.com/office/drawing/2014/main" id="{7A5717B7-75A2-4834-6CFC-AEC75522BAA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dirty="0">
                <a:solidFill>
                  <a:schemeClr val="bg1">
                    <a:lumMod val="65000"/>
                  </a:schemeClr>
                </a:solidFill>
              </a:rPr>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b="1" i="1" dirty="0">
                <a:solidFill>
                  <a:srgbClr val="0000FF"/>
                </a:solidFill>
              </a:rPr>
              <a:t>Staphylokokken</a:t>
            </a:r>
            <a:r>
              <a:rPr lang="en-US" altLang="en-US" sz="1200" i="1" dirty="0">
                <a:solidFill>
                  <a:schemeClr val="bg1">
                    <a:lumMod val="65000"/>
                  </a:schemeClr>
                </a:solidFill>
              </a:rPr>
              <a:t>, MGD, seborrhoische Blepharitis, Rosazea, Demodex</a:t>
            </a:r>
          </a:p>
          <a:p>
            <a:pPr algn="ctr" eaLnBrk="1" hangingPunct="1">
              <a:lnSpc>
                <a:spcPct val="85000"/>
              </a:lnSpc>
              <a:spcBef>
                <a:spcPct val="0"/>
              </a:spcBef>
              <a:buClrTx/>
              <a:buSzTx/>
              <a:buFontTx/>
              <a:buNone/>
            </a:pPr>
            <a:r>
              <a:rPr lang="en-US" altLang="en-US" sz="1200" dirty="0">
                <a:solidFill>
                  <a:schemeClr val="bg1">
                    <a:lumMod val="65000"/>
                  </a:schemeClr>
                </a:solidFill>
              </a:rPr>
              <a:t>(bei einigen gibt es mehr als eine Antwort)</a:t>
            </a:r>
            <a:endParaRPr lang="en-US" altLang="en-US" sz="1800" i="1" dirty="0">
              <a:solidFill>
                <a:schemeClr val="bg1">
                  <a:lumMod val="65000"/>
                </a:schemeClr>
              </a:solidFill>
            </a:endParaRPr>
          </a:p>
        </p:txBody>
      </p:sp>
      <p:sp>
        <p:nvSpPr>
          <p:cNvPr id="4103" name="Slide Number Placeholder 2">
            <a:extLst>
              <a:ext uri="{FF2B5EF4-FFF2-40B4-BE49-F238E27FC236}">
                <a16:creationId xmlns:a16="http://schemas.microsoft.com/office/drawing/2014/main" id="{DD49DC0D-07C1-4AF9-581A-9403ED80252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5D9B2B3-7789-4846-9868-CB3FCAC748C8}" type="slidenum">
              <a:rPr lang="en-US" altLang="en-US" sz="1000"/>
              <a:t>5</a:t>
            </a:fld>
            <a:endParaRPr lang="en-US" altLang="en-US" sz="1000"/>
          </a:p>
        </p:txBody>
      </p:sp>
      <p:cxnSp>
        <p:nvCxnSpPr>
          <p:cNvPr id="5" name="Straight Arrow Connector 4">
            <a:extLst>
              <a:ext uri="{FF2B5EF4-FFF2-40B4-BE49-F238E27FC236}">
                <a16:creationId xmlns:a16="http://schemas.microsoft.com/office/drawing/2014/main" id="{043B745C-B74F-0613-AAD8-7D3860CD08EB}"/>
              </a:ext>
            </a:extLst>
          </p:cNvPr>
          <p:cNvCxnSpPr/>
          <p:nvPr/>
        </p:nvCxnSpPr>
        <p:spPr>
          <a:xfrm>
            <a:off x="2819400" y="703730"/>
            <a:ext cx="685800" cy="7921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1B74732-8BD9-90F2-B391-01D0E6E2200D}"/>
              </a:ext>
            </a:extLst>
          </p:cNvPr>
          <p:cNvSpPr txBox="1"/>
          <p:nvPr/>
        </p:nvSpPr>
        <p:spPr>
          <a:xfrm>
            <a:off x="2209801" y="1600200"/>
            <a:ext cx="4876799" cy="1569660"/>
          </a:xfrm>
          <a:prstGeom prst="rect">
            <a:avLst/>
          </a:prstGeom>
          <a:noFill/>
        </p:spPr>
        <p:txBody>
          <a:bodyPr wrap="square" lIns="25400" tIns="12700" rIns="25400" bIns="12700" rtlCol="0">
            <a:spAutoFit/>
          </a:bodyPr>
          <a:lstStyle/>
          <a:p>
            <a:r>
              <a:rPr lang="en-US" sz="1200" dirty="0"/>
              <a:t>Um welche Staphylococcus-Arten handelt es sich hier?</a:t>
            </a:r>
          </a:p>
          <a:p>
            <a:r>
              <a:rPr lang="en-US" sz="1200" i="1" dirty="0"/>
              <a:t>S. aureus</a:t>
            </a:r>
          </a:p>
          <a:p>
            <a:endParaRPr lang="en-US" sz="1600" i="1" dirty="0"/>
          </a:p>
          <a:p>
            <a:r>
              <a:rPr lang="en-US" sz="1200" i="1" dirty="0"/>
              <a:t>Können auch andere Staphylococcus-Arten ursächlich sein?</a:t>
            </a:r>
          </a:p>
          <a:p>
            <a:r>
              <a:rPr lang="en-US" sz="1200" dirty="0"/>
              <a:t>Ja, aber das ist nicht üblich – Sie können </a:t>
            </a:r>
            <a:r>
              <a:rPr lang="en-US" sz="1200" i="1" dirty="0"/>
              <a:t>S. aureus </a:t>
            </a:r>
            <a:r>
              <a:rPr lang="en-US" sz="1200" dirty="0"/>
              <a:t>gerne als Standarderreger im Hinterkopf behalten</a:t>
            </a:r>
          </a:p>
        </p:txBody>
      </p:sp>
      <p:sp>
        <p:nvSpPr>
          <p:cNvPr id="3" name="Rectangle 2">
            <a:extLst>
              <a:ext uri="{FF2B5EF4-FFF2-40B4-BE49-F238E27FC236}">
                <a16:creationId xmlns:a16="http://schemas.microsoft.com/office/drawing/2014/main" id="{2A71EF4B-90B2-AAAE-A8D3-5585FC994C98}"/>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Tree>
    <p:extLst>
      <p:ext uri="{BB962C8B-B14F-4D97-AF65-F5344CB8AC3E}">
        <p14:creationId xmlns:p14="http://schemas.microsoft.com/office/powerpoint/2010/main" val="32161741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E5F76-3345-2954-0134-13EDDD88535F}"/>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99A2A62B-3AC6-E526-694A-8F24E53FAC31}"/>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6CCA1EF4-9B30-878E-D46A-52BED236A53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462D1BEF-9813-2A0E-02BF-9851858389E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3A7B7F19-A096-06C4-A040-6B3D0283AE84}"/>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8E316A71-E0BD-4B04-2C64-205052EFED5A}"/>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50</a:t>
            </a:fld>
            <a:endParaRPr lang="en-US" altLang="en-US" sz="1000"/>
          </a:p>
        </p:txBody>
      </p:sp>
      <p:sp>
        <p:nvSpPr>
          <p:cNvPr id="7" name="TextBox 6">
            <a:extLst>
              <a:ext uri="{FF2B5EF4-FFF2-40B4-BE49-F238E27FC236}">
                <a16:creationId xmlns:a16="http://schemas.microsoft.com/office/drawing/2014/main" id="{ED985521-DD02-80C3-1CB3-B86E3DA7A4D0}"/>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4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nicht-okularen </a:t>
            </a:r>
            <a:r>
              <a:rPr lang="en-US" sz="1200" i="1" dirty="0">
                <a:solidFill>
                  <a:srgbClr val="0000FF"/>
                </a:solidFill>
              </a:rPr>
              <a:t>Befunde bei der Untersuchung?</a:t>
            </a:r>
          </a:p>
          <a:p>
            <a:r>
              <a:rPr lang="en-US" sz="1200" dirty="0">
                <a:solidFill>
                  <a:srgbClr val="0000FF"/>
                </a:solidFill>
              </a:rPr>
              <a:t>--</a:t>
            </a:r>
            <a:r>
              <a:rPr lang="en-US" sz="1200" b="1" i="1" dirty="0">
                <a:solidFill>
                  <a:srgbClr val="0000FF"/>
                </a:solidFill>
              </a:rPr>
              <a:t>?</a:t>
            </a:r>
          </a:p>
          <a:p>
            <a:r>
              <a:rPr lang="en-US" sz="1200" dirty="0">
                <a:solidFill>
                  <a:srgbClr val="0000FF"/>
                </a:solidFill>
              </a:rPr>
              <a:t>--</a:t>
            </a:r>
            <a:r>
              <a:rPr lang="en-US" sz="1200" b="1" i="1" dirty="0">
                <a:solidFill>
                  <a:srgbClr val="0000FF"/>
                </a:solidFill>
              </a:rPr>
              <a:t>?</a:t>
            </a:r>
          </a:p>
          <a:p>
            <a:r>
              <a:rPr lang="en-US" sz="1200" dirty="0">
                <a:solidFill>
                  <a:srgbClr val="0000FF"/>
                </a:solidFill>
              </a:rPr>
              <a:t>--</a:t>
            </a:r>
            <a:r>
              <a:rPr lang="en-US" sz="1200" b="1" i="1" dirty="0">
                <a:solidFill>
                  <a:srgbClr val="0000FF"/>
                </a:solidFill>
              </a:rPr>
              <a:t>?</a:t>
            </a:r>
            <a:r>
              <a:rPr lang="en-US" sz="1200" dirty="0">
                <a:solidFill>
                  <a:srgbClr val="0000FF"/>
                </a:solidFill>
              </a:rPr>
              <a:t> </a:t>
            </a:r>
          </a:p>
        </p:txBody>
      </p:sp>
      <p:sp>
        <p:nvSpPr>
          <p:cNvPr id="13" name="Oval 12">
            <a:extLst>
              <a:ext uri="{FF2B5EF4-FFF2-40B4-BE49-F238E27FC236}">
                <a16:creationId xmlns:a16="http://schemas.microsoft.com/office/drawing/2014/main" id="{F4679E6B-8740-E07A-F57E-89A4E5D07CA4}"/>
              </a:ext>
            </a:extLst>
          </p:cNvPr>
          <p:cNvSpPr/>
          <p:nvPr/>
        </p:nvSpPr>
        <p:spPr>
          <a:xfrm>
            <a:off x="3440455" y="1248058"/>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24800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9CC83-F131-1689-1FB7-A5B530FBA9D2}"/>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7E16FCF9-1BF1-6238-3E7A-E6BAD170A52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Fragen und Antworten</a:t>
            </a:r>
          </a:p>
        </p:txBody>
      </p:sp>
      <p:sp>
        <p:nvSpPr>
          <p:cNvPr id="4099" name="Rectangle 3">
            <a:extLst>
              <a:ext uri="{FF2B5EF4-FFF2-40B4-BE49-F238E27FC236}">
                <a16:creationId xmlns:a16="http://schemas.microsoft.com/office/drawing/2014/main" id="{AE5B57F9-1C6C-F302-A684-85628D2AD43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47FDCD1D-F48E-A51C-ED0C-613F167B5CFD}"/>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B6332B2E-93A0-38DC-9005-C00753CC4EE0}"/>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2ACFC01E-7E2C-0C90-80AA-95BD5FE5F35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51</a:t>
            </a:fld>
            <a:endParaRPr lang="en-US" altLang="en-US" sz="1000"/>
          </a:p>
        </p:txBody>
      </p:sp>
      <p:sp>
        <p:nvSpPr>
          <p:cNvPr id="7" name="TextBox 6">
            <a:extLst>
              <a:ext uri="{FF2B5EF4-FFF2-40B4-BE49-F238E27FC236}">
                <a16:creationId xmlns:a16="http://schemas.microsoft.com/office/drawing/2014/main" id="{99B29869-B94D-CD76-8B1F-5DF6C44B312A}"/>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altersspezifische 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4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nicht-okulären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chemeClr val="bg1">
                    <a:lumMod val="75000"/>
                  </a:schemeClr>
                </a:solidFill>
              </a:rPr>
              <a:t>--</a:t>
            </a:r>
            <a:r>
              <a:rPr lang="en-US" sz="1200" b="1" i="1" dirty="0">
                <a:solidFill>
                  <a:schemeClr val="bg1">
                    <a:lumMod val="75000"/>
                  </a:schemeClr>
                </a:solidFill>
              </a:rPr>
              <a:t>?</a:t>
            </a:r>
          </a:p>
          <a:p>
            <a:r>
              <a:rPr lang="en-US" sz="1200" dirty="0">
                <a:solidFill>
                  <a:schemeClr val="bg1">
                    <a:lumMod val="75000"/>
                  </a:schemeClr>
                </a:solidFill>
              </a:rPr>
              <a:t>--</a:t>
            </a:r>
            <a:r>
              <a:rPr lang="en-US" sz="1200" b="1" i="1" dirty="0">
                <a:solidFill>
                  <a:schemeClr val="bg1">
                    <a:lumMod val="75000"/>
                  </a:schemeClr>
                </a:solidFill>
              </a:rPr>
              <a:t>?</a:t>
            </a:r>
          </a:p>
        </p:txBody>
      </p:sp>
      <p:sp>
        <p:nvSpPr>
          <p:cNvPr id="8" name="Rectangle 7">
            <a:extLst>
              <a:ext uri="{FF2B5EF4-FFF2-40B4-BE49-F238E27FC236}">
                <a16:creationId xmlns:a16="http://schemas.microsoft.com/office/drawing/2014/main" id="{4E9F961A-6256-7B49-A149-99987A7FD1A3}"/>
              </a:ext>
            </a:extLst>
          </p:cNvPr>
          <p:cNvSpPr/>
          <p:nvPr/>
        </p:nvSpPr>
        <p:spPr>
          <a:xfrm>
            <a:off x="3542863" y="4191000"/>
            <a:ext cx="856566" cy="2205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800" dirty="0">
              <a:solidFill>
                <a:schemeClr val="tx1"/>
              </a:solidFill>
            </a:endParaRPr>
          </a:p>
        </p:txBody>
      </p:sp>
      <p:sp>
        <p:nvSpPr>
          <p:cNvPr id="13" name="Oval 12">
            <a:extLst>
              <a:ext uri="{FF2B5EF4-FFF2-40B4-BE49-F238E27FC236}">
                <a16:creationId xmlns:a16="http://schemas.microsoft.com/office/drawing/2014/main" id="{ACEADF17-3BC9-2FB9-2C66-47BBDFA4B242}"/>
              </a:ext>
            </a:extLst>
          </p:cNvPr>
          <p:cNvSpPr/>
          <p:nvPr/>
        </p:nvSpPr>
        <p:spPr>
          <a:xfrm>
            <a:off x="3057514" y="1235794"/>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61940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CD66B-A0FB-9938-76D6-784D5B0624B3}"/>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226DE4D3-453C-426A-F2AE-60BF66F51BC3}"/>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C9248736-00AF-9046-9026-C69BCD38DB4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3DA8FAA9-333D-533F-55B9-E563B34EE3A0}"/>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0D540D8E-52ED-D7EF-6EDA-E2EE23A4240A}"/>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F7FBABCE-020D-4659-D056-CF3499A8229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52</a:t>
            </a:fld>
            <a:endParaRPr lang="en-US" altLang="en-US" sz="1000"/>
          </a:p>
        </p:txBody>
      </p:sp>
      <p:sp>
        <p:nvSpPr>
          <p:cNvPr id="7" name="TextBox 6">
            <a:extLst>
              <a:ext uri="{FF2B5EF4-FFF2-40B4-BE49-F238E27FC236}">
                <a16:creationId xmlns:a16="http://schemas.microsoft.com/office/drawing/2014/main" id="{09A41716-5249-0297-ABE1-37CC266F23EF}"/>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altersspezifische 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4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nicht-okularen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chemeClr val="bg1">
                    <a:lumMod val="75000"/>
                  </a:schemeClr>
                </a:solidFill>
              </a:rPr>
              <a:t>--</a:t>
            </a:r>
            <a:r>
              <a:rPr lang="en-US" sz="1200" b="1" i="1" dirty="0">
                <a:solidFill>
                  <a:schemeClr val="bg1">
                    <a:lumMod val="75000"/>
                  </a:schemeClr>
                </a:solidFill>
              </a:rPr>
              <a:t>?</a:t>
            </a:r>
          </a:p>
          <a:p>
            <a:r>
              <a:rPr lang="en-US" sz="1200" dirty="0">
                <a:solidFill>
                  <a:schemeClr val="bg1">
                    <a:lumMod val="75000"/>
                  </a:schemeClr>
                </a:solidFill>
              </a:rPr>
              <a:t>--</a:t>
            </a:r>
            <a:r>
              <a:rPr lang="en-US" sz="1200" b="1" i="1" dirty="0">
                <a:solidFill>
                  <a:schemeClr val="bg1">
                    <a:lumMod val="75000"/>
                  </a:schemeClr>
                </a:solidFill>
              </a:rPr>
              <a:t>?</a:t>
            </a:r>
          </a:p>
        </p:txBody>
      </p:sp>
      <p:sp>
        <p:nvSpPr>
          <p:cNvPr id="13" name="Oval 12">
            <a:extLst>
              <a:ext uri="{FF2B5EF4-FFF2-40B4-BE49-F238E27FC236}">
                <a16:creationId xmlns:a16="http://schemas.microsoft.com/office/drawing/2014/main" id="{C2A86930-EE06-5BF4-061D-74A4828B7246}"/>
              </a:ext>
            </a:extLst>
          </p:cNvPr>
          <p:cNvSpPr/>
          <p:nvPr/>
        </p:nvSpPr>
        <p:spPr>
          <a:xfrm>
            <a:off x="3033073" y="1260835"/>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50526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1 People Describe What It's Really Like to Have Rosacea | SELF">
            <a:extLst>
              <a:ext uri="{FF2B5EF4-FFF2-40B4-BE49-F238E27FC236}">
                <a16:creationId xmlns:a16="http://schemas.microsoft.com/office/drawing/2014/main" id="{A87E658C-2213-16FA-EF3F-66182155D97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3130" y="1427347"/>
            <a:ext cx="5337740" cy="400330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AB4229-8AA7-9DF0-1AC8-58E94FDA3F83}"/>
              </a:ext>
            </a:extLst>
          </p:cNvPr>
          <p:cNvSpPr txBox="1"/>
          <p:nvPr/>
        </p:nvSpPr>
        <p:spPr>
          <a:xfrm>
            <a:off x="3043380" y="6096000"/>
            <a:ext cx="3057248" cy="369332"/>
          </a:xfrm>
          <a:prstGeom prst="rect">
            <a:avLst/>
          </a:prstGeom>
          <a:noFill/>
        </p:spPr>
        <p:txBody>
          <a:bodyPr wrap="square" lIns="25400" tIns="12700" rIns="25400" bIns="12700" rtlCol="0">
            <a:spAutoFit/>
          </a:bodyPr>
          <a:lstStyle/>
          <a:p>
            <a:pPr algn="ctr"/>
            <a:r>
              <a:rPr lang="en-US" sz="1200" dirty="0"/>
              <a:t>Rosazea: Erythem im mittleren Gesichtsbereich</a:t>
            </a:r>
          </a:p>
        </p:txBody>
      </p:sp>
      <p:sp>
        <p:nvSpPr>
          <p:cNvPr id="2" name="Text Box 4">
            <a:extLst>
              <a:ext uri="{FF2B5EF4-FFF2-40B4-BE49-F238E27FC236}">
                <a16:creationId xmlns:a16="http://schemas.microsoft.com/office/drawing/2014/main" id="{201214C6-18C0-8FD0-1685-40CDBF1A91B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jeden Fall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Fällen gibt es mehr als eine Antwort)</a:t>
            </a:r>
            <a:endParaRPr lang="en-US" altLang="en-US" sz="1800" i="1"/>
          </a:p>
        </p:txBody>
      </p:sp>
    </p:spTree>
    <p:extLst>
      <p:ext uri="{BB962C8B-B14F-4D97-AF65-F5344CB8AC3E}">
        <p14:creationId xmlns:p14="http://schemas.microsoft.com/office/powerpoint/2010/main" val="9300871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0F923-965C-F6F5-1AD1-2B271AAFB398}"/>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A2627287-6BD5-4253-327F-11CDA8367AF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3E7840DD-BD2B-37D1-6BDA-D5F18534EBA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6D9E5C0D-C650-D256-25CF-A6C10B7B78B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66338C38-E6A7-848D-0B57-59AAF8BD88F5}"/>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7D14A135-D92C-EA6D-7C9B-B20D6AB9F29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54</a:t>
            </a:fld>
            <a:endParaRPr lang="en-US" altLang="en-US" sz="1000"/>
          </a:p>
        </p:txBody>
      </p:sp>
      <p:sp>
        <p:nvSpPr>
          <p:cNvPr id="7" name="TextBox 6">
            <a:extLst>
              <a:ext uri="{FF2B5EF4-FFF2-40B4-BE49-F238E27FC236}">
                <a16:creationId xmlns:a16="http://schemas.microsoft.com/office/drawing/2014/main" id="{956E0816-54A8-A035-EA82-CC2B792B9FFC}"/>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b="1" dirty="0">
                <a:solidFill>
                  <a:srgbClr val="0000FF"/>
                </a:solidFill>
              </a:rPr>
              <a:t>--Erythem im Mittelgesicht</a:t>
            </a:r>
            <a:endParaRPr lang="en-US" sz="1400" b="1" dirty="0">
              <a:solidFill>
                <a:schemeClr val="bg1">
                  <a:lumMod val="75000"/>
                </a:schemeClr>
              </a:solidFill>
            </a:endParaRPr>
          </a:p>
          <a:p>
            <a:r>
              <a:rPr lang="en-US" sz="1200" dirty="0">
                <a:solidFill>
                  <a:schemeClr val="bg1">
                    <a:lumMod val="75000"/>
                  </a:schemeClr>
                </a:solidFill>
              </a:rPr>
              <a:t>--</a:t>
            </a:r>
            <a:r>
              <a:rPr lang="en-US" sz="1200" b="1" i="1" dirty="0">
                <a:solidFill>
                  <a:schemeClr val="bg1">
                    <a:lumMod val="75000"/>
                  </a:schemeClr>
                </a:solidFill>
              </a:rPr>
              <a:t>?</a:t>
            </a:r>
          </a:p>
          <a:p>
            <a:r>
              <a:rPr lang="en-US" sz="1200" dirty="0">
                <a:solidFill>
                  <a:schemeClr val="bg1">
                    <a:lumMod val="75000"/>
                  </a:schemeClr>
                </a:solidFill>
              </a:rPr>
              <a:t>--</a:t>
            </a:r>
            <a:r>
              <a:rPr lang="en-US" sz="1200" b="1" i="1" dirty="0">
                <a:solidFill>
                  <a:schemeClr val="bg1">
                    <a:lumMod val="75000"/>
                  </a:schemeClr>
                </a:solidFill>
              </a:rPr>
              <a:t>?</a:t>
            </a:r>
          </a:p>
        </p:txBody>
      </p:sp>
      <p:sp>
        <p:nvSpPr>
          <p:cNvPr id="13" name="Oval 12">
            <a:extLst>
              <a:ext uri="{FF2B5EF4-FFF2-40B4-BE49-F238E27FC236}">
                <a16:creationId xmlns:a16="http://schemas.microsoft.com/office/drawing/2014/main" id="{BEC9C7E2-4FB8-7C5E-39AD-83812A3C80A6}"/>
              </a:ext>
            </a:extLst>
          </p:cNvPr>
          <p:cNvSpPr/>
          <p:nvPr/>
        </p:nvSpPr>
        <p:spPr>
          <a:xfrm>
            <a:off x="3457388" y="1345332"/>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0A82D7A-62BE-EEF8-E28D-79BB4A1BD38D}"/>
              </a:ext>
            </a:extLst>
          </p:cNvPr>
          <p:cNvSpPr txBox="1"/>
          <p:nvPr/>
        </p:nvSpPr>
        <p:spPr>
          <a:xfrm>
            <a:off x="4495800" y="4247071"/>
            <a:ext cx="3798611" cy="954107"/>
          </a:xfrm>
          <a:prstGeom prst="rect">
            <a:avLst/>
          </a:prstGeom>
          <a:solidFill>
            <a:schemeClr val="accent5">
              <a:lumMod val="75000"/>
            </a:schemeClr>
          </a:solidFill>
        </p:spPr>
        <p:txBody>
          <a:bodyPr wrap="square" lIns="25400" tIns="12700" rIns="25400" bIns="12700" rtlCol="0">
            <a:spAutoFit/>
          </a:bodyPr>
          <a:lstStyle/>
          <a:p>
            <a:r>
              <a:rPr lang="en-US" sz="1200" i="1" dirty="0"/>
              <a:t>Was ist der klassische Auslöser für eine Verschlimmerung des Gesichtserythems bei Rosazea?</a:t>
            </a:r>
            <a:endParaRPr lang="en-US" sz="1400" i="1" dirty="0">
              <a:solidFill>
                <a:schemeClr val="accent5">
                  <a:lumMod val="75000"/>
                </a:schemeClr>
              </a:solidFill>
            </a:endParaRPr>
          </a:p>
          <a:p>
            <a:r>
              <a:rPr lang="en-US" sz="1200" dirty="0">
                <a:solidFill>
                  <a:schemeClr val="accent5">
                    <a:lumMod val="75000"/>
                  </a:schemeClr>
                </a:solidFill>
              </a:rPr>
              <a:t>Alkoholkonsum (Lobende Erwähnung, wenn Sie „Verzehr von scharfem Essen“ gesagt haben)</a:t>
            </a:r>
          </a:p>
        </p:txBody>
      </p:sp>
    </p:spTree>
    <p:extLst>
      <p:ext uri="{BB962C8B-B14F-4D97-AF65-F5344CB8AC3E}">
        <p14:creationId xmlns:p14="http://schemas.microsoft.com/office/powerpoint/2010/main" val="29383686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ADA20-4E5B-6C95-9591-7E3D40D62104}"/>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AC436739-15E1-1071-A91C-CA51A9CC90F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Fragen und Antworten</a:t>
            </a:r>
          </a:p>
        </p:txBody>
      </p:sp>
      <p:sp>
        <p:nvSpPr>
          <p:cNvPr id="4099" name="Rectangle 3">
            <a:extLst>
              <a:ext uri="{FF2B5EF4-FFF2-40B4-BE49-F238E27FC236}">
                <a16:creationId xmlns:a16="http://schemas.microsoft.com/office/drawing/2014/main" id="{7F5B902E-FF8C-B12F-C8D4-2CC29ABE4DDD}"/>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29EA988D-A5DC-5094-EBA7-528448F43735}"/>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B09E3DFB-71FC-7681-3532-33623E9A131D}"/>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3166ADEA-EBFF-4FF9-2702-59D39A18F42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55</a:t>
            </a:fld>
            <a:endParaRPr lang="en-US" altLang="en-US" sz="1000"/>
          </a:p>
        </p:txBody>
      </p:sp>
      <p:sp>
        <p:nvSpPr>
          <p:cNvPr id="7" name="TextBox 6">
            <a:extLst>
              <a:ext uri="{FF2B5EF4-FFF2-40B4-BE49-F238E27FC236}">
                <a16:creationId xmlns:a16="http://schemas.microsoft.com/office/drawing/2014/main" id="{602F135A-9779-6D6E-7716-5170C163A939}"/>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b="1" dirty="0">
                <a:solidFill>
                  <a:srgbClr val="0000FF"/>
                </a:solidFill>
              </a:rPr>
              <a:t>--Erythem im Mittelgesicht</a:t>
            </a:r>
            <a:endParaRPr lang="en-US" sz="1400" b="1" dirty="0">
              <a:solidFill>
                <a:schemeClr val="bg1">
                  <a:lumMod val="75000"/>
                </a:schemeClr>
              </a:solidFill>
            </a:endParaRPr>
          </a:p>
          <a:p>
            <a:r>
              <a:rPr lang="en-US" sz="1200" dirty="0">
                <a:solidFill>
                  <a:schemeClr val="bg1">
                    <a:lumMod val="75000"/>
                  </a:schemeClr>
                </a:solidFill>
              </a:rPr>
              <a:t>--</a:t>
            </a:r>
            <a:r>
              <a:rPr lang="en-US" sz="1200" b="1" i="1" dirty="0">
                <a:solidFill>
                  <a:schemeClr val="bg1">
                    <a:lumMod val="75000"/>
                  </a:schemeClr>
                </a:solidFill>
              </a:rPr>
              <a:t>?</a:t>
            </a:r>
          </a:p>
          <a:p>
            <a:r>
              <a:rPr lang="en-US" sz="1200" dirty="0">
                <a:solidFill>
                  <a:schemeClr val="bg1">
                    <a:lumMod val="75000"/>
                  </a:schemeClr>
                </a:solidFill>
              </a:rPr>
              <a:t>--</a:t>
            </a:r>
            <a:r>
              <a:rPr lang="en-US" sz="1200" b="1" i="1" dirty="0">
                <a:solidFill>
                  <a:schemeClr val="bg1">
                    <a:lumMod val="75000"/>
                  </a:schemeClr>
                </a:solidFill>
              </a:rPr>
              <a:t>?</a:t>
            </a:r>
          </a:p>
        </p:txBody>
      </p:sp>
      <p:sp>
        <p:nvSpPr>
          <p:cNvPr id="13" name="Oval 12">
            <a:extLst>
              <a:ext uri="{FF2B5EF4-FFF2-40B4-BE49-F238E27FC236}">
                <a16:creationId xmlns:a16="http://schemas.microsoft.com/office/drawing/2014/main" id="{5150BEF2-70C8-CB24-662D-3A389DFC7837}"/>
              </a:ext>
            </a:extLst>
          </p:cNvPr>
          <p:cNvSpPr/>
          <p:nvPr/>
        </p:nvSpPr>
        <p:spPr>
          <a:xfrm>
            <a:off x="3014382" y="1158006"/>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5B9C94A-1F75-3884-15EE-FD422802EDED}"/>
              </a:ext>
            </a:extLst>
          </p:cNvPr>
          <p:cNvSpPr txBox="1"/>
          <p:nvPr/>
        </p:nvSpPr>
        <p:spPr>
          <a:xfrm>
            <a:off x="4495800" y="4247071"/>
            <a:ext cx="3798611" cy="954107"/>
          </a:xfrm>
          <a:prstGeom prst="rect">
            <a:avLst/>
          </a:prstGeom>
          <a:solidFill>
            <a:schemeClr val="accent5">
              <a:lumMod val="75000"/>
            </a:schemeClr>
          </a:solidFill>
        </p:spPr>
        <p:txBody>
          <a:bodyPr wrap="square" lIns="25400" tIns="12700" rIns="25400" bIns="12700" rtlCol="0">
            <a:spAutoFit/>
          </a:bodyPr>
          <a:lstStyle/>
          <a:p>
            <a:r>
              <a:rPr lang="en-US" sz="1200" i="1" dirty="0"/>
              <a:t>Was ist der klassische Auslöser für eine Verschlimmerung des Gesichtserythems bei Rosazea?</a:t>
            </a:r>
          </a:p>
          <a:p>
            <a:r>
              <a:rPr lang="en-US" sz="1200" dirty="0"/>
              <a:t>Alkoholkonsum </a:t>
            </a:r>
            <a:r>
              <a:rPr lang="en-US" sz="1200" dirty="0">
                <a:solidFill>
                  <a:schemeClr val="accent5">
                    <a:lumMod val="75000"/>
                  </a:schemeClr>
                </a:solidFill>
              </a:rPr>
              <a:t>(Lobende Erwähnung, wenn Sie „Verzehr von scharfem Essen“ gesagt haben)</a:t>
            </a:r>
          </a:p>
        </p:txBody>
      </p:sp>
      <p:sp>
        <p:nvSpPr>
          <p:cNvPr id="2" name="Rectangle 1">
            <a:extLst>
              <a:ext uri="{FF2B5EF4-FFF2-40B4-BE49-F238E27FC236}">
                <a16:creationId xmlns:a16="http://schemas.microsoft.com/office/drawing/2014/main" id="{3FB1D32E-1CC9-2360-5AFD-2B5AB9ADBBF7}"/>
              </a:ext>
            </a:extLst>
          </p:cNvPr>
          <p:cNvSpPr/>
          <p:nvPr/>
        </p:nvSpPr>
        <p:spPr>
          <a:xfrm>
            <a:off x="4507107" y="4615422"/>
            <a:ext cx="1131693" cy="2174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44459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04C03-6D97-2FFC-63A3-3B0FE3FE04CC}"/>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BFA16975-7C13-789F-9620-E040EEFDE018}"/>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0E9E43A2-D270-23AB-5DD9-72CF5004CC7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6EDDA67C-DD5A-A34E-5570-C23C1943D5D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901CF470-C251-D0E0-353A-71EFE080EC15}"/>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1D6C7D48-5F7F-B3B3-39D2-CF5999888B48}"/>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56</a:t>
            </a:fld>
            <a:endParaRPr lang="en-US" altLang="en-US" sz="1000"/>
          </a:p>
        </p:txBody>
      </p:sp>
      <p:sp>
        <p:nvSpPr>
          <p:cNvPr id="7" name="TextBox 6">
            <a:extLst>
              <a:ext uri="{FF2B5EF4-FFF2-40B4-BE49-F238E27FC236}">
                <a16:creationId xmlns:a16="http://schemas.microsoft.com/office/drawing/2014/main" id="{6F22854B-5DAF-8ECE-8D18-1E61D7CE3B40}"/>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b="1" dirty="0">
                <a:solidFill>
                  <a:srgbClr val="0000FF"/>
                </a:solidFill>
              </a:rPr>
              <a:t>--Erythem im Mittelgesicht</a:t>
            </a:r>
            <a:endParaRPr lang="en-US" sz="1400" b="1" dirty="0">
              <a:solidFill>
                <a:schemeClr val="bg1">
                  <a:lumMod val="75000"/>
                </a:schemeClr>
              </a:solidFill>
            </a:endParaRPr>
          </a:p>
          <a:p>
            <a:r>
              <a:rPr lang="en-US" sz="1200" dirty="0">
                <a:solidFill>
                  <a:schemeClr val="bg1">
                    <a:lumMod val="75000"/>
                  </a:schemeClr>
                </a:solidFill>
              </a:rPr>
              <a:t>--</a:t>
            </a:r>
            <a:r>
              <a:rPr lang="en-US" sz="1200" b="1" i="1" dirty="0">
                <a:solidFill>
                  <a:schemeClr val="bg1">
                    <a:lumMod val="75000"/>
                  </a:schemeClr>
                </a:solidFill>
              </a:rPr>
              <a:t>?</a:t>
            </a:r>
          </a:p>
          <a:p>
            <a:r>
              <a:rPr lang="en-US" sz="1200" dirty="0">
                <a:solidFill>
                  <a:schemeClr val="bg1">
                    <a:lumMod val="75000"/>
                  </a:schemeClr>
                </a:solidFill>
              </a:rPr>
              <a:t>--</a:t>
            </a:r>
            <a:r>
              <a:rPr lang="en-US" sz="1200" b="1" i="1" dirty="0">
                <a:solidFill>
                  <a:schemeClr val="bg1">
                    <a:lumMod val="75000"/>
                  </a:schemeClr>
                </a:solidFill>
              </a:rPr>
              <a:t>?</a:t>
            </a:r>
          </a:p>
        </p:txBody>
      </p:sp>
      <p:sp>
        <p:nvSpPr>
          <p:cNvPr id="13" name="Oval 12">
            <a:extLst>
              <a:ext uri="{FF2B5EF4-FFF2-40B4-BE49-F238E27FC236}">
                <a16:creationId xmlns:a16="http://schemas.microsoft.com/office/drawing/2014/main" id="{BBADA462-3544-F49B-19C5-B1BA09A75DB2}"/>
              </a:ext>
            </a:extLst>
          </p:cNvPr>
          <p:cNvSpPr/>
          <p:nvPr/>
        </p:nvSpPr>
        <p:spPr>
          <a:xfrm>
            <a:off x="3014382" y="1234611"/>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0E4C5FA-2240-7F8B-08EF-A5FC2679C5D9}"/>
              </a:ext>
            </a:extLst>
          </p:cNvPr>
          <p:cNvSpPr txBox="1"/>
          <p:nvPr/>
        </p:nvSpPr>
        <p:spPr>
          <a:xfrm>
            <a:off x="4495800" y="4247071"/>
            <a:ext cx="3798611" cy="954107"/>
          </a:xfrm>
          <a:prstGeom prst="rect">
            <a:avLst/>
          </a:prstGeom>
          <a:solidFill>
            <a:schemeClr val="accent5">
              <a:lumMod val="75000"/>
            </a:schemeClr>
          </a:solidFill>
        </p:spPr>
        <p:txBody>
          <a:bodyPr wrap="square" lIns="25400" tIns="12700" rIns="25400" bIns="12700" rtlCol="0">
            <a:spAutoFit/>
          </a:bodyPr>
          <a:lstStyle/>
          <a:p>
            <a:r>
              <a:rPr lang="en-US" sz="1200" i="1" dirty="0"/>
              <a:t>Was ist der klassische Auslöser für eine Verschlimmerung des Gesichtserythems bei Rosazea?</a:t>
            </a:r>
          </a:p>
          <a:p>
            <a:r>
              <a:rPr lang="en-US" sz="1200" dirty="0"/>
              <a:t>Alkoholkonsum </a:t>
            </a:r>
            <a:r>
              <a:rPr lang="en-US" sz="1200" dirty="0">
                <a:solidFill>
                  <a:schemeClr val="accent5">
                    <a:lumMod val="75000"/>
                  </a:schemeClr>
                </a:solidFill>
              </a:rPr>
              <a:t>(Lobende Erwähnung, wenn Sie „Verzehr von scharfem Essen“ gesagt haben)</a:t>
            </a:r>
          </a:p>
        </p:txBody>
      </p:sp>
    </p:spTree>
    <p:extLst>
      <p:ext uri="{BB962C8B-B14F-4D97-AF65-F5344CB8AC3E}">
        <p14:creationId xmlns:p14="http://schemas.microsoft.com/office/powerpoint/2010/main" val="16302713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E7D72-19C0-CC68-E8C1-48B2C72E89C4}"/>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8B760CCB-496B-3219-948F-E3BE93AA349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43877A0C-BD6C-8416-ED2B-5265AA9E23BC}"/>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28B37B7D-0F15-DC83-4CE6-96419AD900CB}"/>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2220F4F9-2FAB-CC5D-734F-4C9128813176}"/>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88705BB9-2BEA-0233-39E5-6860B4036D5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57</a:t>
            </a:fld>
            <a:endParaRPr lang="en-US" altLang="en-US" sz="1000"/>
          </a:p>
        </p:txBody>
      </p:sp>
      <p:sp>
        <p:nvSpPr>
          <p:cNvPr id="7" name="TextBox 6">
            <a:extLst>
              <a:ext uri="{FF2B5EF4-FFF2-40B4-BE49-F238E27FC236}">
                <a16:creationId xmlns:a16="http://schemas.microsoft.com/office/drawing/2014/main" id="{59FCD2F9-A88C-1CCF-1B1F-9FC42C3A6DF0}"/>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b="1" dirty="0">
                <a:solidFill>
                  <a:srgbClr val="0000FF"/>
                </a:solidFill>
              </a:rPr>
              <a:t>--Erythem im Mittelgesicht</a:t>
            </a:r>
            <a:endParaRPr lang="en-US" sz="1400" b="1" dirty="0">
              <a:solidFill>
                <a:schemeClr val="bg1">
                  <a:lumMod val="75000"/>
                </a:schemeClr>
              </a:solidFill>
            </a:endParaRPr>
          </a:p>
          <a:p>
            <a:r>
              <a:rPr lang="en-US" sz="1200" dirty="0">
                <a:solidFill>
                  <a:schemeClr val="bg1">
                    <a:lumMod val="75000"/>
                  </a:schemeClr>
                </a:solidFill>
              </a:rPr>
              <a:t>--</a:t>
            </a:r>
            <a:r>
              <a:rPr lang="en-US" sz="1200" b="1" i="1" dirty="0">
                <a:solidFill>
                  <a:schemeClr val="bg1">
                    <a:lumMod val="75000"/>
                  </a:schemeClr>
                </a:solidFill>
              </a:rPr>
              <a:t>?</a:t>
            </a:r>
          </a:p>
          <a:p>
            <a:r>
              <a:rPr lang="en-US" sz="1200" dirty="0">
                <a:solidFill>
                  <a:schemeClr val="bg1">
                    <a:lumMod val="75000"/>
                  </a:schemeClr>
                </a:solidFill>
              </a:rPr>
              <a:t>--</a:t>
            </a:r>
            <a:r>
              <a:rPr lang="en-US" sz="1200" b="1" i="1" dirty="0">
                <a:solidFill>
                  <a:schemeClr val="bg1">
                    <a:lumMod val="75000"/>
                  </a:schemeClr>
                </a:solidFill>
              </a:rPr>
              <a:t>?</a:t>
            </a:r>
          </a:p>
        </p:txBody>
      </p:sp>
      <p:sp>
        <p:nvSpPr>
          <p:cNvPr id="13" name="Oval 12">
            <a:extLst>
              <a:ext uri="{FF2B5EF4-FFF2-40B4-BE49-F238E27FC236}">
                <a16:creationId xmlns:a16="http://schemas.microsoft.com/office/drawing/2014/main" id="{122B1893-0BF4-8B58-FC98-5FF563983B4F}"/>
              </a:ext>
            </a:extLst>
          </p:cNvPr>
          <p:cNvSpPr/>
          <p:nvPr/>
        </p:nvSpPr>
        <p:spPr>
          <a:xfrm>
            <a:off x="3482788" y="1303697"/>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8B908D3-92C3-4121-78A8-56CDA992060C}"/>
              </a:ext>
            </a:extLst>
          </p:cNvPr>
          <p:cNvSpPr txBox="1"/>
          <p:nvPr/>
        </p:nvSpPr>
        <p:spPr>
          <a:xfrm>
            <a:off x="4495800" y="4247071"/>
            <a:ext cx="3798611" cy="954107"/>
          </a:xfrm>
          <a:prstGeom prst="rect">
            <a:avLst/>
          </a:prstGeom>
          <a:solidFill>
            <a:schemeClr val="accent5">
              <a:lumMod val="75000"/>
            </a:schemeClr>
          </a:solidFill>
        </p:spPr>
        <p:txBody>
          <a:bodyPr wrap="square" lIns="25400" tIns="12700" rIns="25400" bIns="12700" rtlCol="0">
            <a:spAutoFit/>
          </a:bodyPr>
          <a:lstStyle/>
          <a:p>
            <a:r>
              <a:rPr lang="en-US" sz="1200" i="1" dirty="0"/>
              <a:t>Was ist der klassische Auslöser für eine Verschlimmerung des Gesichtserythems bei Rosazea?</a:t>
            </a:r>
          </a:p>
          <a:p>
            <a:r>
              <a:rPr lang="en-US" sz="1200" dirty="0"/>
              <a:t>Alkoholkonsum </a:t>
            </a:r>
            <a:r>
              <a:rPr lang="en-US" sz="1200" dirty="0">
                <a:solidFill>
                  <a:srgbClr val="0000FF"/>
                </a:solidFill>
              </a:rPr>
              <a:t>(Lobende Erwähnung, wenn Sie „Verzehr von scharfem Essen“ gesagt haben)</a:t>
            </a:r>
          </a:p>
        </p:txBody>
      </p:sp>
      <p:sp>
        <p:nvSpPr>
          <p:cNvPr id="10" name="Rectangle 9">
            <a:extLst>
              <a:ext uri="{FF2B5EF4-FFF2-40B4-BE49-F238E27FC236}">
                <a16:creationId xmlns:a16="http://schemas.microsoft.com/office/drawing/2014/main" id="{EB3A9879-9B8A-4D18-7EB0-97F96AF7FB38}"/>
              </a:ext>
            </a:extLst>
          </p:cNvPr>
          <p:cNvSpPr/>
          <p:nvPr/>
        </p:nvSpPr>
        <p:spPr>
          <a:xfrm>
            <a:off x="5410200" y="4820107"/>
            <a:ext cx="1143000" cy="24520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Wörter</a:t>
            </a:r>
          </a:p>
        </p:txBody>
      </p:sp>
    </p:spTree>
    <p:extLst>
      <p:ext uri="{BB962C8B-B14F-4D97-AF65-F5344CB8AC3E}">
        <p14:creationId xmlns:p14="http://schemas.microsoft.com/office/powerpoint/2010/main" val="41066980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37B5E-453C-7136-54C3-4BFCC37C4A32}"/>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BA40085F-E1B9-BF8A-94EC-61FD34BC5CE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72EF33D9-BE0F-B92E-3A51-AB1B17B59AD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30B46591-67B5-F817-2BDD-D1745D7A67B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E98D8BA5-9FAA-5CC8-D1C1-C4E6FC29F83C}"/>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8FA324D5-5D5E-B38C-F74B-5FA056FCE63F}"/>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58</a:t>
            </a:fld>
            <a:endParaRPr lang="en-US" altLang="en-US" sz="1000"/>
          </a:p>
        </p:txBody>
      </p:sp>
      <p:sp>
        <p:nvSpPr>
          <p:cNvPr id="7" name="TextBox 6">
            <a:extLst>
              <a:ext uri="{FF2B5EF4-FFF2-40B4-BE49-F238E27FC236}">
                <a16:creationId xmlns:a16="http://schemas.microsoft.com/office/drawing/2014/main" id="{0499A1B2-6D97-C3F2-59CC-52E8A320EC47}"/>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b="1" dirty="0">
                <a:solidFill>
                  <a:srgbClr val="0000FF"/>
                </a:solidFill>
              </a:rPr>
              <a:t>--Erythem im Mittelgesicht</a:t>
            </a:r>
            <a:endParaRPr lang="en-US" sz="1400" b="1" dirty="0">
              <a:solidFill>
                <a:schemeClr val="bg1">
                  <a:lumMod val="75000"/>
                </a:schemeClr>
              </a:solidFill>
            </a:endParaRPr>
          </a:p>
          <a:p>
            <a:r>
              <a:rPr lang="en-US" sz="1200" dirty="0">
                <a:solidFill>
                  <a:schemeClr val="bg1">
                    <a:lumMod val="75000"/>
                  </a:schemeClr>
                </a:solidFill>
              </a:rPr>
              <a:t>--</a:t>
            </a:r>
            <a:r>
              <a:rPr lang="en-US" sz="1200" b="1" i="1" dirty="0">
                <a:solidFill>
                  <a:schemeClr val="bg1">
                    <a:lumMod val="75000"/>
                  </a:schemeClr>
                </a:solidFill>
              </a:rPr>
              <a:t>?</a:t>
            </a:r>
          </a:p>
          <a:p>
            <a:r>
              <a:rPr lang="en-US" sz="1200" dirty="0">
                <a:solidFill>
                  <a:schemeClr val="bg1">
                    <a:lumMod val="75000"/>
                  </a:schemeClr>
                </a:solidFill>
              </a:rPr>
              <a:t>--</a:t>
            </a:r>
            <a:r>
              <a:rPr lang="en-US" sz="1200" b="1" i="1" dirty="0">
                <a:solidFill>
                  <a:schemeClr val="bg1">
                    <a:lumMod val="75000"/>
                  </a:schemeClr>
                </a:solidFill>
              </a:rPr>
              <a:t>?</a:t>
            </a:r>
          </a:p>
        </p:txBody>
      </p:sp>
      <p:sp>
        <p:nvSpPr>
          <p:cNvPr id="13" name="Oval 12">
            <a:extLst>
              <a:ext uri="{FF2B5EF4-FFF2-40B4-BE49-F238E27FC236}">
                <a16:creationId xmlns:a16="http://schemas.microsoft.com/office/drawing/2014/main" id="{FF232453-A842-DA7C-9C72-F4380587FE40}"/>
              </a:ext>
            </a:extLst>
          </p:cNvPr>
          <p:cNvSpPr/>
          <p:nvPr/>
        </p:nvSpPr>
        <p:spPr>
          <a:xfrm>
            <a:off x="3854823" y="1370475"/>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C89DBFB-8402-4F4A-38E2-4DE6C9DAB0E4}"/>
              </a:ext>
            </a:extLst>
          </p:cNvPr>
          <p:cNvSpPr txBox="1"/>
          <p:nvPr/>
        </p:nvSpPr>
        <p:spPr>
          <a:xfrm>
            <a:off x="4495800" y="4247071"/>
            <a:ext cx="3798611" cy="954107"/>
          </a:xfrm>
          <a:prstGeom prst="rect">
            <a:avLst/>
          </a:prstGeom>
          <a:solidFill>
            <a:schemeClr val="accent5">
              <a:lumMod val="75000"/>
            </a:schemeClr>
          </a:solidFill>
        </p:spPr>
        <p:txBody>
          <a:bodyPr wrap="square" lIns="25400" tIns="12700" rIns="25400" bIns="12700" rtlCol="0">
            <a:spAutoFit/>
          </a:bodyPr>
          <a:lstStyle/>
          <a:p>
            <a:r>
              <a:rPr lang="en-US" sz="1200" i="1" dirty="0"/>
              <a:t>Was ist der klassische Auslöser für eine Verschlimmerung des Gesichtserythems bei Rosazea?</a:t>
            </a:r>
          </a:p>
          <a:p>
            <a:r>
              <a:rPr lang="en-US" sz="1200" dirty="0"/>
              <a:t>Alkoholkonsum </a:t>
            </a:r>
            <a:r>
              <a:rPr lang="en-US" sz="1200" dirty="0">
                <a:solidFill>
                  <a:srgbClr val="0000FF"/>
                </a:solidFill>
              </a:rPr>
              <a:t>(Lobende Erwähnung, wenn Sie „Verzehr von scharfem Essen“ gesagt haben)</a:t>
            </a:r>
          </a:p>
        </p:txBody>
      </p:sp>
    </p:spTree>
    <p:extLst>
      <p:ext uri="{BB962C8B-B14F-4D97-AF65-F5344CB8AC3E}">
        <p14:creationId xmlns:p14="http://schemas.microsoft.com/office/powerpoint/2010/main" val="37348473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95547-8492-1FC5-2A6E-E563BE425493}"/>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2A1CD1FE-6BE1-C9A3-C5DF-11C8753C1B5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E2293F46-2BC9-E24D-5EBF-611ACA51A75C}"/>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7555C47C-563F-870B-A8CE-0679348C383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F10A733A-E48A-AD37-4A5F-FD6BDCCA1FFB}"/>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41D4EE82-8C27-6A6C-89F9-9648D523D21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59</a:t>
            </a:fld>
            <a:endParaRPr lang="en-US" altLang="en-US" sz="1000"/>
          </a:p>
        </p:txBody>
      </p:sp>
      <p:sp>
        <p:nvSpPr>
          <p:cNvPr id="7" name="TextBox 6">
            <a:extLst>
              <a:ext uri="{FF2B5EF4-FFF2-40B4-BE49-F238E27FC236}">
                <a16:creationId xmlns:a16="http://schemas.microsoft.com/office/drawing/2014/main" id="{2BB153C4-1DD9-DCC8-F2B6-05B079535C15}"/>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altersspezifische 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4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nicht-okularen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chemeClr val="bg1">
                    <a:lumMod val="75000"/>
                  </a:schemeClr>
                </a:solidFill>
              </a:rPr>
              <a:t>--</a:t>
            </a:r>
            <a:r>
              <a:rPr lang="en-US" sz="1200" b="1" i="1" dirty="0">
                <a:solidFill>
                  <a:schemeClr val="bg1">
                    <a:lumMod val="75000"/>
                  </a:schemeClr>
                </a:solidFill>
              </a:rPr>
              <a:t>?</a:t>
            </a:r>
          </a:p>
        </p:txBody>
      </p:sp>
      <p:sp>
        <p:nvSpPr>
          <p:cNvPr id="13" name="Oval 12">
            <a:extLst>
              <a:ext uri="{FF2B5EF4-FFF2-40B4-BE49-F238E27FC236}">
                <a16:creationId xmlns:a16="http://schemas.microsoft.com/office/drawing/2014/main" id="{8589803F-6C8B-8B1E-29A1-3E4320635807}"/>
              </a:ext>
            </a:extLst>
          </p:cNvPr>
          <p:cNvSpPr/>
          <p:nvPr/>
        </p:nvSpPr>
        <p:spPr>
          <a:xfrm>
            <a:off x="3423521" y="1331260"/>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Arrow: Left 4">
            <a:extLst>
              <a:ext uri="{FF2B5EF4-FFF2-40B4-BE49-F238E27FC236}">
                <a16:creationId xmlns:a16="http://schemas.microsoft.com/office/drawing/2014/main" id="{885B6A30-5643-840B-8FD8-A925579A1874}"/>
              </a:ext>
            </a:extLst>
          </p:cNvPr>
          <p:cNvSpPr/>
          <p:nvPr/>
        </p:nvSpPr>
        <p:spPr>
          <a:xfrm>
            <a:off x="5152466" y="4343400"/>
            <a:ext cx="1866899" cy="50840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Nächster Befund</a:t>
            </a:r>
          </a:p>
        </p:txBody>
      </p:sp>
      <p:sp>
        <p:nvSpPr>
          <p:cNvPr id="3" name="Rectangle 2">
            <a:extLst>
              <a:ext uri="{FF2B5EF4-FFF2-40B4-BE49-F238E27FC236}">
                <a16:creationId xmlns:a16="http://schemas.microsoft.com/office/drawing/2014/main" id="{EA1DA684-2453-2C30-DB63-C210FA0031BF}"/>
              </a:ext>
            </a:extLst>
          </p:cNvPr>
          <p:cNvSpPr/>
          <p:nvPr/>
        </p:nvSpPr>
        <p:spPr>
          <a:xfrm>
            <a:off x="2590800" y="4343400"/>
            <a:ext cx="1866899" cy="3227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Befunde, die beide mit „P“ beginnen</a:t>
            </a:r>
          </a:p>
        </p:txBody>
      </p:sp>
    </p:spTree>
    <p:extLst>
      <p:ext uri="{BB962C8B-B14F-4D97-AF65-F5344CB8AC3E}">
        <p14:creationId xmlns:p14="http://schemas.microsoft.com/office/powerpoint/2010/main" val="3523670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1BB3C-F72D-DD2A-CA4E-BA8ED484281F}"/>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B6B1DFAE-F135-9323-0C58-D2E1D5F2546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AB9A5A26-2422-C551-DA05-4B76E2B976D8}"/>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dirty="0" err="1"/>
              <a:t>Vorwiegend</a:t>
            </a:r>
            <a:r>
              <a:rPr lang="en-US" altLang="en-US" sz="1200" dirty="0"/>
              <a:t> </a:t>
            </a:r>
            <a:r>
              <a:rPr lang="en-US" altLang="en-US" sz="1200" dirty="0" err="1"/>
              <a:t>anteriore</a:t>
            </a:r>
            <a:r>
              <a:rPr lang="en-US" altLang="en-US" sz="1200" dirty="0"/>
              <a:t> Blepharitis:</a:t>
            </a:r>
            <a:endParaRPr lang="en-US" altLang="en-US" sz="1500" dirty="0">
              <a:solidFill>
                <a:schemeClr val="bg1"/>
              </a:solidFill>
            </a:endParaRPr>
          </a:p>
        </p:txBody>
      </p:sp>
      <p:sp>
        <p:nvSpPr>
          <p:cNvPr id="4100" name="Text Box 4">
            <a:extLst>
              <a:ext uri="{FF2B5EF4-FFF2-40B4-BE49-F238E27FC236}">
                <a16:creationId xmlns:a16="http://schemas.microsoft.com/office/drawing/2014/main" id="{AFEDC511-158A-2231-18B4-43C5A7E521D9}"/>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Fällen gibt es mehr als eine Antwort)</a:t>
            </a:r>
            <a:endParaRPr lang="en-US" altLang="en-US" sz="1800" i="1"/>
          </a:p>
        </p:txBody>
      </p:sp>
      <p:cxnSp>
        <p:nvCxnSpPr>
          <p:cNvPr id="7" name="Straight Arrow Connector 6">
            <a:extLst>
              <a:ext uri="{FF2B5EF4-FFF2-40B4-BE49-F238E27FC236}">
                <a16:creationId xmlns:a16="http://schemas.microsoft.com/office/drawing/2014/main" id="{91185CBF-561F-DE24-C1FA-C2AF33F6A6EC}"/>
              </a:ext>
            </a:extLst>
          </p:cNvPr>
          <p:cNvCxnSpPr/>
          <p:nvPr/>
        </p:nvCxnSpPr>
        <p:spPr>
          <a:xfrm flipH="1">
            <a:off x="390525" y="958850"/>
            <a:ext cx="0" cy="260350"/>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02" name="TextBox 7">
            <a:extLst>
              <a:ext uri="{FF2B5EF4-FFF2-40B4-BE49-F238E27FC236}">
                <a16:creationId xmlns:a16="http://schemas.microsoft.com/office/drawing/2014/main" id="{FB41D577-0C10-8332-21B6-E8D10C97417A}"/>
              </a:ext>
            </a:extLst>
          </p:cNvPr>
          <p:cNvSpPr txBox="1">
            <a:spLocks noChangeArrowheads="1"/>
          </p:cNvSpPr>
          <p:nvPr/>
        </p:nvSpPr>
        <p:spPr bwMode="auto">
          <a:xfrm>
            <a:off x="206375" y="1219200"/>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4103" name="Slide Number Placeholder 2">
            <a:extLst>
              <a:ext uri="{FF2B5EF4-FFF2-40B4-BE49-F238E27FC236}">
                <a16:creationId xmlns:a16="http://schemas.microsoft.com/office/drawing/2014/main" id="{9B7CC444-DDFA-02C8-002F-7185EDC2633F}"/>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5D9B2B3-7789-4846-9868-CB3FCAC748C8}" type="slidenum">
              <a:rPr lang="en-US" altLang="en-US" sz="1000"/>
              <a:t>6</a:t>
            </a:fld>
            <a:endParaRPr lang="en-US" altLang="en-US" sz="1000"/>
          </a:p>
        </p:txBody>
      </p:sp>
      <p:sp>
        <p:nvSpPr>
          <p:cNvPr id="4106" name="TextBox 2">
            <a:extLst>
              <a:ext uri="{FF2B5EF4-FFF2-40B4-BE49-F238E27FC236}">
                <a16:creationId xmlns:a16="http://schemas.microsoft.com/office/drawing/2014/main" id="{401BB077-A726-3AD0-93D9-FD2FB75C59CE}"/>
              </a:ext>
            </a:extLst>
          </p:cNvPr>
          <p:cNvSpPr txBox="1">
            <a:spLocks noChangeArrowheads="1"/>
          </p:cNvSpPr>
          <p:nvPr/>
        </p:nvSpPr>
        <p:spPr bwMode="auto">
          <a:xfrm>
            <a:off x="0" y="641350"/>
            <a:ext cx="78105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ts val="1000"/>
              </a:lnSpc>
              <a:spcBef>
                <a:spcPct val="0"/>
              </a:spcBef>
              <a:buClrTx/>
              <a:buSzTx/>
              <a:buFontTx/>
              <a:buNone/>
            </a:pPr>
            <a:r>
              <a:rPr lang="en-US" altLang="en-US" sz="1200" dirty="0" err="1"/>
              <a:t>Anzahl</a:t>
            </a:r>
            <a:r>
              <a:rPr lang="en-US" altLang="en-US" sz="1200" dirty="0"/>
              <a:t> der</a:t>
            </a:r>
          </a:p>
          <a:p>
            <a:pPr algn="ctr" eaLnBrk="1" hangingPunct="1">
              <a:lnSpc>
                <a:spcPts val="1000"/>
              </a:lnSpc>
              <a:spcBef>
                <a:spcPct val="0"/>
              </a:spcBef>
              <a:buClrTx/>
              <a:buSzTx/>
              <a:buFontTx/>
              <a:buNone/>
            </a:pPr>
            <a:r>
              <a:rPr lang="en-US" altLang="en-US" sz="1200" dirty="0" err="1"/>
              <a:t>Antworten</a:t>
            </a:r>
            <a:endParaRPr lang="en-US" altLang="en-US" sz="1200" dirty="0"/>
          </a:p>
        </p:txBody>
      </p:sp>
    </p:spTree>
    <p:extLst>
      <p:ext uri="{BB962C8B-B14F-4D97-AF65-F5344CB8AC3E}">
        <p14:creationId xmlns:p14="http://schemas.microsoft.com/office/powerpoint/2010/main" val="33415145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C82FC-6293-E567-B9E9-F975D74C5C85}"/>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EC3FD1EE-8227-6B0E-AB6B-7FE103921D0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3D3897ED-8B6C-EC8E-9B23-BF85087ECBCB}"/>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0FD4CD66-7AD7-19D1-A4BB-18321D52F21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021E5BE8-B198-FC6E-DAFE-92F9C77991D2}"/>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D156F694-76D0-E6A4-1F4E-5C4BED45A7F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60</a:t>
            </a:fld>
            <a:endParaRPr lang="en-US" altLang="en-US" sz="1000"/>
          </a:p>
        </p:txBody>
      </p:sp>
      <p:sp>
        <p:nvSpPr>
          <p:cNvPr id="7" name="TextBox 6">
            <a:extLst>
              <a:ext uri="{FF2B5EF4-FFF2-40B4-BE49-F238E27FC236}">
                <a16:creationId xmlns:a16="http://schemas.microsoft.com/office/drawing/2014/main" id="{3FE49A51-ADC6-BF54-CBE0-8940F6BD3416}"/>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altersspezifische 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4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nicht-okularen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chemeClr val="bg1">
                    <a:lumMod val="75000"/>
                  </a:schemeClr>
                </a:solidFill>
              </a:rPr>
              <a:t>--</a:t>
            </a:r>
            <a:r>
              <a:rPr lang="en-US" sz="1200" b="1" i="1" dirty="0">
                <a:solidFill>
                  <a:schemeClr val="bg1">
                    <a:lumMod val="75000"/>
                  </a:schemeClr>
                </a:solidFill>
              </a:rPr>
              <a:t>?</a:t>
            </a:r>
          </a:p>
        </p:txBody>
      </p:sp>
      <p:sp>
        <p:nvSpPr>
          <p:cNvPr id="13" name="Oval 12">
            <a:extLst>
              <a:ext uri="{FF2B5EF4-FFF2-40B4-BE49-F238E27FC236}">
                <a16:creationId xmlns:a16="http://schemas.microsoft.com/office/drawing/2014/main" id="{867BF9F7-FD4E-AB8C-9B4C-1D309B0B6190}"/>
              </a:ext>
            </a:extLst>
          </p:cNvPr>
          <p:cNvSpPr/>
          <p:nvPr/>
        </p:nvSpPr>
        <p:spPr>
          <a:xfrm>
            <a:off x="3014382" y="1274156"/>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Arrow: Left 4">
            <a:extLst>
              <a:ext uri="{FF2B5EF4-FFF2-40B4-BE49-F238E27FC236}">
                <a16:creationId xmlns:a16="http://schemas.microsoft.com/office/drawing/2014/main" id="{61EFF101-4F5D-C13E-BEF8-C9C16842F9F1}"/>
              </a:ext>
            </a:extLst>
          </p:cNvPr>
          <p:cNvSpPr/>
          <p:nvPr/>
        </p:nvSpPr>
        <p:spPr>
          <a:xfrm>
            <a:off x="5152466" y="4343400"/>
            <a:ext cx="1866899" cy="50840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Nächster Befund</a:t>
            </a:r>
          </a:p>
        </p:txBody>
      </p:sp>
    </p:spTree>
    <p:extLst>
      <p:ext uri="{BB962C8B-B14F-4D97-AF65-F5344CB8AC3E}">
        <p14:creationId xmlns:p14="http://schemas.microsoft.com/office/powerpoint/2010/main" val="3701458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C0F93F-35BD-6B66-A712-67427EA687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0808" y="1226033"/>
            <a:ext cx="3302383" cy="4405934"/>
          </a:xfrm>
          <a:prstGeom prst="rect">
            <a:avLst/>
          </a:prstGeom>
        </p:spPr>
      </p:pic>
      <p:sp>
        <p:nvSpPr>
          <p:cNvPr id="9" name="TextBox 8">
            <a:extLst>
              <a:ext uri="{FF2B5EF4-FFF2-40B4-BE49-F238E27FC236}">
                <a16:creationId xmlns:a16="http://schemas.microsoft.com/office/drawing/2014/main" id="{FC0DDBCC-9DA7-6CAC-0534-41924B734955}"/>
              </a:ext>
            </a:extLst>
          </p:cNvPr>
          <p:cNvSpPr txBox="1"/>
          <p:nvPr/>
        </p:nvSpPr>
        <p:spPr>
          <a:xfrm>
            <a:off x="3081852" y="6096000"/>
            <a:ext cx="2980303" cy="369332"/>
          </a:xfrm>
          <a:prstGeom prst="rect">
            <a:avLst/>
          </a:prstGeom>
          <a:noFill/>
        </p:spPr>
        <p:txBody>
          <a:bodyPr wrap="square" lIns="25400" tIns="12700" rIns="25400" bIns="12700" rtlCol="0">
            <a:spAutoFit/>
          </a:bodyPr>
          <a:lstStyle/>
          <a:p>
            <a:pPr algn="ctr"/>
            <a:r>
              <a:rPr lang="en-US" sz="1200" dirty="0"/>
              <a:t>Rosazea: Papeln/Pusteln</a:t>
            </a:r>
          </a:p>
        </p:txBody>
      </p:sp>
      <p:sp>
        <p:nvSpPr>
          <p:cNvPr id="2" name="Text Box 4">
            <a:extLst>
              <a:ext uri="{FF2B5EF4-FFF2-40B4-BE49-F238E27FC236}">
                <a16:creationId xmlns:a16="http://schemas.microsoft.com/office/drawing/2014/main" id="{76518AE0-1933-9CEE-8A81-6268523A4918}"/>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Fällen gibt es mehr als eine Antwort)</a:t>
            </a:r>
            <a:endParaRPr lang="en-US" altLang="en-US" sz="1800" i="1"/>
          </a:p>
        </p:txBody>
      </p:sp>
    </p:spTree>
    <p:extLst>
      <p:ext uri="{BB962C8B-B14F-4D97-AF65-F5344CB8AC3E}">
        <p14:creationId xmlns:p14="http://schemas.microsoft.com/office/powerpoint/2010/main" val="18079805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CB12A-FCF2-94CA-3614-A08A572795AD}"/>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6952473E-1E43-F21B-EC09-A893C8DB2A03}"/>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4016A6EF-F6C8-9DA8-27F6-DC72CB38690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9D88ABBA-1EC9-AC9D-AE04-FADABC2A8A1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073F7F87-B918-8D99-F75B-8D711582CD08}"/>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69255CF9-3E6D-AC89-4A96-4E63078A439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62</a:t>
            </a:fld>
            <a:endParaRPr lang="en-US" altLang="en-US" sz="1000"/>
          </a:p>
        </p:txBody>
      </p:sp>
      <p:sp>
        <p:nvSpPr>
          <p:cNvPr id="7" name="TextBox 6">
            <a:extLst>
              <a:ext uri="{FF2B5EF4-FFF2-40B4-BE49-F238E27FC236}">
                <a16:creationId xmlns:a16="http://schemas.microsoft.com/office/drawing/2014/main" id="{AA9B345C-87B4-298E-2DA2-F12ED5084EDF}"/>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altersspezifische 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4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nicht-okulären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a:t>
            </a:r>
          </a:p>
        </p:txBody>
      </p:sp>
      <p:sp>
        <p:nvSpPr>
          <p:cNvPr id="13" name="Oval 12">
            <a:extLst>
              <a:ext uri="{FF2B5EF4-FFF2-40B4-BE49-F238E27FC236}">
                <a16:creationId xmlns:a16="http://schemas.microsoft.com/office/drawing/2014/main" id="{E71CCE5F-D4B0-863D-63FE-50A0C2A4501F}"/>
              </a:ext>
            </a:extLst>
          </p:cNvPr>
          <p:cNvSpPr/>
          <p:nvPr/>
        </p:nvSpPr>
        <p:spPr>
          <a:xfrm>
            <a:off x="3415055" y="1281837"/>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Arrow: Left 1">
            <a:extLst>
              <a:ext uri="{FF2B5EF4-FFF2-40B4-BE49-F238E27FC236}">
                <a16:creationId xmlns:a16="http://schemas.microsoft.com/office/drawing/2014/main" id="{E6C486F0-021F-C834-1934-CBECE62F2448}"/>
              </a:ext>
            </a:extLst>
          </p:cNvPr>
          <p:cNvSpPr/>
          <p:nvPr/>
        </p:nvSpPr>
        <p:spPr>
          <a:xfrm>
            <a:off x="5410200" y="4556911"/>
            <a:ext cx="1866899" cy="50840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Nächster Befund</a:t>
            </a:r>
          </a:p>
        </p:txBody>
      </p:sp>
      <p:sp>
        <p:nvSpPr>
          <p:cNvPr id="3" name="Rectangle 2">
            <a:extLst>
              <a:ext uri="{FF2B5EF4-FFF2-40B4-BE49-F238E27FC236}">
                <a16:creationId xmlns:a16="http://schemas.microsoft.com/office/drawing/2014/main" id="{D4118B4A-BDAB-D6F1-7719-34AE3ED1B7BD}"/>
              </a:ext>
            </a:extLst>
          </p:cNvPr>
          <p:cNvSpPr/>
          <p:nvPr/>
        </p:nvSpPr>
        <p:spPr>
          <a:xfrm>
            <a:off x="3746687" y="4556910"/>
            <a:ext cx="901513" cy="2436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Lokalisation</a:t>
            </a:r>
          </a:p>
        </p:txBody>
      </p:sp>
    </p:spTree>
    <p:extLst>
      <p:ext uri="{BB962C8B-B14F-4D97-AF65-F5344CB8AC3E}">
        <p14:creationId xmlns:p14="http://schemas.microsoft.com/office/powerpoint/2010/main" val="29705021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366C0-4EC9-5C67-91BD-14852BC6ABC4}"/>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5E21927A-F402-3609-BD9F-20FE39EBAD1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D5600601-EE10-3AAB-741E-C931906809B8}"/>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073905E8-DB3A-D9E3-509D-F982779885E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12299621-66C9-1B59-2AD6-0A3C5ABFDA5B}"/>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BAC0A8D2-C84C-5B48-3B17-843FA36AC85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63</a:t>
            </a:fld>
            <a:endParaRPr lang="en-US" altLang="en-US" sz="1000"/>
          </a:p>
        </p:txBody>
      </p:sp>
      <p:sp>
        <p:nvSpPr>
          <p:cNvPr id="7" name="TextBox 6">
            <a:extLst>
              <a:ext uri="{FF2B5EF4-FFF2-40B4-BE49-F238E27FC236}">
                <a16:creationId xmlns:a16="http://schemas.microsoft.com/office/drawing/2014/main" id="{897FF35F-5BE1-9AE1-2012-6A237BC3C8A9}"/>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4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nicht-okularen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a:t>
            </a:r>
          </a:p>
        </p:txBody>
      </p:sp>
      <p:sp>
        <p:nvSpPr>
          <p:cNvPr id="13" name="Oval 12">
            <a:extLst>
              <a:ext uri="{FF2B5EF4-FFF2-40B4-BE49-F238E27FC236}">
                <a16:creationId xmlns:a16="http://schemas.microsoft.com/office/drawing/2014/main" id="{BFC7D3B6-499D-AD88-694E-B94168230D08}"/>
              </a:ext>
            </a:extLst>
          </p:cNvPr>
          <p:cNvSpPr/>
          <p:nvPr/>
        </p:nvSpPr>
        <p:spPr>
          <a:xfrm>
            <a:off x="3139888" y="1303527"/>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Arrow: Left 1">
            <a:extLst>
              <a:ext uri="{FF2B5EF4-FFF2-40B4-BE49-F238E27FC236}">
                <a16:creationId xmlns:a16="http://schemas.microsoft.com/office/drawing/2014/main" id="{F97A0D96-28F8-DC10-6A19-F6557A0DCC78}"/>
              </a:ext>
            </a:extLst>
          </p:cNvPr>
          <p:cNvSpPr/>
          <p:nvPr/>
        </p:nvSpPr>
        <p:spPr>
          <a:xfrm>
            <a:off x="5410200" y="4556911"/>
            <a:ext cx="1866899" cy="50840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Nächster Befund</a:t>
            </a:r>
          </a:p>
        </p:txBody>
      </p:sp>
    </p:spTree>
    <p:extLst>
      <p:ext uri="{BB962C8B-B14F-4D97-AF65-F5344CB8AC3E}">
        <p14:creationId xmlns:p14="http://schemas.microsoft.com/office/powerpoint/2010/main" val="38740178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FD393-8850-CD0C-F8A4-9EF885CB9DAD}"/>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13D7725C-BFF5-3081-0D51-6EF767AD272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468CC936-BD77-9408-6804-6BE0559EC87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9DB2B739-D13D-5AF2-7D16-B2D77D5AE98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AE0ED164-622C-F340-FCD6-AE3DEBD2B627}"/>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92F7549D-233F-9905-8D5D-1EE0B3CDB2D0}"/>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64</a:t>
            </a:fld>
            <a:endParaRPr lang="en-US" altLang="en-US" sz="1000"/>
          </a:p>
        </p:txBody>
      </p:sp>
      <p:sp>
        <p:nvSpPr>
          <p:cNvPr id="7" name="TextBox 6">
            <a:extLst>
              <a:ext uri="{FF2B5EF4-FFF2-40B4-BE49-F238E27FC236}">
                <a16:creationId xmlns:a16="http://schemas.microsoft.com/office/drawing/2014/main" id="{5761B7DD-4476-8BF8-3814-AA3195FF61C1}"/>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4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nicht-okularen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 </a:t>
            </a:r>
            <a:r>
              <a:rPr lang="en-US" sz="1200" dirty="0"/>
              <a:t>(sogenanntes </a:t>
            </a:r>
            <a:r>
              <a:rPr lang="en-US" sz="1200" i="1" dirty="0"/>
              <a:t>Rhinophym</a:t>
            </a:r>
            <a:r>
              <a:rPr lang="en-US" sz="1200" dirty="0"/>
              <a:t>)</a:t>
            </a:r>
            <a:endParaRPr lang="en-US" sz="1400" dirty="0">
              <a:solidFill>
                <a:srgbClr val="0000FF"/>
              </a:solidFill>
            </a:endParaRPr>
          </a:p>
        </p:txBody>
      </p:sp>
      <p:sp>
        <p:nvSpPr>
          <p:cNvPr id="32" name="Rectangle 31">
            <a:extLst>
              <a:ext uri="{FF2B5EF4-FFF2-40B4-BE49-F238E27FC236}">
                <a16:creationId xmlns:a16="http://schemas.microsoft.com/office/drawing/2014/main" id="{A60B41D8-1020-FF37-92B6-E22097448415}"/>
              </a:ext>
            </a:extLst>
          </p:cNvPr>
          <p:cNvSpPr/>
          <p:nvPr/>
        </p:nvSpPr>
        <p:spPr>
          <a:xfrm>
            <a:off x="5486400" y="4495800"/>
            <a:ext cx="1013138" cy="2498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800" dirty="0">
              <a:solidFill>
                <a:schemeClr val="tx1"/>
              </a:solidFill>
            </a:endParaRPr>
          </a:p>
        </p:txBody>
      </p:sp>
      <p:sp>
        <p:nvSpPr>
          <p:cNvPr id="13" name="Oval 12">
            <a:extLst>
              <a:ext uri="{FF2B5EF4-FFF2-40B4-BE49-F238E27FC236}">
                <a16:creationId xmlns:a16="http://schemas.microsoft.com/office/drawing/2014/main" id="{241E89CC-5017-F7EA-7E98-B8EA174DC144}"/>
              </a:ext>
            </a:extLst>
          </p:cNvPr>
          <p:cNvSpPr/>
          <p:nvPr/>
        </p:nvSpPr>
        <p:spPr>
          <a:xfrm>
            <a:off x="3039782" y="1331260"/>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6049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E0A7D-B16F-C9F2-F23B-2C939C5842D9}"/>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956A729B-3A90-1737-302F-DE124F9187D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B99EFC60-6A60-6FEF-4F1B-51740D1A0B1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10E7D1F9-418E-107C-5423-6B3F7CCFF34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4EA22F74-27EE-4F53-054C-29AF0BB9BB64}"/>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6530461E-3769-BEF2-4FCE-47EAC58FD77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65</a:t>
            </a:fld>
            <a:endParaRPr lang="en-US" altLang="en-US" sz="1000"/>
          </a:p>
        </p:txBody>
      </p:sp>
      <p:sp>
        <p:nvSpPr>
          <p:cNvPr id="7" name="TextBox 6">
            <a:extLst>
              <a:ext uri="{FF2B5EF4-FFF2-40B4-BE49-F238E27FC236}">
                <a16:creationId xmlns:a16="http://schemas.microsoft.com/office/drawing/2014/main" id="{4D671F2D-AFEF-F70D-B610-9BB592D8D0F7}"/>
              </a:ext>
            </a:extLst>
          </p:cNvPr>
          <p:cNvSpPr txBox="1"/>
          <p:nvPr/>
        </p:nvSpPr>
        <p:spPr>
          <a:xfrm>
            <a:off x="2590800" y="1883926"/>
            <a:ext cx="6172200" cy="3108543"/>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4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nicht-okularen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 </a:t>
            </a:r>
            <a:r>
              <a:rPr lang="en-US" sz="1200" dirty="0"/>
              <a:t>(sogenanntes </a:t>
            </a:r>
            <a:r>
              <a:rPr lang="en-US" sz="1200" i="1" dirty="0"/>
              <a:t>Rhinophym</a:t>
            </a:r>
            <a:r>
              <a:rPr lang="en-US" sz="1200" dirty="0"/>
              <a:t>)</a:t>
            </a:r>
            <a:endParaRPr lang="en-US" sz="1400" dirty="0">
              <a:solidFill>
                <a:srgbClr val="0000FF"/>
              </a:solidFill>
            </a:endParaRPr>
          </a:p>
        </p:txBody>
      </p:sp>
      <p:sp>
        <p:nvSpPr>
          <p:cNvPr id="13" name="Oval 12">
            <a:extLst>
              <a:ext uri="{FF2B5EF4-FFF2-40B4-BE49-F238E27FC236}">
                <a16:creationId xmlns:a16="http://schemas.microsoft.com/office/drawing/2014/main" id="{8FEF6282-4460-42AD-0A14-EFE346D5BB3D}"/>
              </a:ext>
            </a:extLst>
          </p:cNvPr>
          <p:cNvSpPr/>
          <p:nvPr/>
        </p:nvSpPr>
        <p:spPr>
          <a:xfrm>
            <a:off x="3039782" y="1206423"/>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41760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Rhinophyma Treatment">
            <a:extLst>
              <a:ext uri="{FF2B5EF4-FFF2-40B4-BE49-F238E27FC236}">
                <a16:creationId xmlns:a16="http://schemas.microsoft.com/office/drawing/2014/main" id="{6956F275-D95B-EE1E-665D-544039B6B87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238" y="1256086"/>
            <a:ext cx="3621523" cy="434582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C0DDBCC-9DA7-6CAC-0534-41924B734955}"/>
              </a:ext>
            </a:extLst>
          </p:cNvPr>
          <p:cNvSpPr txBox="1"/>
          <p:nvPr/>
        </p:nvSpPr>
        <p:spPr>
          <a:xfrm>
            <a:off x="3312685" y="6096000"/>
            <a:ext cx="2518638" cy="369332"/>
          </a:xfrm>
          <a:prstGeom prst="rect">
            <a:avLst/>
          </a:prstGeom>
          <a:noFill/>
        </p:spPr>
        <p:txBody>
          <a:bodyPr wrap="square" lIns="25400" tIns="12700" rIns="25400" bIns="12700" rtlCol="0">
            <a:spAutoFit/>
          </a:bodyPr>
          <a:lstStyle/>
          <a:p>
            <a:pPr algn="ctr"/>
            <a:r>
              <a:rPr lang="en-US" sz="1200" dirty="0"/>
              <a:t>Rosazea: Rhinophym</a:t>
            </a:r>
            <a:endParaRPr lang="en-US" dirty="0"/>
          </a:p>
        </p:txBody>
      </p:sp>
      <p:sp>
        <p:nvSpPr>
          <p:cNvPr id="2" name="Text Box 4">
            <a:extLst>
              <a:ext uri="{FF2B5EF4-FFF2-40B4-BE49-F238E27FC236}">
                <a16:creationId xmlns:a16="http://schemas.microsoft.com/office/drawing/2014/main" id="{3B102C48-27A7-398F-2612-CA6B442745D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Tree>
    <p:extLst>
      <p:ext uri="{BB962C8B-B14F-4D97-AF65-F5344CB8AC3E}">
        <p14:creationId xmlns:p14="http://schemas.microsoft.com/office/powerpoint/2010/main" val="6774740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4737D-ACFD-2863-E400-2910E65A3A37}"/>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BB5DC128-9F32-5FAE-6E63-5D2C63AB8583}"/>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C34AD79C-FAF6-7831-D425-0FD5B47FF3B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2114F876-61C8-1CA3-4003-107DC1B4098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EFC0040B-2427-16FE-AF36-C682147FDA29}"/>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4FC6DBF8-1611-B8ED-8BFD-B96E49A41A1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67</a:t>
            </a:fld>
            <a:endParaRPr lang="en-US" altLang="en-US" sz="1000"/>
          </a:p>
        </p:txBody>
      </p:sp>
      <p:sp>
        <p:nvSpPr>
          <p:cNvPr id="7" name="TextBox 6">
            <a:extLst>
              <a:ext uri="{FF2B5EF4-FFF2-40B4-BE49-F238E27FC236}">
                <a16:creationId xmlns:a16="http://schemas.microsoft.com/office/drawing/2014/main" id="{51E5DE8A-D1A8-7C66-9FD4-ED688BF2C659}"/>
              </a:ext>
            </a:extLst>
          </p:cNvPr>
          <p:cNvSpPr txBox="1"/>
          <p:nvPr/>
        </p:nvSpPr>
        <p:spPr>
          <a:xfrm>
            <a:off x="2590800" y="1883926"/>
            <a:ext cx="6172200" cy="3539430"/>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altersspezifische 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4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nicht-okularen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 </a:t>
            </a:r>
            <a:r>
              <a:rPr lang="en-US" sz="1200" dirty="0"/>
              <a:t>(sogenanntes </a:t>
            </a:r>
            <a:r>
              <a:rPr lang="en-US" sz="1200" i="1" dirty="0"/>
              <a:t>Rhinophym</a:t>
            </a:r>
            <a:r>
              <a:rPr lang="en-US" sz="1200" dirty="0"/>
              <a:t>)</a:t>
            </a:r>
          </a:p>
          <a:p>
            <a:endParaRPr lang="en-US" sz="1400" dirty="0">
              <a:solidFill>
                <a:srgbClr val="0000FF"/>
              </a:solidFill>
            </a:endParaRPr>
          </a:p>
          <a:p>
            <a:r>
              <a:rPr lang="en-US" sz="1200" i="1" dirty="0">
                <a:solidFill>
                  <a:srgbClr val="0000FF"/>
                </a:solidFill>
              </a:rPr>
              <a:t>Was bezeichnet das </a:t>
            </a:r>
            <a:r>
              <a:rPr lang="en-US" sz="1200" dirty="0">
                <a:solidFill>
                  <a:srgbClr val="0000FF"/>
                </a:solidFill>
              </a:rPr>
              <a:t>Cornea</a:t>
            </a:r>
            <a:r>
              <a:rPr lang="en-US" sz="1200" i="1" dirty="0">
                <a:solidFill>
                  <a:srgbClr val="0000FF"/>
                </a:solidFill>
              </a:rPr>
              <a:t>-Buch als „Grundpfeiler der Therapie“ bei Rosazea?</a:t>
            </a:r>
          </a:p>
        </p:txBody>
      </p:sp>
      <p:sp>
        <p:nvSpPr>
          <p:cNvPr id="13" name="Oval 12">
            <a:extLst>
              <a:ext uri="{FF2B5EF4-FFF2-40B4-BE49-F238E27FC236}">
                <a16:creationId xmlns:a16="http://schemas.microsoft.com/office/drawing/2014/main" id="{695C9883-167E-F4AC-0777-4F2BB2A76F4A}"/>
              </a:ext>
            </a:extLst>
          </p:cNvPr>
          <p:cNvSpPr/>
          <p:nvPr/>
        </p:nvSpPr>
        <p:spPr>
          <a:xfrm>
            <a:off x="3352800" y="1260835"/>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68691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6390F-8722-306D-7557-6F49A5786189}"/>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1B7E404F-FC08-1F0A-2D3C-23BE9F03D5A3}"/>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Fragen und Antworten</a:t>
            </a:r>
          </a:p>
        </p:txBody>
      </p:sp>
      <p:sp>
        <p:nvSpPr>
          <p:cNvPr id="4099" name="Rectangle 3">
            <a:extLst>
              <a:ext uri="{FF2B5EF4-FFF2-40B4-BE49-F238E27FC236}">
                <a16:creationId xmlns:a16="http://schemas.microsoft.com/office/drawing/2014/main" id="{E4B38683-620B-F7A0-C587-5AE2F4ABD29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B2A41F51-6682-BF43-8239-89E61252E7B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30B97280-B7C8-1D73-AB84-35ED661675DD}"/>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EE1FB90C-C990-2A76-D1E8-1A28C4F942F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68</a:t>
            </a:fld>
            <a:endParaRPr lang="en-US" altLang="en-US" sz="1000"/>
          </a:p>
        </p:txBody>
      </p:sp>
      <p:sp>
        <p:nvSpPr>
          <p:cNvPr id="7" name="TextBox 6">
            <a:extLst>
              <a:ext uri="{FF2B5EF4-FFF2-40B4-BE49-F238E27FC236}">
                <a16:creationId xmlns:a16="http://schemas.microsoft.com/office/drawing/2014/main" id="{757277BD-9C4B-E961-9C00-429A20EC2D5A}"/>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4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nicht-okularen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 </a:t>
            </a:r>
            <a:r>
              <a:rPr lang="en-US" sz="1200" dirty="0"/>
              <a:t>(sogenanntes </a:t>
            </a:r>
            <a:r>
              <a:rPr lang="en-US" sz="1200" i="1" dirty="0"/>
              <a:t>Rhinophym</a:t>
            </a:r>
            <a:r>
              <a:rPr lang="en-US" sz="1200" dirty="0"/>
              <a:t>)</a:t>
            </a:r>
          </a:p>
          <a:p>
            <a:endParaRPr lang="en-US" sz="1400" dirty="0">
              <a:solidFill>
                <a:srgbClr val="0000FF"/>
              </a:solidFill>
            </a:endParaRPr>
          </a:p>
          <a:p>
            <a:r>
              <a:rPr lang="en-US" sz="1200" i="1" dirty="0">
                <a:solidFill>
                  <a:srgbClr val="0000FF"/>
                </a:solidFill>
              </a:rPr>
              <a:t>Was bezeichnet das </a:t>
            </a:r>
            <a:r>
              <a:rPr lang="en-US" sz="1200" dirty="0">
                <a:solidFill>
                  <a:srgbClr val="0000FF"/>
                </a:solidFill>
              </a:rPr>
              <a:t>Cornea</a:t>
            </a:r>
            <a:r>
              <a:rPr lang="en-US" sz="1200" i="1" dirty="0">
                <a:solidFill>
                  <a:srgbClr val="0000FF"/>
                </a:solidFill>
              </a:rPr>
              <a:t>-Buch als „Grundpfeiler der Therapie“ bei Rosazea?</a:t>
            </a:r>
          </a:p>
          <a:p>
            <a:r>
              <a:rPr lang="en-US" sz="1200" dirty="0">
                <a:solidFill>
                  <a:srgbClr val="0000FF"/>
                </a:solidFill>
              </a:rPr>
              <a:t>Orale Tetracycline</a:t>
            </a:r>
          </a:p>
        </p:txBody>
      </p:sp>
      <p:sp>
        <p:nvSpPr>
          <p:cNvPr id="33" name="Rectangle 32">
            <a:extLst>
              <a:ext uri="{FF2B5EF4-FFF2-40B4-BE49-F238E27FC236}">
                <a16:creationId xmlns:a16="http://schemas.microsoft.com/office/drawing/2014/main" id="{CE5B7912-D0F5-7A4E-E480-453A19AE8034}"/>
              </a:ext>
            </a:extLst>
          </p:cNvPr>
          <p:cNvSpPr/>
          <p:nvPr/>
        </p:nvSpPr>
        <p:spPr>
          <a:xfrm>
            <a:off x="2624667" y="5105400"/>
            <a:ext cx="1185333" cy="22539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800" dirty="0">
              <a:solidFill>
                <a:schemeClr val="tx1"/>
              </a:solidFill>
            </a:endParaRPr>
          </a:p>
        </p:txBody>
      </p:sp>
      <p:sp>
        <p:nvSpPr>
          <p:cNvPr id="13" name="Oval 12">
            <a:extLst>
              <a:ext uri="{FF2B5EF4-FFF2-40B4-BE49-F238E27FC236}">
                <a16:creationId xmlns:a16="http://schemas.microsoft.com/office/drawing/2014/main" id="{3F58E249-2528-B31A-1607-C5FCD2679918}"/>
              </a:ext>
            </a:extLst>
          </p:cNvPr>
          <p:cNvSpPr/>
          <p:nvPr/>
        </p:nvSpPr>
        <p:spPr>
          <a:xfrm>
            <a:off x="3014382" y="1248058"/>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70273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89CB6-F56D-0608-C9B1-B1D517457B6B}"/>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5DBC5D9A-102E-FB10-E42B-A14F29E210D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9C62C9A9-E855-9D28-05F4-EA1064F0007A}"/>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5038F8D3-C33C-3EBA-0384-81570294C8C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9B7AB473-2881-6099-D2EC-53B4789B90D3}"/>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3D490CE3-623F-C8DA-4500-82B791AE459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69</a:t>
            </a:fld>
            <a:endParaRPr lang="en-US" altLang="en-US" sz="1000"/>
          </a:p>
        </p:txBody>
      </p:sp>
      <p:sp>
        <p:nvSpPr>
          <p:cNvPr id="7" name="TextBox 6">
            <a:extLst>
              <a:ext uri="{FF2B5EF4-FFF2-40B4-BE49-F238E27FC236}">
                <a16:creationId xmlns:a16="http://schemas.microsoft.com/office/drawing/2014/main" id="{B332375B-ADAB-2D5E-94AD-D66515661431}"/>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rgbClr val="0000FF"/>
                </a:solidFill>
              </a:rPr>
              <a:t>Was ist </a:t>
            </a:r>
            <a:r>
              <a:rPr lang="en-US" sz="1200" dirty="0">
                <a:solidFill>
                  <a:srgbClr val="0000FF"/>
                </a:solidFill>
              </a:rPr>
              <a:t>Rosazea</a:t>
            </a:r>
            <a:r>
              <a:rPr lang="en-US" sz="1200" i="1" dirty="0">
                <a:solidFill>
                  <a:srgbClr val="0000FF"/>
                </a:solidFill>
              </a:rPr>
              <a:t>, kurz gesagt</a:t>
            </a:r>
            <a:r>
              <a:rPr lang="en-US" sz="1200" dirty="0">
                <a:solidFill>
                  <a:srgbClr val="0000FF"/>
                </a:solidFill>
              </a:rPr>
              <a:t>?</a:t>
            </a:r>
          </a:p>
          <a:p>
            <a:r>
              <a:rPr lang="en-US" sz="1200" dirty="0">
                <a:solidFill>
                  <a:srgbClr val="0000FF"/>
                </a:solidFill>
              </a:rPr>
              <a:t>Eine chronische, akneiforme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400" dirty="0">
              <a:latin typeface="+mn-lt"/>
            </a:endParaRPr>
          </a:p>
          <a:p>
            <a:endParaRPr lang="en-US" sz="14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4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4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nicht-okularen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 </a:t>
            </a:r>
            <a:r>
              <a:rPr lang="en-US" sz="1200" dirty="0"/>
              <a:t>(sogenanntes </a:t>
            </a:r>
            <a:r>
              <a:rPr lang="en-US" sz="1200" i="1" dirty="0"/>
              <a:t>Rhinophym</a:t>
            </a:r>
            <a:r>
              <a:rPr lang="en-US" sz="1200" dirty="0"/>
              <a:t>)</a:t>
            </a:r>
          </a:p>
          <a:p>
            <a:endParaRPr lang="en-US" sz="1400" dirty="0">
              <a:solidFill>
                <a:srgbClr val="0000FF"/>
              </a:solidFill>
            </a:endParaRPr>
          </a:p>
          <a:p>
            <a:r>
              <a:rPr lang="en-US" sz="1200" i="1" dirty="0">
                <a:solidFill>
                  <a:srgbClr val="0000FF"/>
                </a:solidFill>
              </a:rPr>
              <a:t>Was bezeichnet das </a:t>
            </a:r>
            <a:r>
              <a:rPr lang="en-US" sz="1200" dirty="0">
                <a:solidFill>
                  <a:srgbClr val="0000FF"/>
                </a:solidFill>
              </a:rPr>
              <a:t>Cornea</a:t>
            </a:r>
            <a:r>
              <a:rPr lang="en-US" sz="1200" i="1" dirty="0">
                <a:solidFill>
                  <a:srgbClr val="0000FF"/>
                </a:solidFill>
              </a:rPr>
              <a:t>-Buch als „Grundpfeiler der Therapie“ bei Rosazea?</a:t>
            </a:r>
          </a:p>
          <a:p>
            <a:r>
              <a:rPr lang="en-US" sz="1200" dirty="0">
                <a:solidFill>
                  <a:srgbClr val="0000FF"/>
                </a:solidFill>
              </a:rPr>
              <a:t>Orale Tetracycline</a:t>
            </a:r>
          </a:p>
        </p:txBody>
      </p:sp>
      <p:sp>
        <p:nvSpPr>
          <p:cNvPr id="13" name="Oval 12">
            <a:extLst>
              <a:ext uri="{FF2B5EF4-FFF2-40B4-BE49-F238E27FC236}">
                <a16:creationId xmlns:a16="http://schemas.microsoft.com/office/drawing/2014/main" id="{7A48800C-101D-4B6F-59AB-D461FC76188E}"/>
              </a:ext>
            </a:extLst>
          </p:cNvPr>
          <p:cNvSpPr/>
          <p:nvPr/>
        </p:nvSpPr>
        <p:spPr>
          <a:xfrm>
            <a:off x="3014382" y="1282623"/>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9486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9CAE0B6-322F-40E2-99FD-0C26B9B60C8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5123" name="Rectangle 3">
            <a:extLst>
              <a:ext uri="{FF2B5EF4-FFF2-40B4-BE49-F238E27FC236}">
                <a16:creationId xmlns:a16="http://schemas.microsoft.com/office/drawing/2014/main" id="{0ACE5784-EE02-43DA-B474-D8D14D37F909}"/>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endParaRPr lang="en-US" altLang="en-US" sz="1500">
              <a:solidFill>
                <a:schemeClr val="bg1"/>
              </a:solidFill>
            </a:endParaRPr>
          </a:p>
        </p:txBody>
      </p:sp>
      <p:sp>
        <p:nvSpPr>
          <p:cNvPr id="5124" name="Text Box 4">
            <a:extLst>
              <a:ext uri="{FF2B5EF4-FFF2-40B4-BE49-F238E27FC236}">
                <a16:creationId xmlns:a16="http://schemas.microsoft.com/office/drawing/2014/main" id="{E4E63151-D52D-449D-AA7F-445938B0708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5125" name="TextBox 7">
            <a:extLst>
              <a:ext uri="{FF2B5EF4-FFF2-40B4-BE49-F238E27FC236}">
                <a16:creationId xmlns:a16="http://schemas.microsoft.com/office/drawing/2014/main" id="{21C6C84A-77A4-44F5-9B8A-D3729B6B89EB}"/>
              </a:ext>
            </a:extLst>
          </p:cNvPr>
          <p:cNvSpPr txBox="1">
            <a:spLocks noChangeArrowheads="1"/>
          </p:cNvSpPr>
          <p:nvPr/>
        </p:nvSpPr>
        <p:spPr bwMode="auto">
          <a:xfrm>
            <a:off x="206375" y="1219200"/>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5126" name="Slide Number Placeholder 1">
            <a:extLst>
              <a:ext uri="{FF2B5EF4-FFF2-40B4-BE49-F238E27FC236}">
                <a16:creationId xmlns:a16="http://schemas.microsoft.com/office/drawing/2014/main" id="{81B488DE-F339-4E88-82E7-862A682E443F}"/>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BD77EBF-4CC9-49D6-B28A-DC5481F57DE0}" type="slidenum">
              <a:rPr lang="en-US" altLang="en-US" sz="1000"/>
              <a:t>7</a:t>
            </a:fld>
            <a:endParaRPr lang="en-US" altLang="en-US" sz="100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E2336-A9A4-74EF-B3F3-CF9D12BF5951}"/>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68C5EFF9-9CBC-834C-BF0B-578254A6DADF}"/>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78975034-9B86-5E15-A8DD-2D362AC3419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5D81AEA2-5035-EDD2-5F46-079F0CACF5B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AE272184-4545-EE5D-45B2-DAD9E989A01B}"/>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A49C4308-A8C1-94F3-9EB1-D5972D476AC3}"/>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70</a:t>
            </a:fld>
            <a:endParaRPr lang="en-US" altLang="en-US" sz="1000"/>
          </a:p>
        </p:txBody>
      </p:sp>
      <p:sp>
        <p:nvSpPr>
          <p:cNvPr id="7" name="TextBox 6">
            <a:extLst>
              <a:ext uri="{FF2B5EF4-FFF2-40B4-BE49-F238E27FC236}">
                <a16:creationId xmlns:a16="http://schemas.microsoft.com/office/drawing/2014/main" id="{49C132FD-39EB-8B06-FF2E-FFAAA26A89B0}"/>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B719BAD5-2F81-BB9D-2C88-5DEB06C5F243}"/>
              </a:ext>
            </a:extLst>
          </p:cNvPr>
          <p:cNvSpPr/>
          <p:nvPr/>
        </p:nvSpPr>
        <p:spPr>
          <a:xfrm>
            <a:off x="3457388" y="1280431"/>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5AC356A-85A2-0DB5-8607-0726F6E8821D}"/>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t>Kann Rosazea die Hornhaut befallen?</a:t>
            </a:r>
            <a:endParaRPr lang="en-US" sz="1400" i="1" dirty="0">
              <a:solidFill>
                <a:schemeClr val="accent5"/>
              </a:solidFill>
            </a:endParaRPr>
          </a:p>
          <a:p>
            <a:r>
              <a:rPr lang="en-US" sz="1200" dirty="0">
                <a:solidFill>
                  <a:schemeClr val="accent5"/>
                </a:solidFill>
              </a:rPr>
              <a:t>Das wissen Sie. Bis zu  50 %  der Patienten mit okulärer Rosazea weisen eine mehr oder weniger starke Hornhautbeteiligung auf, bis hin zu einer  stromalen  und/oder  marginalen  Keratitis.</a:t>
            </a:r>
          </a:p>
        </p:txBody>
      </p:sp>
    </p:spTree>
    <p:extLst>
      <p:ext uri="{BB962C8B-B14F-4D97-AF65-F5344CB8AC3E}">
        <p14:creationId xmlns:p14="http://schemas.microsoft.com/office/powerpoint/2010/main" val="11648882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F69C4-8263-DD36-157F-67EFFCFAC7B7}"/>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B0F243CC-D249-6FE8-6B77-DAE1F9EE4A7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Fragen und Antworten</a:t>
            </a:r>
          </a:p>
        </p:txBody>
      </p:sp>
      <p:sp>
        <p:nvSpPr>
          <p:cNvPr id="4099" name="Rectangle 3">
            <a:extLst>
              <a:ext uri="{FF2B5EF4-FFF2-40B4-BE49-F238E27FC236}">
                <a16:creationId xmlns:a16="http://schemas.microsoft.com/office/drawing/2014/main" id="{EFB9F7CB-2BE5-5856-A4A2-5716F5EF0B5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268C9C6E-B48D-69E4-7997-264CD3BB1990}"/>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D60128EF-6967-552F-5B37-B0DF7984183B}"/>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890FF0D4-3302-75C5-56DB-A075CB4841C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71</a:t>
            </a:fld>
            <a:endParaRPr lang="en-US" altLang="en-US" sz="1000"/>
          </a:p>
        </p:txBody>
      </p:sp>
      <p:sp>
        <p:nvSpPr>
          <p:cNvPr id="7" name="TextBox 6">
            <a:extLst>
              <a:ext uri="{FF2B5EF4-FFF2-40B4-BE49-F238E27FC236}">
                <a16:creationId xmlns:a16="http://schemas.microsoft.com/office/drawing/2014/main" id="{792A1891-1B16-2F84-795A-AFF39A9382DB}"/>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943E816C-BCBC-006A-402C-73B98D7125DA}"/>
              </a:ext>
            </a:extLst>
          </p:cNvPr>
          <p:cNvSpPr/>
          <p:nvPr/>
        </p:nvSpPr>
        <p:spPr>
          <a:xfrm>
            <a:off x="2947149" y="1254775"/>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5F56397-53AA-B2D5-3BB7-C8FC0C56A72C}"/>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t>Kann Rosazea die Hornhaut befallen?</a:t>
            </a:r>
          </a:p>
          <a:p>
            <a:r>
              <a:rPr lang="en-US" sz="1200" dirty="0"/>
              <a:t>Das wissen Sie. Bis zu  50 %  der Patienten mit okulärer Rosazea weisen eine mehr oder weniger starke Hornhautbeteiligung auf</a:t>
            </a:r>
            <a:r>
              <a:rPr lang="en-US" sz="1200" dirty="0">
                <a:solidFill>
                  <a:schemeClr val="accent5"/>
                </a:solidFill>
              </a:rPr>
              <a:t>, bis hin zu einer  stromalen  und/oder  marginalen  Keratitis.“</a:t>
            </a:r>
          </a:p>
        </p:txBody>
      </p:sp>
      <p:sp>
        <p:nvSpPr>
          <p:cNvPr id="4" name="Rectangle 3">
            <a:extLst>
              <a:ext uri="{FF2B5EF4-FFF2-40B4-BE49-F238E27FC236}">
                <a16:creationId xmlns:a16="http://schemas.microsoft.com/office/drawing/2014/main" id="{BB640F02-3D17-2AD3-A194-17B2A34F6F25}"/>
              </a:ext>
            </a:extLst>
          </p:cNvPr>
          <p:cNvSpPr/>
          <p:nvPr/>
        </p:nvSpPr>
        <p:spPr>
          <a:xfrm>
            <a:off x="4036361" y="2246523"/>
            <a:ext cx="365760" cy="2377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a:t>
            </a:r>
          </a:p>
        </p:txBody>
      </p:sp>
    </p:spTree>
    <p:extLst>
      <p:ext uri="{BB962C8B-B14F-4D97-AF65-F5344CB8AC3E}">
        <p14:creationId xmlns:p14="http://schemas.microsoft.com/office/powerpoint/2010/main" val="37755945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F6960-2D08-B352-2879-A216EC264923}"/>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9C4F2EA5-0583-4C83-FCDF-A5DF44D0E17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B9FED2ED-34ED-3BD3-DBD0-1EF018044245}"/>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3EBF409D-B961-111A-09CA-DF28E8540C09}"/>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1185342C-13AB-4F2B-1A5C-21C129C03830}"/>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EF13A082-071C-70B0-A354-9A02854BDEF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72</a:t>
            </a:fld>
            <a:endParaRPr lang="en-US" altLang="en-US" sz="1000"/>
          </a:p>
        </p:txBody>
      </p:sp>
      <p:sp>
        <p:nvSpPr>
          <p:cNvPr id="7" name="TextBox 6">
            <a:extLst>
              <a:ext uri="{FF2B5EF4-FFF2-40B4-BE49-F238E27FC236}">
                <a16:creationId xmlns:a16="http://schemas.microsoft.com/office/drawing/2014/main" id="{69D19159-AB04-3772-CBDF-EA518D6AB668}"/>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5CB0045E-3FBF-68BB-E5F6-055EDF472E5D}"/>
              </a:ext>
            </a:extLst>
          </p:cNvPr>
          <p:cNvSpPr/>
          <p:nvPr/>
        </p:nvSpPr>
        <p:spPr>
          <a:xfrm>
            <a:off x="3048249" y="1260835"/>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02AC238-2D60-2D9E-018A-8FA47F0C2EF2}"/>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t>Kann Rosazea die Hornhaut befallen?</a:t>
            </a:r>
          </a:p>
          <a:p>
            <a:r>
              <a:rPr lang="en-US" sz="1200" dirty="0"/>
              <a:t>Das wissen Sie. Bis zu  50 %  der Patienten mit okulärer Rosazea weisen eine mehr oder weniger starke Hornhautbeteiligung auf</a:t>
            </a:r>
            <a:r>
              <a:rPr lang="en-US" sz="1200" dirty="0">
                <a:solidFill>
                  <a:schemeClr val="accent5"/>
                </a:solidFill>
              </a:rPr>
              <a:t>, bis hin zu einer  stromalen  und/oder  marginalen  Keratitis.</a:t>
            </a:r>
          </a:p>
        </p:txBody>
      </p:sp>
    </p:spTree>
    <p:extLst>
      <p:ext uri="{BB962C8B-B14F-4D97-AF65-F5344CB8AC3E}">
        <p14:creationId xmlns:p14="http://schemas.microsoft.com/office/powerpoint/2010/main" val="34652366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4942F-A694-2230-81D9-DD566BF8894F}"/>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7FA1930D-CFC4-4A0B-5069-C03530A5E553}"/>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6E78FB63-D413-13AB-42B0-F39E47D3BE43}"/>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t>Rosazea</a:t>
            </a:r>
          </a:p>
        </p:txBody>
      </p:sp>
      <p:sp>
        <p:nvSpPr>
          <p:cNvPr id="8196" name="Text Box 4">
            <a:extLst>
              <a:ext uri="{FF2B5EF4-FFF2-40B4-BE49-F238E27FC236}">
                <a16:creationId xmlns:a16="http://schemas.microsoft.com/office/drawing/2014/main" id="{C568C3AE-F29B-82AF-4E78-D9AFF513D302}"/>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0D606F3A-ACCE-EA66-E1FA-BE3A40BC7F45}"/>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BC2E3A5A-E173-1821-7ABB-EF7B465D3BA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73</a:t>
            </a:fld>
            <a:endParaRPr lang="en-US" altLang="en-US" sz="1000"/>
          </a:p>
        </p:txBody>
      </p:sp>
      <p:sp>
        <p:nvSpPr>
          <p:cNvPr id="7" name="TextBox 6">
            <a:extLst>
              <a:ext uri="{FF2B5EF4-FFF2-40B4-BE49-F238E27FC236}">
                <a16:creationId xmlns:a16="http://schemas.microsoft.com/office/drawing/2014/main" id="{F4705716-03D1-C0A5-DCE4-3568130B4457}"/>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FD02DB60-7DE8-ADCE-FBF3-D68F2A2AF830}"/>
              </a:ext>
            </a:extLst>
          </p:cNvPr>
          <p:cNvSpPr/>
          <p:nvPr/>
        </p:nvSpPr>
        <p:spPr>
          <a:xfrm>
            <a:off x="3255981" y="1303697"/>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0B499DB-4559-39BD-7123-77D8804899E4}"/>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t>Kann Rosazea die Hornhaut befallen?</a:t>
            </a:r>
          </a:p>
          <a:p>
            <a:r>
              <a:rPr lang="en-US" sz="1200" dirty="0"/>
              <a:t>Das wissen Sie. Bis zu  50 %  der Patienten mit okulärer Rosazea weisen eine mehr oder weniger starke Hornhautbeteiligung auf, </a:t>
            </a:r>
            <a:r>
              <a:rPr lang="en-US" sz="1200" dirty="0">
                <a:solidFill>
                  <a:srgbClr val="0000FF"/>
                </a:solidFill>
              </a:rPr>
              <a:t>bis hin zu einer  stromalen  und/oder  marginalen  Keratitis.</a:t>
            </a:r>
          </a:p>
        </p:txBody>
      </p:sp>
      <p:sp>
        <p:nvSpPr>
          <p:cNvPr id="3" name="Rectangle 2">
            <a:extLst>
              <a:ext uri="{FF2B5EF4-FFF2-40B4-BE49-F238E27FC236}">
                <a16:creationId xmlns:a16="http://schemas.microsoft.com/office/drawing/2014/main" id="{E46AD17D-68EF-82BB-36F5-9C5C69865D82}"/>
              </a:ext>
            </a:extLst>
          </p:cNvPr>
          <p:cNvSpPr/>
          <p:nvPr/>
        </p:nvSpPr>
        <p:spPr>
          <a:xfrm>
            <a:off x="7050088" y="2361506"/>
            <a:ext cx="685800" cy="228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6654343-8CF0-52F2-E742-254B3ADCDC3F}"/>
              </a:ext>
            </a:extLst>
          </p:cNvPr>
          <p:cNvSpPr/>
          <p:nvPr/>
        </p:nvSpPr>
        <p:spPr>
          <a:xfrm>
            <a:off x="3124200" y="2562170"/>
            <a:ext cx="777240" cy="228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34871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C6422-5ED8-4245-14DC-8D8C4BB5C1E4}"/>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8633DB7F-E0C6-B069-5852-EE25A8A056B8}"/>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384A3883-E637-C47F-123C-56BE0DBC70A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t>Rosazea</a:t>
            </a:r>
          </a:p>
        </p:txBody>
      </p:sp>
      <p:sp>
        <p:nvSpPr>
          <p:cNvPr id="8196" name="Text Box 4">
            <a:extLst>
              <a:ext uri="{FF2B5EF4-FFF2-40B4-BE49-F238E27FC236}">
                <a16:creationId xmlns:a16="http://schemas.microsoft.com/office/drawing/2014/main" id="{3BADC000-F3AE-FAE0-8125-0B197FB241D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CE3AAFF1-21B9-A2B9-D224-D7D0DD95FC4F}"/>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1FDC88FD-583B-17F3-6F57-5EBF8ED9CD1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74</a:t>
            </a:fld>
            <a:endParaRPr lang="en-US" altLang="en-US" sz="1000"/>
          </a:p>
        </p:txBody>
      </p:sp>
      <p:sp>
        <p:nvSpPr>
          <p:cNvPr id="7" name="TextBox 6">
            <a:extLst>
              <a:ext uri="{FF2B5EF4-FFF2-40B4-BE49-F238E27FC236}">
                <a16:creationId xmlns:a16="http://schemas.microsoft.com/office/drawing/2014/main" id="{777E7965-0D3C-E01F-48B3-74804C5E86F0}"/>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B15BA3DC-9E9F-FDE2-2751-5D402FA052E3}"/>
              </a:ext>
            </a:extLst>
          </p:cNvPr>
          <p:cNvSpPr/>
          <p:nvPr/>
        </p:nvSpPr>
        <p:spPr>
          <a:xfrm>
            <a:off x="3139888" y="1264991"/>
            <a:ext cx="1089212"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0526DA5-3B18-3065-693A-A28C5AA96E4F}"/>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t>Kann Rosazea die Hornhaut befallen?</a:t>
            </a:r>
          </a:p>
          <a:p>
            <a:r>
              <a:rPr lang="en-US" sz="1200" dirty="0"/>
              <a:t>Das wissen Sie. Bis zu  50 %  der Patienten mit okulärer Rosazea weisen eine mehr oder weniger starke Hornhautbeteiligung auf, </a:t>
            </a:r>
            <a:r>
              <a:rPr lang="en-US" sz="1200" dirty="0">
                <a:solidFill>
                  <a:srgbClr val="0000FF"/>
                </a:solidFill>
              </a:rPr>
              <a:t>bis hin zu einer  stromalen  und/oder  marginalen  Keratitis.</a:t>
            </a:r>
          </a:p>
        </p:txBody>
      </p:sp>
    </p:spTree>
    <p:extLst>
      <p:ext uri="{BB962C8B-B14F-4D97-AF65-F5344CB8AC3E}">
        <p14:creationId xmlns:p14="http://schemas.microsoft.com/office/powerpoint/2010/main" val="6391356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5AC96-8CD3-F2AF-0B7C-3DF71EF04D01}"/>
            </a:ext>
          </a:extLst>
        </p:cNvPr>
        <p:cNvGrpSpPr/>
        <p:nvPr/>
      </p:nvGrpSpPr>
      <p:grpSpPr>
        <a:xfrm>
          <a:off x="0" y="0"/>
          <a:ext cx="0" cy="0"/>
          <a:chOff x="0" y="0"/>
          <a:chExt cx="0" cy="0"/>
        </a:xfrm>
      </p:grpSpPr>
      <p:sp>
        <p:nvSpPr>
          <p:cNvPr id="8196" name="Text Box 4">
            <a:extLst>
              <a:ext uri="{FF2B5EF4-FFF2-40B4-BE49-F238E27FC236}">
                <a16:creationId xmlns:a16="http://schemas.microsoft.com/office/drawing/2014/main" id="{12F6849C-C232-B15B-F388-F6B71C403869}"/>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201" name="Slide Number Placeholder 1">
            <a:extLst>
              <a:ext uri="{FF2B5EF4-FFF2-40B4-BE49-F238E27FC236}">
                <a16:creationId xmlns:a16="http://schemas.microsoft.com/office/drawing/2014/main" id="{505DD4A4-171F-3D57-DD1A-2A99CE51029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75</a:t>
            </a:fld>
            <a:endParaRPr lang="en-US" altLang="en-US" sz="1000"/>
          </a:p>
        </p:txBody>
      </p:sp>
      <p:pic>
        <p:nvPicPr>
          <p:cNvPr id="6" name="Picture 5">
            <a:extLst>
              <a:ext uri="{FF2B5EF4-FFF2-40B4-BE49-F238E27FC236}">
                <a16:creationId xmlns:a16="http://schemas.microsoft.com/office/drawing/2014/main" id="{950F4271-6EBF-C205-AE98-1654378A0A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81199"/>
            <a:ext cx="4415181" cy="3292245"/>
          </a:xfrm>
          <a:prstGeom prst="rect">
            <a:avLst/>
          </a:prstGeom>
        </p:spPr>
      </p:pic>
      <p:pic>
        <p:nvPicPr>
          <p:cNvPr id="9" name="Picture 8">
            <a:extLst>
              <a:ext uri="{FF2B5EF4-FFF2-40B4-BE49-F238E27FC236}">
                <a16:creationId xmlns:a16="http://schemas.microsoft.com/office/drawing/2014/main" id="{C312A3F0-0D2A-9631-181D-927046E147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365" y="1979248"/>
            <a:ext cx="3987546" cy="3282503"/>
          </a:xfrm>
          <a:prstGeom prst="rect">
            <a:avLst/>
          </a:prstGeom>
        </p:spPr>
      </p:pic>
      <p:sp>
        <p:nvSpPr>
          <p:cNvPr id="10" name="TextBox 9">
            <a:extLst>
              <a:ext uri="{FF2B5EF4-FFF2-40B4-BE49-F238E27FC236}">
                <a16:creationId xmlns:a16="http://schemas.microsoft.com/office/drawing/2014/main" id="{6E1E6084-CB7F-7B44-3386-77A824376CB3}"/>
              </a:ext>
            </a:extLst>
          </p:cNvPr>
          <p:cNvSpPr txBox="1"/>
          <p:nvPr/>
        </p:nvSpPr>
        <p:spPr>
          <a:xfrm>
            <a:off x="485175" y="5282408"/>
            <a:ext cx="3902030" cy="338554"/>
          </a:xfrm>
          <a:prstGeom prst="rect">
            <a:avLst/>
          </a:prstGeom>
          <a:noFill/>
        </p:spPr>
        <p:txBody>
          <a:bodyPr wrap="square" lIns="25400" tIns="12700" rIns="25400" bIns="12700" rtlCol="0">
            <a:spAutoFit/>
          </a:bodyPr>
          <a:lstStyle/>
          <a:p>
            <a:r>
              <a:rPr lang="en-US" sz="1200" dirty="0"/>
              <a:t>Stromale Keratitis in Verbindung mit Rosazea</a:t>
            </a:r>
          </a:p>
        </p:txBody>
      </p:sp>
      <p:sp>
        <p:nvSpPr>
          <p:cNvPr id="11" name="TextBox 10">
            <a:extLst>
              <a:ext uri="{FF2B5EF4-FFF2-40B4-BE49-F238E27FC236}">
                <a16:creationId xmlns:a16="http://schemas.microsoft.com/office/drawing/2014/main" id="{30E7BC8D-273F-68E4-6B8E-ADADBF5758C4}"/>
              </a:ext>
            </a:extLst>
          </p:cNvPr>
          <p:cNvSpPr txBox="1"/>
          <p:nvPr/>
        </p:nvSpPr>
        <p:spPr>
          <a:xfrm>
            <a:off x="5075762" y="5261751"/>
            <a:ext cx="3648756" cy="338554"/>
          </a:xfrm>
          <a:prstGeom prst="rect">
            <a:avLst/>
          </a:prstGeom>
          <a:noFill/>
        </p:spPr>
        <p:txBody>
          <a:bodyPr wrap="square" lIns="25400" tIns="12700" rIns="25400" bIns="12700" rtlCol="0">
            <a:spAutoFit/>
          </a:bodyPr>
          <a:lstStyle/>
          <a:p>
            <a:pPr algn="ctr"/>
            <a:r>
              <a:rPr lang="en-US" sz="1200" dirty="0"/>
              <a:t>Rosazea-assoziierte marginale Keratitis</a:t>
            </a:r>
          </a:p>
        </p:txBody>
      </p:sp>
    </p:spTree>
    <p:extLst>
      <p:ext uri="{BB962C8B-B14F-4D97-AF65-F5344CB8AC3E}">
        <p14:creationId xmlns:p14="http://schemas.microsoft.com/office/powerpoint/2010/main" val="7221032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64115-55B9-D392-F607-1378185758AE}"/>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2B27553D-0E05-0A28-5368-03036076531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98536E39-B350-83E8-FC33-E43F3072906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3E7921D3-4DC3-7208-D894-48ABFF1E067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7D1BCACA-F953-2947-FF4F-D4BB2EA8551F}"/>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13CD364B-B9B2-319F-038A-68E6525093F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76</a:t>
            </a:fld>
            <a:endParaRPr lang="en-US" altLang="en-US" sz="1000"/>
          </a:p>
        </p:txBody>
      </p:sp>
      <p:sp>
        <p:nvSpPr>
          <p:cNvPr id="7" name="TextBox 6">
            <a:extLst>
              <a:ext uri="{FF2B5EF4-FFF2-40B4-BE49-F238E27FC236}">
                <a16:creationId xmlns:a16="http://schemas.microsoft.com/office/drawing/2014/main" id="{E706CAAD-B9FE-9052-DD19-5978A79CCC1D}"/>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E93FE61E-C767-A4BB-6C39-31B06209516F}"/>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ED5651E-0E18-C0AC-391F-204B7CE86C89}"/>
              </a:ext>
            </a:extLst>
          </p:cNvPr>
          <p:cNvSpPr txBox="1"/>
          <p:nvPr/>
        </p:nvSpPr>
        <p:spPr>
          <a:xfrm>
            <a:off x="2362199" y="2014008"/>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13C7406A-F1BE-40FE-F0F0-847D53772D0F}"/>
              </a:ext>
            </a:extLst>
          </p:cNvPr>
          <p:cNvSpPr/>
          <p:nvPr/>
        </p:nvSpPr>
        <p:spPr>
          <a:xfrm>
            <a:off x="2960593" y="2407828"/>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DC741ED-E08F-4E87-378E-B31299FD2F6C}"/>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latin typeface="+mn-lt"/>
              </a:rPr>
              <a:t>Wenn Sie im Zusammenhang mit Blepharitis den Begriff „marginale Keratitis“ hören, sollte Ihnen sofort eine bestimmte Erkrankung in den Sinn kommen. Welche ist das? </a:t>
            </a:r>
            <a:endParaRPr lang="en-US" sz="1400" i="1" dirty="0">
              <a:solidFill>
                <a:schemeClr val="tx2">
                  <a:lumMod val="20000"/>
                  <a:lumOff val="80000"/>
                </a:schemeClr>
              </a:solidFill>
              <a:latin typeface="+mn-lt"/>
            </a:endParaRPr>
          </a:p>
          <a:p>
            <a:r>
              <a:rPr lang="en-US" sz="1200" dirty="0">
                <a:solidFill>
                  <a:schemeClr val="tx2">
                    <a:lumMod val="20000"/>
                    <a:lumOff val="80000"/>
                  </a:schemeClr>
                </a:solidFill>
                <a:latin typeface="+mn-lt"/>
              </a:rPr>
              <a:t>Staphylokokken-marginale Keratitis</a:t>
            </a:r>
          </a:p>
          <a:p>
            <a:endParaRPr lang="en-US" sz="1400" dirty="0">
              <a:solidFill>
                <a:schemeClr val="tx2">
                  <a:lumMod val="20000"/>
                  <a:lumOff val="80000"/>
                </a:schemeClr>
              </a:solidFill>
              <a:latin typeface="+mn-lt"/>
            </a:endParaRPr>
          </a:p>
          <a:p>
            <a:r>
              <a:rPr lang="en-US" sz="1200" i="1" dirty="0">
                <a:solidFill>
                  <a:schemeClr val="tx2">
                    <a:lumMod val="20000"/>
                    <a:lumOff val="80000"/>
                  </a:schemeClr>
                </a:solidFill>
                <a:latin typeface="+mn-lt"/>
              </a:rPr>
              <a:t>Kurz gesagt: Was ist eine staphylokokkale marginale Keratitis?</a:t>
            </a:r>
          </a:p>
          <a:p>
            <a:r>
              <a:rPr lang="en-US" sz="1200" b="0" i="0" dirty="0">
                <a:solidFill>
                  <a:schemeClr val="tx2">
                    <a:lumMod val="20000"/>
                    <a:lumOff val="80000"/>
                  </a:schemeClr>
                </a:solidFill>
                <a:effectLst/>
                <a:latin typeface="+mn-lt"/>
              </a:rPr>
              <a:t>Eine </a:t>
            </a:r>
            <a:r>
              <a:rPr lang="en-US" sz="1200" i="0" dirty="0">
                <a:solidFill>
                  <a:schemeClr val="tx2">
                    <a:lumMod val="20000"/>
                    <a:lumOff val="80000"/>
                  </a:schemeClr>
                </a:solidFill>
                <a:effectLst/>
                <a:latin typeface="+mn-lt"/>
              </a:rPr>
              <a:t>entzündliche Erkrankung </a:t>
            </a:r>
            <a:r>
              <a:rPr lang="en-US" sz="1200" b="0" i="0" dirty="0">
                <a:solidFill>
                  <a:schemeClr val="tx2">
                    <a:lumMod val="20000"/>
                    <a:lumOff val="80000"/>
                  </a:schemeClr>
                </a:solidFill>
                <a:effectLst/>
                <a:latin typeface="+mn-lt"/>
              </a:rPr>
              <a:t>der peripheren Hornhaut, gekennzeichnet durch periphere Stromainfiltrate, die häufig mit Epithelzerstörung und Ulzeration einhergehen</a:t>
            </a:r>
          </a:p>
          <a:p>
            <a:endParaRPr lang="en-US" sz="1400" dirty="0">
              <a:solidFill>
                <a:schemeClr val="tx2">
                  <a:lumMod val="20000"/>
                  <a:lumOff val="80000"/>
                </a:schemeClr>
              </a:solidFill>
              <a:latin typeface="+mn-lt"/>
            </a:endParaRPr>
          </a:p>
          <a:p>
            <a:r>
              <a:rPr lang="en-US" sz="1200" i="1" dirty="0">
                <a:solidFill>
                  <a:schemeClr val="tx2">
                    <a:lumMod val="20000"/>
                    <a:lumOff val="80000"/>
                  </a:schemeClr>
                </a:solidFill>
                <a:latin typeface="+mn-lt"/>
              </a:rPr>
              <a:t>Oh, es handelt sich also um ein peripheres Geschwür als Folge einer Staphylokokkeninfektion?</a:t>
            </a:r>
          </a:p>
          <a:p>
            <a:r>
              <a:rPr lang="en-US" sz="1200" dirty="0">
                <a:solidFill>
                  <a:schemeClr val="tx2">
                    <a:lumMod val="20000"/>
                    <a:lumOff val="80000"/>
                  </a:schemeClr>
                </a:solidFill>
                <a:latin typeface="+mn-lt"/>
              </a:rPr>
              <a:t>Nein, und das ist ein sehr wichtiger Unterschied – die Hornhautgeschwüre bei der Staphylokokken-marginalen Keratitis sind sterile Reaktionen auf Staphylokokken-Antigene, keine aktiven Infektionen</a:t>
            </a:r>
          </a:p>
        </p:txBody>
      </p:sp>
    </p:spTree>
    <p:extLst>
      <p:ext uri="{BB962C8B-B14F-4D97-AF65-F5344CB8AC3E}">
        <p14:creationId xmlns:p14="http://schemas.microsoft.com/office/powerpoint/2010/main" val="38019376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72145-2B57-A728-1822-70FABC44FA8C}"/>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2073F5CC-A3BA-B027-27E1-238E4FA4B765}"/>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9E4F6EAC-C39C-12D2-0209-43BBF9D3E4D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C424EEE6-84D5-450C-B940-A841B029CD3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B3D774EB-AC7F-163F-BD48-A22D792F82BA}"/>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72439BB6-8723-4250-7DBE-3B2B5ACDE12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77</a:t>
            </a:fld>
            <a:endParaRPr lang="en-US" altLang="en-US" sz="1000"/>
          </a:p>
        </p:txBody>
      </p:sp>
      <p:sp>
        <p:nvSpPr>
          <p:cNvPr id="7" name="TextBox 6">
            <a:extLst>
              <a:ext uri="{FF2B5EF4-FFF2-40B4-BE49-F238E27FC236}">
                <a16:creationId xmlns:a16="http://schemas.microsoft.com/office/drawing/2014/main" id="{A8A97137-0D0B-E293-BCE4-3BF4A49D6842}"/>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71C37323-FBF3-A005-B418-CDF09BF6DA62}"/>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33AD8A9-4C7F-14AE-02CB-2C847C214DD9}"/>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89573F4B-F65A-3AF9-B48C-01907AEE9422}"/>
              </a:ext>
            </a:extLst>
          </p:cNvPr>
          <p:cNvSpPr/>
          <p:nvPr/>
        </p:nvSpPr>
        <p:spPr>
          <a:xfrm>
            <a:off x="2362200" y="2414526"/>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E0F9FD8-D4E8-3024-9A9B-5163692F2205}"/>
              </a:ext>
            </a:extLst>
          </p:cNvPr>
          <p:cNvSpPr txBox="1"/>
          <p:nvPr/>
        </p:nvSpPr>
        <p:spPr>
          <a:xfrm>
            <a:off x="233268" y="3105159"/>
            <a:ext cx="7539131" cy="2118529"/>
          </a:xfrm>
          <a:prstGeom prst="rect">
            <a:avLst/>
          </a:prstGeom>
          <a:solidFill>
            <a:schemeClr val="tx2">
              <a:lumMod val="20000"/>
              <a:lumOff val="80000"/>
            </a:schemeClr>
          </a:solidFill>
        </p:spPr>
        <p:txBody>
          <a:bodyPr wrap="square" lIns="25400" tIns="12700" rIns="25400" bIns="12700" rtlCol="0">
            <a:spAutoFit/>
          </a:bodyPr>
          <a:lstStyle/>
          <a:p>
            <a:r>
              <a:rPr lang="en-US" sz="1200" i="1" dirty="0">
                <a:latin typeface="+mn-lt"/>
              </a:rPr>
              <a:t>Wenn Sie im Zusammenhang mit Blepharitis den Begriff „marginale Keratitis“ hören, sollte Ihnen sofort eine bestimmte Erkrankung in den Sinn kommen. Welche ist das?</a:t>
            </a:r>
          </a:p>
          <a:p>
            <a:r>
              <a:rPr lang="en-US" sz="1200" dirty="0" err="1"/>
              <a:t>Staphylokokken</a:t>
            </a:r>
            <a:r>
              <a:rPr lang="en-US" sz="1200" dirty="0"/>
              <a:t>-marginale Keratitis</a:t>
            </a:r>
          </a:p>
          <a:p>
            <a:endParaRPr lang="en-US" sz="1400" dirty="0">
              <a:solidFill>
                <a:schemeClr val="tx2">
                  <a:lumMod val="20000"/>
                  <a:lumOff val="80000"/>
                </a:schemeClr>
              </a:solidFill>
              <a:latin typeface="+mn-lt"/>
            </a:endParaRPr>
          </a:p>
          <a:p>
            <a:r>
              <a:rPr lang="en-US" sz="1200" i="1" dirty="0">
                <a:solidFill>
                  <a:schemeClr val="tx2">
                    <a:lumMod val="20000"/>
                    <a:lumOff val="80000"/>
                  </a:schemeClr>
                </a:solidFill>
                <a:latin typeface="+mn-lt"/>
              </a:rPr>
              <a:t>Kurz gesagt: Was ist eine staphylokokkale marginale Keratitis?</a:t>
            </a:r>
          </a:p>
          <a:p>
            <a:r>
              <a:rPr lang="en-US" sz="1200" b="0" i="0" dirty="0">
                <a:solidFill>
                  <a:schemeClr val="tx2">
                    <a:lumMod val="20000"/>
                    <a:lumOff val="80000"/>
                  </a:schemeClr>
                </a:solidFill>
                <a:effectLst/>
                <a:latin typeface="+mn-lt"/>
              </a:rPr>
              <a:t>Eine </a:t>
            </a:r>
            <a:r>
              <a:rPr lang="en-US" sz="1200" i="0" dirty="0">
                <a:solidFill>
                  <a:schemeClr val="tx2">
                    <a:lumMod val="20000"/>
                    <a:lumOff val="80000"/>
                  </a:schemeClr>
                </a:solidFill>
                <a:effectLst/>
                <a:latin typeface="+mn-lt"/>
              </a:rPr>
              <a:t>entzündliche Erkrankung </a:t>
            </a:r>
            <a:r>
              <a:rPr lang="en-US" sz="1200" b="0" i="0" dirty="0">
                <a:solidFill>
                  <a:schemeClr val="tx2">
                    <a:lumMod val="20000"/>
                    <a:lumOff val="80000"/>
                  </a:schemeClr>
                </a:solidFill>
                <a:effectLst/>
                <a:latin typeface="+mn-lt"/>
              </a:rPr>
              <a:t>der peripheren Hornhaut, gekennzeichnet durch periphere Stromainfiltrate, die häufig mit Epithelzerstörung und Ulzeration einhergehen</a:t>
            </a:r>
          </a:p>
          <a:p>
            <a:endParaRPr lang="en-US" sz="1400" dirty="0">
              <a:solidFill>
                <a:schemeClr val="tx2">
                  <a:lumMod val="20000"/>
                  <a:lumOff val="80000"/>
                </a:schemeClr>
              </a:solidFill>
              <a:latin typeface="+mn-lt"/>
            </a:endParaRPr>
          </a:p>
          <a:p>
            <a:r>
              <a:rPr lang="en-US" sz="1200" i="1" dirty="0">
                <a:solidFill>
                  <a:schemeClr val="tx2">
                    <a:lumMod val="20000"/>
                    <a:lumOff val="80000"/>
                  </a:schemeClr>
                </a:solidFill>
                <a:latin typeface="+mn-lt"/>
              </a:rPr>
              <a:t>Oh, es handelt sich also um ein peripheres Geschwür als Folge einer Staphylokokkeninfektion?</a:t>
            </a:r>
          </a:p>
          <a:p>
            <a:r>
              <a:rPr lang="en-US" sz="1200" dirty="0">
                <a:solidFill>
                  <a:schemeClr val="tx2">
                    <a:lumMod val="20000"/>
                    <a:lumOff val="80000"/>
                  </a:schemeClr>
                </a:solidFill>
                <a:latin typeface="+mn-lt"/>
              </a:rPr>
              <a:t>Nein, und das ist ein sehr wichtiger Unterschied – die Hornhautgeschwüre bei der Staphylokokken-marginalen Keratitis sind sterile Reaktionen auf Staphylokokken-Antigene, keine aktiven Infektionen</a:t>
            </a:r>
          </a:p>
        </p:txBody>
      </p:sp>
    </p:spTree>
    <p:extLst>
      <p:ext uri="{BB962C8B-B14F-4D97-AF65-F5344CB8AC3E}">
        <p14:creationId xmlns:p14="http://schemas.microsoft.com/office/powerpoint/2010/main" val="19656799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4A5CF-B302-AEC6-E0CA-210E9C40C024}"/>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C00C8A90-4992-F721-BDBB-540175AAD833}"/>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926AEA30-B703-88F1-1DCB-696C05A9C762}"/>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92E18CCF-2C41-11F8-5C64-9B03894DBDC5}"/>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9F34C36B-BE1A-CDEC-0746-B1D0EA5F4D0A}"/>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DE305F73-DE35-2C7F-1FD8-0E360A4F72C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78</a:t>
            </a:fld>
            <a:endParaRPr lang="en-US" altLang="en-US" sz="1000"/>
          </a:p>
        </p:txBody>
      </p:sp>
      <p:sp>
        <p:nvSpPr>
          <p:cNvPr id="7" name="TextBox 6">
            <a:extLst>
              <a:ext uri="{FF2B5EF4-FFF2-40B4-BE49-F238E27FC236}">
                <a16:creationId xmlns:a16="http://schemas.microsoft.com/office/drawing/2014/main" id="{F208E4F6-2044-E454-E808-DBE06B3D3A42}"/>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EC13B820-BA72-D7EC-46B3-0F60D175700B}"/>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17E4435-5F85-DA3D-AC63-E99F243C8811}"/>
              </a:ext>
            </a:extLst>
          </p:cNvPr>
          <p:cNvSpPr txBox="1"/>
          <p:nvPr/>
        </p:nvSpPr>
        <p:spPr>
          <a:xfrm>
            <a:off x="2402540" y="1866106"/>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1E9EC9AF-0336-59D6-78EA-F552F041AE90}"/>
              </a:ext>
            </a:extLst>
          </p:cNvPr>
          <p:cNvSpPr/>
          <p:nvPr/>
        </p:nvSpPr>
        <p:spPr>
          <a:xfrm>
            <a:off x="2326340" y="2301777"/>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56D74A9-3D1B-8E76-3F80-C9DD26DD8A86}"/>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latin typeface="+mn-lt"/>
              </a:rPr>
              <a:t>Wenn Sie im Zusammenhang mit Blepharitis den Begriff „marginale Keratitis“ hören, sollte Ihnen sofort eine bestimmte Erkrankung in den Sinn kommen. Welche ist das?</a:t>
            </a:r>
          </a:p>
          <a:p>
            <a:r>
              <a:rPr lang="en-US" sz="1200" dirty="0">
                <a:latin typeface="+mn-lt"/>
              </a:rPr>
              <a:t>Staphylokokken-marginale Keratitis</a:t>
            </a:r>
          </a:p>
          <a:p>
            <a:endParaRPr lang="en-US" sz="1400" dirty="0">
              <a:latin typeface="+mn-lt"/>
            </a:endParaRPr>
          </a:p>
          <a:p>
            <a:r>
              <a:rPr lang="en-US" sz="1200" i="1" dirty="0">
                <a:latin typeface="+mn-lt"/>
              </a:rPr>
              <a:t>Kurz gesagt: Was ist eine staphylokokkenbedingte marginale Keratitis?</a:t>
            </a:r>
            <a:endParaRPr lang="en-US" sz="1400" i="1" dirty="0">
              <a:solidFill>
                <a:schemeClr val="tx2">
                  <a:lumMod val="20000"/>
                  <a:lumOff val="80000"/>
                </a:schemeClr>
              </a:solidFill>
              <a:latin typeface="+mn-lt"/>
            </a:endParaRPr>
          </a:p>
          <a:p>
            <a:r>
              <a:rPr lang="en-US" sz="1200" b="0" i="0" dirty="0">
                <a:solidFill>
                  <a:schemeClr val="tx2">
                    <a:lumMod val="20000"/>
                    <a:lumOff val="80000"/>
                  </a:schemeClr>
                </a:solidFill>
                <a:effectLst/>
                <a:latin typeface="+mn-lt"/>
              </a:rPr>
              <a:t>Eine </a:t>
            </a:r>
            <a:r>
              <a:rPr lang="en-US" sz="1200" i="0" dirty="0">
                <a:solidFill>
                  <a:schemeClr val="tx2">
                    <a:lumMod val="20000"/>
                    <a:lumOff val="80000"/>
                  </a:schemeClr>
                </a:solidFill>
                <a:effectLst/>
                <a:latin typeface="+mn-lt"/>
              </a:rPr>
              <a:t>entzündliche Erkrankung </a:t>
            </a:r>
            <a:r>
              <a:rPr lang="en-US" sz="1200" b="0" i="0" dirty="0">
                <a:solidFill>
                  <a:schemeClr val="tx2">
                    <a:lumMod val="20000"/>
                    <a:lumOff val="80000"/>
                  </a:schemeClr>
                </a:solidFill>
                <a:effectLst/>
                <a:latin typeface="+mn-lt"/>
              </a:rPr>
              <a:t>der peripheren Hornhaut, gekennzeichnet durch periphere Stromainfiltrate, die oft mit Epithelzerstörung und Ulzeration einhergehen</a:t>
            </a:r>
          </a:p>
          <a:p>
            <a:endParaRPr lang="en-US" sz="1400" dirty="0">
              <a:solidFill>
                <a:schemeClr val="tx2">
                  <a:lumMod val="20000"/>
                  <a:lumOff val="80000"/>
                </a:schemeClr>
              </a:solidFill>
              <a:latin typeface="+mn-lt"/>
            </a:endParaRPr>
          </a:p>
          <a:p>
            <a:r>
              <a:rPr lang="en-US" sz="1200" i="1" dirty="0">
                <a:solidFill>
                  <a:schemeClr val="tx2">
                    <a:lumMod val="20000"/>
                    <a:lumOff val="80000"/>
                  </a:schemeClr>
                </a:solidFill>
                <a:latin typeface="+mn-lt"/>
              </a:rPr>
              <a:t>Oh, es handelt sich also um ein peripheres Geschwür als Folge einer Staphylokokkeninfektion?</a:t>
            </a:r>
          </a:p>
          <a:p>
            <a:r>
              <a:rPr lang="en-US" sz="1200" dirty="0">
                <a:solidFill>
                  <a:schemeClr val="tx2">
                    <a:lumMod val="20000"/>
                    <a:lumOff val="80000"/>
                  </a:schemeClr>
                </a:solidFill>
                <a:latin typeface="+mn-lt"/>
              </a:rPr>
              <a:t>Nein, und das ist ein sehr wichtiger Unterschied – die Hornhautgeschwüre bei der Staphylokokken-marginalen Keratitis sind sterile Reaktionen auf Staphylokokken-Antigene, keine aktiven Infektionen</a:t>
            </a:r>
          </a:p>
        </p:txBody>
      </p:sp>
    </p:spTree>
    <p:extLst>
      <p:ext uri="{BB962C8B-B14F-4D97-AF65-F5344CB8AC3E}">
        <p14:creationId xmlns:p14="http://schemas.microsoft.com/office/powerpoint/2010/main" val="31827466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94D8E-C808-D76E-396B-D99768B2C41D}"/>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693D7871-CB58-BD30-185A-94DAB54969E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A4D9DD45-D82F-2FC5-435B-7B81DEEB2D8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D1E6227C-CFEC-6269-0AFB-D89BB2ED3578}"/>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2A13BB3C-5C00-E4D8-F970-2A026841450D}"/>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ED6D48C0-505A-8AAB-546A-AC578C5CADAF}"/>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79</a:t>
            </a:fld>
            <a:endParaRPr lang="en-US" altLang="en-US" sz="1000"/>
          </a:p>
        </p:txBody>
      </p:sp>
      <p:sp>
        <p:nvSpPr>
          <p:cNvPr id="7" name="TextBox 6">
            <a:extLst>
              <a:ext uri="{FF2B5EF4-FFF2-40B4-BE49-F238E27FC236}">
                <a16:creationId xmlns:a16="http://schemas.microsoft.com/office/drawing/2014/main" id="{BFA4557F-564E-89AF-E77A-989327991C80}"/>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5D1C5D02-059B-5889-414D-0392CF277519}"/>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D604017-4FD5-A6E0-66EC-DA7116F03A3A}"/>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1C2EFE94-9BD5-F00C-88C0-F86C7E7FE58F}"/>
              </a:ext>
            </a:extLst>
          </p:cNvPr>
          <p:cNvSpPr/>
          <p:nvPr/>
        </p:nvSpPr>
        <p:spPr>
          <a:xfrm>
            <a:off x="2960593" y="2450664"/>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93ACF06-2E01-03FD-AF75-1037F747F6B3}"/>
              </a:ext>
            </a:extLst>
          </p:cNvPr>
          <p:cNvSpPr txBox="1"/>
          <p:nvPr/>
        </p:nvSpPr>
        <p:spPr>
          <a:xfrm>
            <a:off x="233268" y="3105159"/>
            <a:ext cx="7539131" cy="2118529"/>
          </a:xfrm>
          <a:prstGeom prst="rect">
            <a:avLst/>
          </a:prstGeom>
          <a:solidFill>
            <a:schemeClr val="tx2">
              <a:lumMod val="20000"/>
              <a:lumOff val="80000"/>
            </a:schemeClr>
          </a:solidFill>
        </p:spPr>
        <p:txBody>
          <a:bodyPr wrap="square" lIns="25400" tIns="12700" rIns="25400" bIns="12700" rtlCol="0">
            <a:spAutoFit/>
          </a:bodyPr>
          <a:lstStyle/>
          <a:p>
            <a:r>
              <a:rPr lang="en-US" sz="1200" i="1" dirty="0">
                <a:latin typeface="+mn-lt"/>
              </a:rPr>
              <a:t>Wenn Sie im Zusammenhang mit Blepharitis den Begriff „marginale Keratitis“ hören, sollte Ihnen sofort eine bestimmte Erkrankung in den Sinn kommen. Welche ist das?</a:t>
            </a:r>
          </a:p>
          <a:p>
            <a:r>
              <a:rPr lang="en-US" sz="1200" dirty="0" err="1"/>
              <a:t>Staphylokokken</a:t>
            </a:r>
            <a:r>
              <a:rPr lang="en-US" sz="1200" dirty="0"/>
              <a:t>-marginale Keratitis</a:t>
            </a:r>
          </a:p>
          <a:p>
            <a:endParaRPr lang="en-US" sz="1400" dirty="0">
              <a:latin typeface="+mn-lt"/>
            </a:endParaRPr>
          </a:p>
          <a:p>
            <a:r>
              <a:rPr lang="en-US" sz="1200" i="1" dirty="0">
                <a:latin typeface="+mn-lt"/>
              </a:rPr>
              <a:t>Kurz gesagt: Was ist eine staphylokokkenbedingte marginale Keratitis?</a:t>
            </a:r>
          </a:p>
          <a:p>
            <a:r>
              <a:rPr lang="en-US" sz="1200" b="0" i="0" dirty="0">
                <a:effectLst/>
                <a:latin typeface="+mn-lt"/>
              </a:rPr>
              <a:t>Eine </a:t>
            </a:r>
            <a:r>
              <a:rPr lang="en-US" sz="1200" i="0" dirty="0">
                <a:effectLst/>
                <a:latin typeface="+mn-lt"/>
              </a:rPr>
              <a:t>entzündliche Erkrankung </a:t>
            </a:r>
            <a:r>
              <a:rPr lang="en-US" sz="1200" b="0" i="0" dirty="0">
                <a:effectLst/>
                <a:latin typeface="+mn-lt"/>
              </a:rPr>
              <a:t>der peripheren Hornhaut, gekennzeichnet durch periphere Stromainfiltrate, die häufig mit Epithelzerstörung und Ulzeration einhergehen</a:t>
            </a:r>
            <a:endParaRPr lang="en-US" sz="1400" b="0" i="0" dirty="0">
              <a:solidFill>
                <a:schemeClr val="tx2">
                  <a:lumMod val="20000"/>
                  <a:lumOff val="80000"/>
                </a:schemeClr>
              </a:solidFill>
              <a:effectLst/>
              <a:latin typeface="+mn-lt"/>
            </a:endParaRPr>
          </a:p>
          <a:p>
            <a:endParaRPr lang="en-US" sz="1400" dirty="0">
              <a:solidFill>
                <a:schemeClr val="tx2">
                  <a:lumMod val="20000"/>
                  <a:lumOff val="80000"/>
                </a:schemeClr>
              </a:solidFill>
              <a:latin typeface="+mn-lt"/>
            </a:endParaRPr>
          </a:p>
          <a:p>
            <a:r>
              <a:rPr lang="en-US" sz="1200" i="1" dirty="0">
                <a:solidFill>
                  <a:schemeClr val="tx2">
                    <a:lumMod val="20000"/>
                    <a:lumOff val="80000"/>
                  </a:schemeClr>
                </a:solidFill>
                <a:latin typeface="+mn-lt"/>
              </a:rPr>
              <a:t>Oh, es handelt sich also um ein peripheres Geschwür als Folge einer Staphylokokkeninfektion?</a:t>
            </a:r>
          </a:p>
          <a:p>
            <a:r>
              <a:rPr lang="en-US" sz="1200" dirty="0">
                <a:solidFill>
                  <a:schemeClr val="tx2">
                    <a:lumMod val="20000"/>
                    <a:lumOff val="80000"/>
                  </a:schemeClr>
                </a:solidFill>
                <a:latin typeface="+mn-lt"/>
              </a:rPr>
              <a:t>Nein, und das ist ein sehr wichtiger Unterschied – die Hornhautgeschwüre bei der Staphylokokken-marginalen Keratitis sind sterile Reaktionen auf Staphylokokken-Antigene, keine aktiven Infektionen</a:t>
            </a:r>
          </a:p>
        </p:txBody>
      </p:sp>
    </p:spTree>
    <p:extLst>
      <p:ext uri="{BB962C8B-B14F-4D97-AF65-F5344CB8AC3E}">
        <p14:creationId xmlns:p14="http://schemas.microsoft.com/office/powerpoint/2010/main" val="1038432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1AFE25F-5AEA-4E38-8F03-942DCBEFD08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F</a:t>
            </a:r>
          </a:p>
        </p:txBody>
      </p:sp>
      <p:sp>
        <p:nvSpPr>
          <p:cNvPr id="6147" name="Rectangle 3">
            <a:extLst>
              <a:ext uri="{FF2B5EF4-FFF2-40B4-BE49-F238E27FC236}">
                <a16:creationId xmlns:a16="http://schemas.microsoft.com/office/drawing/2014/main" id="{5E63B307-127A-40FE-AD34-0ABACBA6BD6A}"/>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Primär posteriore Blepharitis:</a:t>
            </a:r>
            <a:endParaRPr lang="en-US" altLang="en-US" sz="1500">
              <a:solidFill>
                <a:srgbClr val="0000FF"/>
              </a:solidFill>
            </a:endParaRPr>
          </a:p>
        </p:txBody>
      </p:sp>
      <p:sp>
        <p:nvSpPr>
          <p:cNvPr id="6148" name="Text Box 4">
            <a:extLst>
              <a:ext uri="{FF2B5EF4-FFF2-40B4-BE49-F238E27FC236}">
                <a16:creationId xmlns:a16="http://schemas.microsoft.com/office/drawing/2014/main" id="{0488E873-1E2D-41EC-802E-DB153254CE5F}"/>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Blepharitis damit assoziiert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6149" name="TextBox 5">
            <a:extLst>
              <a:ext uri="{FF2B5EF4-FFF2-40B4-BE49-F238E27FC236}">
                <a16:creationId xmlns:a16="http://schemas.microsoft.com/office/drawing/2014/main" id="{D6D86242-6FDE-4D3F-8FAE-0202A00867F5}"/>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6150" name="Slide Number Placeholder 1">
            <a:extLst>
              <a:ext uri="{FF2B5EF4-FFF2-40B4-BE49-F238E27FC236}">
                <a16:creationId xmlns:a16="http://schemas.microsoft.com/office/drawing/2014/main" id="{1F5FC807-26F1-427B-B21F-687EFBD54338}"/>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8172882-3D77-42F1-9689-72D481AA6A6E}" type="slidenum">
              <a:rPr lang="en-US" altLang="en-US" sz="1000"/>
              <a:t>8</a:t>
            </a:fld>
            <a:endParaRPr lang="en-US" altLang="en-US" sz="100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BA312-C6E4-CB33-D45F-E1304EEBAE88}"/>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CCB613AC-7ECD-692A-97FF-E4C53EB941B7}"/>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E65A60C7-D42A-5E52-1B90-B6C7D3CFCD06}"/>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3F2176DB-D3E4-598C-C8E8-BE47DE8C2B3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1AB48DAE-FB6A-C1A6-9756-41DF2740DC74}"/>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24D75AE8-DFAC-5EC8-AC29-A764D23C498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80</a:t>
            </a:fld>
            <a:endParaRPr lang="en-US" altLang="en-US" sz="1000"/>
          </a:p>
        </p:txBody>
      </p:sp>
      <p:sp>
        <p:nvSpPr>
          <p:cNvPr id="7" name="TextBox 6">
            <a:extLst>
              <a:ext uri="{FF2B5EF4-FFF2-40B4-BE49-F238E27FC236}">
                <a16:creationId xmlns:a16="http://schemas.microsoft.com/office/drawing/2014/main" id="{475A32F8-F038-595F-8866-63FA970F94A2}"/>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AD5DEB7A-A79D-188F-2630-E77191D67F86}"/>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76C6866-51F9-A595-A098-298420A250B8}"/>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D956F8A0-358F-53F7-641E-AB114724D525}"/>
              </a:ext>
            </a:extLst>
          </p:cNvPr>
          <p:cNvSpPr/>
          <p:nvPr/>
        </p:nvSpPr>
        <p:spPr>
          <a:xfrm>
            <a:off x="2328333" y="2427656"/>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417FE39-0D5B-3519-6903-E79CEF04FC8D}"/>
              </a:ext>
            </a:extLst>
          </p:cNvPr>
          <p:cNvSpPr txBox="1"/>
          <p:nvPr/>
        </p:nvSpPr>
        <p:spPr>
          <a:xfrm>
            <a:off x="233268" y="3105159"/>
            <a:ext cx="7539131" cy="2118529"/>
          </a:xfrm>
          <a:prstGeom prst="rect">
            <a:avLst/>
          </a:prstGeom>
          <a:solidFill>
            <a:schemeClr val="tx2">
              <a:lumMod val="20000"/>
              <a:lumOff val="80000"/>
            </a:schemeClr>
          </a:solidFill>
        </p:spPr>
        <p:txBody>
          <a:bodyPr wrap="square" lIns="25400" tIns="12700" rIns="25400" bIns="12700" rtlCol="0">
            <a:spAutoFit/>
          </a:bodyPr>
          <a:lstStyle/>
          <a:p>
            <a:r>
              <a:rPr lang="en-US" sz="1200" i="1" dirty="0">
                <a:latin typeface="+mn-lt"/>
              </a:rPr>
              <a:t>Wenn Sie im Zusammenhang mit Blepharitis den Begriff „marginale Keratitis“ hören, sollte Ihnen sofort eine bestimmte Erkrankung in den Sinn kommen. Welche ist das?</a:t>
            </a:r>
          </a:p>
          <a:p>
            <a:r>
              <a:rPr lang="en-US" sz="1200" dirty="0" err="1"/>
              <a:t>Staphylokokken</a:t>
            </a:r>
            <a:r>
              <a:rPr lang="en-US" sz="1200" dirty="0"/>
              <a:t>-marginale Keratitis</a:t>
            </a:r>
          </a:p>
          <a:p>
            <a:endParaRPr lang="en-US" sz="1400" dirty="0">
              <a:latin typeface="+mn-lt"/>
            </a:endParaRPr>
          </a:p>
          <a:p>
            <a:r>
              <a:rPr lang="en-US" sz="1200" i="1" dirty="0">
                <a:latin typeface="+mn-lt"/>
              </a:rPr>
              <a:t>Kurz gesagt: Was ist </a:t>
            </a:r>
            <a:r>
              <a:rPr lang="en-US" sz="1200" i="1" dirty="0" err="1">
                <a:latin typeface="+mn-lt"/>
              </a:rPr>
              <a:t>eine</a:t>
            </a:r>
            <a:r>
              <a:rPr lang="en-US" sz="1200" i="1" dirty="0">
                <a:latin typeface="+mn-lt"/>
              </a:rPr>
              <a:t> </a:t>
            </a:r>
            <a:r>
              <a:rPr lang="en-US" sz="1200" i="1" dirty="0" err="1"/>
              <a:t>staphylokokkenbedingte</a:t>
            </a:r>
            <a:r>
              <a:rPr lang="en-US" sz="1200" i="1" dirty="0"/>
              <a:t> marginale Keratitis</a:t>
            </a:r>
            <a:r>
              <a:rPr lang="en-US" sz="1200" i="1" dirty="0">
                <a:latin typeface="+mn-lt"/>
              </a:rPr>
              <a:t>?</a:t>
            </a:r>
          </a:p>
          <a:p>
            <a:r>
              <a:rPr lang="en-US" sz="1200" b="0" i="0" dirty="0">
                <a:effectLst/>
                <a:latin typeface="+mn-lt"/>
              </a:rPr>
              <a:t>Eine </a:t>
            </a:r>
            <a:r>
              <a:rPr lang="en-US" sz="1200" i="0" dirty="0">
                <a:effectLst/>
                <a:latin typeface="+mn-lt"/>
              </a:rPr>
              <a:t>entzündliche Erkrankung </a:t>
            </a:r>
            <a:r>
              <a:rPr lang="en-US" sz="1200" b="0" i="0" dirty="0">
                <a:effectLst/>
                <a:latin typeface="+mn-lt"/>
              </a:rPr>
              <a:t>der peripheren Hornhaut, gekennzeichnet durch periphere Stromainfiltrate, die häufig mit Epithelzerstörung und Ulzeration einhergehen</a:t>
            </a:r>
          </a:p>
          <a:p>
            <a:endParaRPr lang="en-US" sz="1400" dirty="0">
              <a:latin typeface="+mn-lt"/>
            </a:endParaRPr>
          </a:p>
          <a:p>
            <a:r>
              <a:rPr lang="en-US" sz="1200" i="1" dirty="0">
                <a:latin typeface="+mn-lt"/>
              </a:rPr>
              <a:t>Oh, es handelt sich also um ein peripheres Geschwür als Folge einer Staphylokokkeninfektion?</a:t>
            </a:r>
            <a:endParaRPr lang="en-US" sz="1400" i="1" dirty="0">
              <a:solidFill>
                <a:schemeClr val="tx2">
                  <a:lumMod val="20000"/>
                  <a:lumOff val="80000"/>
                </a:schemeClr>
              </a:solidFill>
              <a:latin typeface="+mn-lt"/>
            </a:endParaRPr>
          </a:p>
          <a:p>
            <a:r>
              <a:rPr lang="en-US" sz="1200" dirty="0">
                <a:solidFill>
                  <a:schemeClr val="tx2">
                    <a:lumMod val="20000"/>
                    <a:lumOff val="80000"/>
                  </a:schemeClr>
                </a:solidFill>
                <a:latin typeface="+mn-lt"/>
              </a:rPr>
              <a:t>Nein, und das ist ein sehr wichtiger Unterschied – die Hornhautgeschwüre bei der Staphylokokken-marginalen Keratitis sind sterile Reaktionen auf Staphylokokken-Antigene, keine aktiven Infektionen</a:t>
            </a:r>
          </a:p>
        </p:txBody>
      </p:sp>
    </p:spTree>
    <p:extLst>
      <p:ext uri="{BB962C8B-B14F-4D97-AF65-F5344CB8AC3E}">
        <p14:creationId xmlns:p14="http://schemas.microsoft.com/office/powerpoint/2010/main" val="30203265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DA369-BBC9-BBD1-ADE1-689605B7ACDB}"/>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FA29701A-3480-878F-EF64-7FC0D71F73AA}"/>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D6C1B621-4C82-69A8-D767-495F13B92FC5}"/>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BB64C05F-BAFE-E42E-9463-85FC23DAAB4B}"/>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C06FEF61-23DC-B194-5BA4-52BD71BACFE4}"/>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15A78C1C-3261-DFBA-0F4C-97C25FC1376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81</a:t>
            </a:fld>
            <a:endParaRPr lang="en-US" altLang="en-US" sz="1000"/>
          </a:p>
        </p:txBody>
      </p:sp>
      <p:sp>
        <p:nvSpPr>
          <p:cNvPr id="7" name="TextBox 6">
            <a:extLst>
              <a:ext uri="{FF2B5EF4-FFF2-40B4-BE49-F238E27FC236}">
                <a16:creationId xmlns:a16="http://schemas.microsoft.com/office/drawing/2014/main" id="{D2BFCDF9-CCB8-8460-C14F-C19F7CBDC73D}"/>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CAF21E26-375A-83CF-2A42-35BE31F40441}"/>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08647B7-E1A9-EA5B-9F4F-FD84C2F6F8FB}"/>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458FC558-B6D9-A178-B606-BE7C75A8FC5A}"/>
              </a:ext>
            </a:extLst>
          </p:cNvPr>
          <p:cNvSpPr/>
          <p:nvPr/>
        </p:nvSpPr>
        <p:spPr>
          <a:xfrm>
            <a:off x="2362200" y="2388888"/>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A4120F5-340B-B7CC-6194-5EB771F9D63F}"/>
              </a:ext>
            </a:extLst>
          </p:cNvPr>
          <p:cNvSpPr txBox="1"/>
          <p:nvPr/>
        </p:nvSpPr>
        <p:spPr>
          <a:xfrm>
            <a:off x="233268" y="3105159"/>
            <a:ext cx="7539131" cy="2118529"/>
          </a:xfrm>
          <a:prstGeom prst="rect">
            <a:avLst/>
          </a:prstGeom>
          <a:solidFill>
            <a:schemeClr val="tx2">
              <a:lumMod val="20000"/>
              <a:lumOff val="80000"/>
            </a:schemeClr>
          </a:solidFill>
        </p:spPr>
        <p:txBody>
          <a:bodyPr wrap="square" lIns="25400" tIns="12700" rIns="25400" bIns="12700" rtlCol="0">
            <a:spAutoFit/>
          </a:bodyPr>
          <a:lstStyle/>
          <a:p>
            <a:r>
              <a:rPr lang="en-US" sz="1200" i="1" dirty="0">
                <a:latin typeface="+mn-lt"/>
              </a:rPr>
              <a:t>Wenn Sie im Zusammenhang mit Blepharitis den Begriff „marginale Keratitis“ hören, sollte Ihnen sofort eine bestimmte Erkrankung in den Sinn kommen. Welche ist das?</a:t>
            </a:r>
          </a:p>
          <a:p>
            <a:r>
              <a:rPr lang="en-US" sz="1200" dirty="0" err="1"/>
              <a:t>Staphylokokken</a:t>
            </a:r>
            <a:r>
              <a:rPr lang="en-US" sz="1200" dirty="0"/>
              <a:t>-marginale Keratitis</a:t>
            </a:r>
          </a:p>
          <a:p>
            <a:endParaRPr lang="en-US" sz="1400" dirty="0">
              <a:latin typeface="+mn-lt"/>
            </a:endParaRPr>
          </a:p>
          <a:p>
            <a:r>
              <a:rPr lang="en-US" sz="1200" i="1" dirty="0">
                <a:latin typeface="+mn-lt"/>
              </a:rPr>
              <a:t>Kurz gesagt: Was ist </a:t>
            </a:r>
            <a:r>
              <a:rPr lang="en-US" sz="1200" i="1" dirty="0" err="1">
                <a:latin typeface="+mn-lt"/>
              </a:rPr>
              <a:t>eine</a:t>
            </a:r>
            <a:r>
              <a:rPr lang="en-US" sz="1200" i="1" dirty="0">
                <a:latin typeface="+mn-lt"/>
              </a:rPr>
              <a:t> </a:t>
            </a:r>
            <a:r>
              <a:rPr lang="en-US" sz="1200" i="1" dirty="0" err="1"/>
              <a:t>staphylokokkenbedingte</a:t>
            </a:r>
            <a:r>
              <a:rPr lang="en-US" sz="1200" i="1" dirty="0"/>
              <a:t> marginale Keratitis</a:t>
            </a:r>
            <a:r>
              <a:rPr lang="en-US" sz="1200" i="1" dirty="0">
                <a:latin typeface="+mn-lt"/>
              </a:rPr>
              <a:t>?</a:t>
            </a:r>
          </a:p>
          <a:p>
            <a:r>
              <a:rPr lang="en-US" sz="1200" b="0" i="0" dirty="0">
                <a:effectLst/>
                <a:latin typeface="+mn-lt"/>
              </a:rPr>
              <a:t>Eine </a:t>
            </a:r>
            <a:r>
              <a:rPr lang="en-US" sz="1200" i="0" dirty="0">
                <a:effectLst/>
                <a:latin typeface="+mn-lt"/>
              </a:rPr>
              <a:t>entzündliche Erkrankung </a:t>
            </a:r>
            <a:r>
              <a:rPr lang="en-US" sz="1200" b="0" i="0" dirty="0">
                <a:effectLst/>
                <a:latin typeface="+mn-lt"/>
              </a:rPr>
              <a:t>der peripheren Hornhaut, gekennzeichnet durch periphere Stromainfiltrate, die häufig mit Epithelzerstörung und Ulzeration einhergehen</a:t>
            </a:r>
          </a:p>
          <a:p>
            <a:endParaRPr lang="en-US" sz="1400" dirty="0">
              <a:latin typeface="+mn-lt"/>
            </a:endParaRPr>
          </a:p>
          <a:p>
            <a:r>
              <a:rPr lang="en-US" sz="1200" i="1" dirty="0">
                <a:latin typeface="+mn-lt"/>
              </a:rPr>
              <a:t>Oh, es handelt sich also um ein peripheres Geschwür als Folge einer Staphylokokkeninfektion?</a:t>
            </a:r>
          </a:p>
          <a:p>
            <a:r>
              <a:rPr lang="en-US" sz="1200" dirty="0">
                <a:latin typeface="+mn-lt"/>
              </a:rPr>
              <a:t>Nein, und das ist ein sehr wichtiger Unterschied – die Hornhautgeschwüre bei der Staphylokokken-marginalen Keratitis sind sterile Reaktionen auf Staphylokokken-Antigene, keine aktiven Infektionen</a:t>
            </a:r>
          </a:p>
        </p:txBody>
      </p:sp>
    </p:spTree>
    <p:extLst>
      <p:ext uri="{BB962C8B-B14F-4D97-AF65-F5344CB8AC3E}">
        <p14:creationId xmlns:p14="http://schemas.microsoft.com/office/powerpoint/2010/main" val="3503171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3AD41-C4FE-D12E-897E-D7D59D3A8CFC}"/>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9C747710-497B-2B26-0C0E-30AFDA921A5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B31B7CE6-21BE-FAD6-8CA5-499D7D599B6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20ADF981-86EE-014D-71BE-DB1069E6570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ED5E67CC-BBFA-DE43-6CAD-391942A15382}"/>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BD341BBE-CDE3-AE65-A282-4280B5CBF3FA}"/>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82</a:t>
            </a:fld>
            <a:endParaRPr lang="en-US" altLang="en-US" sz="1000"/>
          </a:p>
        </p:txBody>
      </p:sp>
      <p:sp>
        <p:nvSpPr>
          <p:cNvPr id="7" name="TextBox 6">
            <a:extLst>
              <a:ext uri="{FF2B5EF4-FFF2-40B4-BE49-F238E27FC236}">
                <a16:creationId xmlns:a16="http://schemas.microsoft.com/office/drawing/2014/main" id="{B4AB7959-EC88-F6BB-3189-01E9DC515753}"/>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CE40BF44-24F9-0894-6175-3D3CD6C8251E}"/>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F58EE5F-B8D3-55B6-914B-6CA7A117AB52}"/>
              </a:ext>
            </a:extLst>
          </p:cNvPr>
          <p:cNvSpPr txBox="1"/>
          <p:nvPr/>
        </p:nvSpPr>
        <p:spPr>
          <a:xfrm>
            <a:off x="1866900" y="2094705"/>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FBF39BA4-FA64-812F-DCA5-8FB957D7F49C}"/>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8E50EFF-9418-F69A-FA91-828C0E015B31}"/>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2BD3CFD8-DE1E-E284-DB93-EAB36907E0DE}"/>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Genauer gesagt: Um welche Art von „entzündlicher Erkrankung“ handelt es sich bei der Staphylokokken-marginalen Keratitis?</a:t>
            </a:r>
          </a:p>
          <a:p>
            <a:r>
              <a:rPr lang="en-US" sz="1200" dirty="0">
                <a:solidFill>
                  <a:schemeClr val="accent6">
                    <a:lumMod val="20000"/>
                    <a:lumOff val="80000"/>
                  </a:schemeClr>
                </a:solidFill>
              </a:rPr>
              <a:t>Eine Überempfindlichkeitsreaktion</a:t>
            </a:r>
          </a:p>
          <a:p>
            <a:endParaRPr lang="en-US" sz="1400" dirty="0">
              <a:solidFill>
                <a:schemeClr val="accent6">
                  <a:lumMod val="20000"/>
                  <a:lumOff val="80000"/>
                </a:schemeClr>
              </a:solidFill>
            </a:endParaRPr>
          </a:p>
          <a:p>
            <a:r>
              <a:rPr lang="en-US" sz="1200" i="1" dirty="0">
                <a:solidFill>
                  <a:schemeClr val="accent6">
                    <a:lumMod val="20000"/>
                    <a:lumOff val="80000"/>
                  </a:schemeClr>
                </a:solidFill>
              </a:rPr>
              <a:t>Ist es Typ IV wie bei Rosazea?</a:t>
            </a:r>
          </a:p>
          <a:p>
            <a:r>
              <a:rPr lang="en-US" sz="1200" dirty="0">
                <a:solidFill>
                  <a:schemeClr val="accent6">
                    <a:lumMod val="20000"/>
                    <a:lumOff val="80000"/>
                  </a:schemeClr>
                </a:solidFill>
              </a:rPr>
              <a:t>Nein, es handelt sich um Typ III und ist somit durch die Ablagerung von Immunkomplexen gekennzeichnet</a:t>
            </a:r>
          </a:p>
        </p:txBody>
      </p:sp>
      <p:sp>
        <p:nvSpPr>
          <p:cNvPr id="5" name="Oval 4">
            <a:extLst>
              <a:ext uri="{FF2B5EF4-FFF2-40B4-BE49-F238E27FC236}">
                <a16:creationId xmlns:a16="http://schemas.microsoft.com/office/drawing/2014/main" id="{2C67509A-D912-3C3E-69D3-A05FF8D5576D}"/>
              </a:ext>
            </a:extLst>
          </p:cNvPr>
          <p:cNvSpPr/>
          <p:nvPr/>
        </p:nvSpPr>
        <p:spPr>
          <a:xfrm>
            <a:off x="410633" y="3958184"/>
            <a:ext cx="2147047" cy="517968"/>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3302722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B16E0-C83D-70A4-0D6F-D4DB9676B167}"/>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3A5C1D31-3DEC-4D96-6EBD-CAC553D5105B}"/>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1B4388BF-0BCC-4031-A961-BC7CEAC2F626}"/>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E9E5557C-66C5-073C-F9F9-28EB4B6D202D}"/>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4A1982A8-643C-D5DD-3EE8-819195475BF5}"/>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98DB923E-6675-FBA3-C292-50C50DCA974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83</a:t>
            </a:fld>
            <a:endParaRPr lang="en-US" altLang="en-US" sz="1000"/>
          </a:p>
        </p:txBody>
      </p:sp>
      <p:sp>
        <p:nvSpPr>
          <p:cNvPr id="7" name="TextBox 6">
            <a:extLst>
              <a:ext uri="{FF2B5EF4-FFF2-40B4-BE49-F238E27FC236}">
                <a16:creationId xmlns:a16="http://schemas.microsoft.com/office/drawing/2014/main" id="{47F831B6-B0DE-0DAD-38D0-B77F9EDD07CE}"/>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4FE986E6-5C23-8A1B-99B7-ABA1C07EAEBC}"/>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2F3813F-78B7-8B91-FCED-AE1116BD2023}"/>
              </a:ext>
            </a:extLst>
          </p:cNvPr>
          <p:cNvSpPr txBox="1"/>
          <p:nvPr/>
        </p:nvSpPr>
        <p:spPr>
          <a:xfrm>
            <a:off x="2469775" y="2133056"/>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B9BA4F98-5831-A4FA-6151-62EA2A0C6799}"/>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43D5483-4964-D6BA-A56D-4311B33A38BF}"/>
              </a:ext>
            </a:extLst>
          </p:cNvPr>
          <p:cNvSpPr txBox="1"/>
          <p:nvPr/>
        </p:nvSpPr>
        <p:spPr>
          <a:xfrm>
            <a:off x="233268" y="3105159"/>
            <a:ext cx="7539131" cy="2118529"/>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err="1">
                <a:solidFill>
                  <a:schemeClr val="bg1">
                    <a:lumMod val="50000"/>
                  </a:schemeClr>
                </a:solidFill>
              </a:rPr>
              <a:t>Staphylokokken</a:t>
            </a:r>
            <a:r>
              <a:rPr lang="en-US" sz="1200" dirty="0">
                <a:solidFill>
                  <a:schemeClr val="bg1">
                    <a:lumMod val="50000"/>
                  </a:schemeClr>
                </a:solidFill>
              </a:rPr>
              <a:t>-marginale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oft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D5603B3F-D8F9-3C17-F249-6B1CECBFD3DE}"/>
              </a:ext>
            </a:extLst>
          </p:cNvPr>
          <p:cNvSpPr txBox="1"/>
          <p:nvPr/>
        </p:nvSpPr>
        <p:spPr>
          <a:xfrm>
            <a:off x="2402541" y="3732036"/>
            <a:ext cx="6436660" cy="1349087"/>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Genauer gesagt: Um welche Art von „entzündlicher Erkrankung“ handelt es sich bei der Staphylokokken-marginalen Keratitis?</a:t>
            </a:r>
          </a:p>
          <a:p>
            <a:r>
              <a:rPr lang="en-US" sz="1200" dirty="0"/>
              <a:t>Eine Überempfindlichkeitsreaktion</a:t>
            </a:r>
            <a:endParaRPr lang="en-US" sz="1400" dirty="0">
              <a:solidFill>
                <a:schemeClr val="accent6">
                  <a:lumMod val="20000"/>
                  <a:lumOff val="80000"/>
                </a:schemeClr>
              </a:solidFill>
            </a:endParaRPr>
          </a:p>
          <a:p>
            <a:endParaRPr lang="en-US" sz="1400" dirty="0">
              <a:solidFill>
                <a:schemeClr val="accent6">
                  <a:lumMod val="20000"/>
                  <a:lumOff val="80000"/>
                </a:schemeClr>
              </a:solidFill>
            </a:endParaRPr>
          </a:p>
          <a:p>
            <a:r>
              <a:rPr lang="en-US" sz="1200" i="1" dirty="0">
                <a:solidFill>
                  <a:schemeClr val="accent6">
                    <a:lumMod val="20000"/>
                    <a:lumOff val="80000"/>
                  </a:schemeClr>
                </a:solidFill>
              </a:rPr>
              <a:t>Ist es Typ IV wie bei Rosazea?</a:t>
            </a:r>
          </a:p>
          <a:p>
            <a:r>
              <a:rPr lang="en-US" sz="1200" dirty="0">
                <a:solidFill>
                  <a:schemeClr val="accent6">
                    <a:lumMod val="20000"/>
                    <a:lumOff val="80000"/>
                  </a:schemeClr>
                </a:solidFill>
              </a:rPr>
              <a:t>Nein, es handelt sich um Typ III und ist somit durch die Ablagerung von Immunkomplexen gekennzeichnet</a:t>
            </a:r>
          </a:p>
        </p:txBody>
      </p:sp>
      <p:sp>
        <p:nvSpPr>
          <p:cNvPr id="5" name="Oval 4">
            <a:extLst>
              <a:ext uri="{FF2B5EF4-FFF2-40B4-BE49-F238E27FC236}">
                <a16:creationId xmlns:a16="http://schemas.microsoft.com/office/drawing/2014/main" id="{587D061F-1CB9-C1CD-5F88-6E4E753B63E4}"/>
              </a:ext>
            </a:extLst>
          </p:cNvPr>
          <p:cNvSpPr/>
          <p:nvPr/>
        </p:nvSpPr>
        <p:spPr>
          <a:xfrm>
            <a:off x="407987" y="3888611"/>
            <a:ext cx="2147047" cy="517968"/>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95586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26413-351B-6BCA-620D-82664179CA6C}"/>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210C9B41-5856-EB0C-A46D-3D456157B2F9}"/>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E86F77BA-82A9-C65F-0397-5545F2F42FA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05AEC2A9-A35C-C082-5F91-732B19103BC8}"/>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A4DEA8D4-58E2-080C-C399-1CB5180D1B64}"/>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FA29F492-C62A-8B18-A58C-8D3404FF2D9B}"/>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84</a:t>
            </a:fld>
            <a:endParaRPr lang="en-US" altLang="en-US" sz="1000"/>
          </a:p>
        </p:txBody>
      </p:sp>
      <p:sp>
        <p:nvSpPr>
          <p:cNvPr id="7" name="TextBox 6">
            <a:extLst>
              <a:ext uri="{FF2B5EF4-FFF2-40B4-BE49-F238E27FC236}">
                <a16:creationId xmlns:a16="http://schemas.microsoft.com/office/drawing/2014/main" id="{283F32B6-DCF2-C798-FC4A-C3AF976514B9}"/>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F0E02C3C-EC68-BE13-5157-EA355A48DEFD}"/>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CE97282-C546-4CB0-2089-8614281EB337}"/>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E9701FCD-B17C-2BF6-8C25-6CD815C48F17}"/>
              </a:ext>
            </a:extLst>
          </p:cNvPr>
          <p:cNvSpPr/>
          <p:nvPr/>
        </p:nvSpPr>
        <p:spPr>
          <a:xfrm>
            <a:off x="2362200" y="2503856"/>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B295E42-52AC-7B16-45D8-BAB18ED8FD4C}"/>
              </a:ext>
            </a:extLst>
          </p:cNvPr>
          <p:cNvSpPr txBox="1"/>
          <p:nvPr/>
        </p:nvSpPr>
        <p:spPr>
          <a:xfrm>
            <a:off x="233268" y="3105159"/>
            <a:ext cx="7539131" cy="2118529"/>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err="1">
                <a:solidFill>
                  <a:schemeClr val="bg1">
                    <a:lumMod val="50000"/>
                  </a:schemeClr>
                </a:solidFill>
              </a:rPr>
              <a:t>Staphylokokken</a:t>
            </a:r>
            <a:r>
              <a:rPr lang="en-US" sz="1200" dirty="0">
                <a:solidFill>
                  <a:schemeClr val="bg1">
                    <a:lumMod val="50000"/>
                  </a:schemeClr>
                </a:solidFill>
              </a:rPr>
              <a:t>-marginale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D618BBF0-7B6D-05EF-B156-DD53AAC30ED6}"/>
              </a:ext>
            </a:extLst>
          </p:cNvPr>
          <p:cNvSpPr txBox="1"/>
          <p:nvPr/>
        </p:nvSpPr>
        <p:spPr>
          <a:xfrm>
            <a:off x="2469775" y="3732036"/>
            <a:ext cx="6598025" cy="1349087"/>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Genauer gesagt: Um welche Art von „entzündlicher Erkrankung“ handelt es sich bei der Staphylokokken-marginalen Keratitis?</a:t>
            </a:r>
          </a:p>
          <a:p>
            <a:r>
              <a:rPr lang="en-US" sz="1200" dirty="0"/>
              <a:t>Eine Überempfindlichkeitsreaktion</a:t>
            </a:r>
          </a:p>
          <a:p>
            <a:endParaRPr lang="en-US" sz="1400" dirty="0"/>
          </a:p>
          <a:p>
            <a:r>
              <a:rPr lang="en-US" sz="1200" i="1" dirty="0"/>
              <a:t>Ist es Typ IV (auch bekannt als </a:t>
            </a:r>
            <a:r>
              <a:rPr lang="en-US" sz="1200" dirty="0"/>
              <a:t>zellvermittelt</a:t>
            </a:r>
            <a:r>
              <a:rPr lang="en-US" sz="1200" i="1" dirty="0"/>
              <a:t>) wie bei Rosazea?</a:t>
            </a:r>
            <a:endParaRPr lang="en-US" sz="1400" i="1" dirty="0">
              <a:solidFill>
                <a:schemeClr val="accent6">
                  <a:lumMod val="20000"/>
                  <a:lumOff val="80000"/>
                </a:schemeClr>
              </a:solidFill>
            </a:endParaRPr>
          </a:p>
          <a:p>
            <a:r>
              <a:rPr lang="en-US" sz="1200" dirty="0">
                <a:solidFill>
                  <a:schemeClr val="accent6">
                    <a:lumMod val="20000"/>
                    <a:lumOff val="80000"/>
                  </a:schemeClr>
                </a:solidFill>
              </a:rPr>
              <a:t>Nein, es handelt sich um Typ III und ist somit durch die Ablagerung von Immunkomplexen gekennzeichnet</a:t>
            </a:r>
          </a:p>
        </p:txBody>
      </p:sp>
      <p:sp>
        <p:nvSpPr>
          <p:cNvPr id="5" name="Oval 4">
            <a:extLst>
              <a:ext uri="{FF2B5EF4-FFF2-40B4-BE49-F238E27FC236}">
                <a16:creationId xmlns:a16="http://schemas.microsoft.com/office/drawing/2014/main" id="{0260433B-8F0F-B33D-1F02-F570763C7C93}"/>
              </a:ext>
            </a:extLst>
          </p:cNvPr>
          <p:cNvSpPr/>
          <p:nvPr/>
        </p:nvSpPr>
        <p:spPr>
          <a:xfrm>
            <a:off x="407987" y="3882642"/>
            <a:ext cx="2147047" cy="517968"/>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8A311C7-DBCA-921B-A196-3BCC3EAEFD69}"/>
              </a:ext>
            </a:extLst>
          </p:cNvPr>
          <p:cNvSpPr/>
          <p:nvPr/>
        </p:nvSpPr>
        <p:spPr>
          <a:xfrm>
            <a:off x="3182469" y="4509652"/>
            <a:ext cx="228600" cy="2103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a:t>
            </a:r>
          </a:p>
        </p:txBody>
      </p:sp>
      <p:sp>
        <p:nvSpPr>
          <p:cNvPr id="11" name="Rectangle 10">
            <a:extLst>
              <a:ext uri="{FF2B5EF4-FFF2-40B4-BE49-F238E27FC236}">
                <a16:creationId xmlns:a16="http://schemas.microsoft.com/office/drawing/2014/main" id="{8205BBCB-BA99-83F1-396B-F029C75FAD6E}"/>
              </a:ext>
            </a:extLst>
          </p:cNvPr>
          <p:cNvSpPr/>
          <p:nvPr/>
        </p:nvSpPr>
        <p:spPr>
          <a:xfrm>
            <a:off x="4596055" y="4529143"/>
            <a:ext cx="1097280" cy="2103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Deskriptor</a:t>
            </a:r>
          </a:p>
        </p:txBody>
      </p:sp>
    </p:spTree>
    <p:extLst>
      <p:ext uri="{BB962C8B-B14F-4D97-AF65-F5344CB8AC3E}">
        <p14:creationId xmlns:p14="http://schemas.microsoft.com/office/powerpoint/2010/main" val="36562006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E3AC1-CF07-1B22-B4AA-B15ADF32F6DC}"/>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71E47C50-940A-5A35-8453-7786EFB22FD1}"/>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A/Q</a:t>
            </a:r>
          </a:p>
        </p:txBody>
      </p:sp>
      <p:sp>
        <p:nvSpPr>
          <p:cNvPr id="4099" name="Rectangle 3">
            <a:extLst>
              <a:ext uri="{FF2B5EF4-FFF2-40B4-BE49-F238E27FC236}">
                <a16:creationId xmlns:a16="http://schemas.microsoft.com/office/drawing/2014/main" id="{B12C1F54-6B65-1055-6166-C2E260070DF3}"/>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5B482433-3DB0-C850-3703-256378E9FEB9}"/>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078EEC0B-715A-2205-D5A5-136B3BF59B32}"/>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AAB909C5-909C-1AD6-580F-6220F5901EDF}"/>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85</a:t>
            </a:fld>
            <a:endParaRPr lang="en-US" altLang="en-US" sz="1000"/>
          </a:p>
        </p:txBody>
      </p:sp>
      <p:sp>
        <p:nvSpPr>
          <p:cNvPr id="7" name="TextBox 6">
            <a:extLst>
              <a:ext uri="{FF2B5EF4-FFF2-40B4-BE49-F238E27FC236}">
                <a16:creationId xmlns:a16="http://schemas.microsoft.com/office/drawing/2014/main" id="{98AEDB75-0A8F-4C32-CC65-0F424D7D6311}"/>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7FF3B7B2-B75F-3ED6-E60E-4D4959F03641}"/>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46CB978-1221-4518-02C6-27CEAC92D2B5}"/>
              </a:ext>
            </a:extLst>
          </p:cNvPr>
          <p:cNvSpPr txBox="1"/>
          <p:nvPr/>
        </p:nvSpPr>
        <p:spPr>
          <a:xfrm>
            <a:off x="2486708" y="2133600"/>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DCB90590-7551-8C4E-62ED-820C454A687B}"/>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4D43343-6930-2F46-8544-4365584D7727}"/>
              </a:ext>
            </a:extLst>
          </p:cNvPr>
          <p:cNvSpPr txBox="1"/>
          <p:nvPr/>
        </p:nvSpPr>
        <p:spPr>
          <a:xfrm>
            <a:off x="233268" y="3105159"/>
            <a:ext cx="7539131" cy="2118529"/>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err="1">
                <a:solidFill>
                  <a:schemeClr val="bg1">
                    <a:lumMod val="50000"/>
                  </a:schemeClr>
                </a:solidFill>
              </a:rPr>
              <a:t>Staphylokokken</a:t>
            </a:r>
            <a:r>
              <a:rPr lang="en-US" sz="1200" dirty="0">
                <a:solidFill>
                  <a:schemeClr val="bg1">
                    <a:lumMod val="50000"/>
                  </a:schemeClr>
                </a:solidFill>
              </a:rPr>
              <a:t>-marginale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48BCA303-03A3-2553-9486-CC464AF7C5A0}"/>
              </a:ext>
            </a:extLst>
          </p:cNvPr>
          <p:cNvSpPr txBox="1"/>
          <p:nvPr/>
        </p:nvSpPr>
        <p:spPr>
          <a:xfrm>
            <a:off x="2469775" y="3732036"/>
            <a:ext cx="6674225" cy="1349087"/>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Genauer gesagt: Um welche Art von „entzündlicher Erkrankung“ handelt es sich bei der Staphylokokken-marginalen Keratitis?</a:t>
            </a:r>
          </a:p>
          <a:p>
            <a:r>
              <a:rPr lang="en-US" sz="1200" dirty="0"/>
              <a:t>Eine Überempfindlichkeitsreaktion</a:t>
            </a:r>
          </a:p>
          <a:p>
            <a:endParaRPr lang="en-US" sz="1400" dirty="0"/>
          </a:p>
          <a:p>
            <a:r>
              <a:rPr lang="en-US" sz="1200" i="1" dirty="0"/>
              <a:t>Ist es Typ IV (auch bekannt als </a:t>
            </a:r>
            <a:r>
              <a:rPr lang="en-US" sz="1200" dirty="0"/>
              <a:t>zellvermittelt</a:t>
            </a:r>
            <a:r>
              <a:rPr lang="en-US" sz="1200" i="1" dirty="0"/>
              <a:t>) wie bei Rosazea?</a:t>
            </a:r>
            <a:endParaRPr lang="en-US" sz="1400" i="1" dirty="0">
              <a:solidFill>
                <a:schemeClr val="accent6">
                  <a:lumMod val="20000"/>
                  <a:lumOff val="80000"/>
                </a:schemeClr>
              </a:solidFill>
            </a:endParaRPr>
          </a:p>
          <a:p>
            <a:r>
              <a:rPr lang="en-US" sz="1200" dirty="0">
                <a:solidFill>
                  <a:schemeClr val="accent6">
                    <a:lumMod val="20000"/>
                    <a:lumOff val="80000"/>
                  </a:schemeClr>
                </a:solidFill>
              </a:rPr>
              <a:t>Nein, es handelt sich um Typ III und ist somit durch die Ablagerung von Immunkomplexen gekennzeichnet</a:t>
            </a:r>
          </a:p>
        </p:txBody>
      </p:sp>
      <p:sp>
        <p:nvSpPr>
          <p:cNvPr id="5" name="Oval 4">
            <a:extLst>
              <a:ext uri="{FF2B5EF4-FFF2-40B4-BE49-F238E27FC236}">
                <a16:creationId xmlns:a16="http://schemas.microsoft.com/office/drawing/2014/main" id="{3DE997CB-D66C-038A-6C8A-851AA577D84F}"/>
              </a:ext>
            </a:extLst>
          </p:cNvPr>
          <p:cNvSpPr/>
          <p:nvPr/>
        </p:nvSpPr>
        <p:spPr>
          <a:xfrm>
            <a:off x="425233" y="3905439"/>
            <a:ext cx="2147047" cy="517968"/>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034134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736D5-5375-9661-95C6-818323CAE970}"/>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148813DE-5F07-CF3F-47EB-2F15079528ED}"/>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38B3C99E-9303-7207-5005-1C7C29A503EA}"/>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D33F8F99-2782-D8CF-74B1-4DB84E2584C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5A1EFD42-CD1C-19DA-E2CB-3FF4E6CB2876}"/>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1A6E1D0A-87E1-8528-D46B-0F4689BEFE4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86</a:t>
            </a:fld>
            <a:endParaRPr lang="en-US" altLang="en-US" sz="1000"/>
          </a:p>
        </p:txBody>
      </p:sp>
      <p:sp>
        <p:nvSpPr>
          <p:cNvPr id="7" name="TextBox 6">
            <a:extLst>
              <a:ext uri="{FF2B5EF4-FFF2-40B4-BE49-F238E27FC236}">
                <a16:creationId xmlns:a16="http://schemas.microsoft.com/office/drawing/2014/main" id="{850778A3-B48D-6461-1F2A-C6633B400990}"/>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EE22F81A-BB74-7142-5293-989FF07A82D7}"/>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F5E0F4F-D314-47A1-73F6-E7424FCBFFF2}"/>
              </a:ext>
            </a:extLst>
          </p:cNvPr>
          <p:cNvSpPr txBox="1"/>
          <p:nvPr/>
        </p:nvSpPr>
        <p:spPr>
          <a:xfrm>
            <a:off x="2565990" y="2097626"/>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2868A145-2CDE-4DAD-6F60-7B7C86C1DB3D}"/>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8237164-22E0-4D82-EB7C-B3D2305DCC1C}"/>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930DFD66-37A1-6F6B-B508-28CA0552EFC8}"/>
              </a:ext>
            </a:extLst>
          </p:cNvPr>
          <p:cNvSpPr txBox="1"/>
          <p:nvPr/>
        </p:nvSpPr>
        <p:spPr>
          <a:xfrm>
            <a:off x="2469775" y="3732036"/>
            <a:ext cx="667422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Genauer gesagt: Um welche Art von „entzündlicher Erkrankung“ handelt es sich bei der Staphylokokken-marginalen Keratitis?</a:t>
            </a:r>
          </a:p>
          <a:p>
            <a:r>
              <a:rPr lang="en-US" sz="1200" dirty="0"/>
              <a:t>Eine Überempfindlichkeitsreaktion</a:t>
            </a:r>
          </a:p>
          <a:p>
            <a:endParaRPr lang="en-US" sz="1400" dirty="0"/>
          </a:p>
          <a:p>
            <a:r>
              <a:rPr lang="en-US" sz="1200" i="1" dirty="0"/>
              <a:t>Ist es Typ IV (auch bekannt als </a:t>
            </a:r>
            <a:r>
              <a:rPr lang="en-US" sz="1200" dirty="0"/>
              <a:t>zellvermittelt</a:t>
            </a:r>
            <a:r>
              <a:rPr lang="en-US" sz="1200" i="1" dirty="0"/>
              <a:t>) wie bei Rosazea?</a:t>
            </a:r>
          </a:p>
          <a:p>
            <a:r>
              <a:rPr lang="en-US" sz="1200" dirty="0"/>
              <a:t>Nein, es handelt sich um Typ III </a:t>
            </a:r>
            <a:r>
              <a:rPr lang="en-US" sz="1200" dirty="0">
                <a:solidFill>
                  <a:schemeClr val="accent6">
                    <a:lumMod val="20000"/>
                    <a:lumOff val="80000"/>
                  </a:schemeClr>
                </a:solidFill>
              </a:rPr>
              <a:t>und ist somit durch eine Immunkomplexreaktion gekennzeichnet</a:t>
            </a:r>
          </a:p>
        </p:txBody>
      </p:sp>
      <p:sp>
        <p:nvSpPr>
          <p:cNvPr id="5" name="Oval 4">
            <a:extLst>
              <a:ext uri="{FF2B5EF4-FFF2-40B4-BE49-F238E27FC236}">
                <a16:creationId xmlns:a16="http://schemas.microsoft.com/office/drawing/2014/main" id="{345A610D-173F-B415-9F7E-341EAEE8A24E}"/>
              </a:ext>
            </a:extLst>
          </p:cNvPr>
          <p:cNvSpPr/>
          <p:nvPr/>
        </p:nvSpPr>
        <p:spPr>
          <a:xfrm>
            <a:off x="433387" y="3942230"/>
            <a:ext cx="2147047" cy="517968"/>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A3679E5-D182-CBA0-1111-5448CD2D28C7}"/>
              </a:ext>
            </a:extLst>
          </p:cNvPr>
          <p:cNvSpPr/>
          <p:nvPr/>
        </p:nvSpPr>
        <p:spPr>
          <a:xfrm>
            <a:off x="4443984" y="4682808"/>
            <a:ext cx="256032" cy="2103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a:t>
            </a:r>
          </a:p>
        </p:txBody>
      </p:sp>
    </p:spTree>
    <p:extLst>
      <p:ext uri="{BB962C8B-B14F-4D97-AF65-F5344CB8AC3E}">
        <p14:creationId xmlns:p14="http://schemas.microsoft.com/office/powerpoint/2010/main" val="17739620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3B734-58C1-A8AA-93F2-A00AE74C2321}"/>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6406EB57-D1D0-4DCF-D577-E5234F53747A}"/>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0C7DEBF4-CD55-629A-E085-DEF2DFA9B327}"/>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22CC4CA3-7AAC-7C4C-F4EA-1C5FD0EBA66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BD93752D-FBBE-C26B-F612-47E6413B3BB7}"/>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BFE7C966-408C-C471-E261-A1215D90D16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87</a:t>
            </a:fld>
            <a:endParaRPr lang="en-US" altLang="en-US" sz="1000"/>
          </a:p>
        </p:txBody>
      </p:sp>
      <p:sp>
        <p:nvSpPr>
          <p:cNvPr id="7" name="TextBox 6">
            <a:extLst>
              <a:ext uri="{FF2B5EF4-FFF2-40B4-BE49-F238E27FC236}">
                <a16:creationId xmlns:a16="http://schemas.microsoft.com/office/drawing/2014/main" id="{26572F07-568F-EC78-A6DB-66DD2690DBE8}"/>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D8444B82-1EE1-EAAC-DB1E-21B435FCB10D}"/>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F06CA30-1C0B-2EB7-4747-11E1EA9C138A}"/>
              </a:ext>
            </a:extLst>
          </p:cNvPr>
          <p:cNvSpPr txBox="1"/>
          <p:nvPr/>
        </p:nvSpPr>
        <p:spPr>
          <a:xfrm>
            <a:off x="2486708" y="2093279"/>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E3728D8D-515B-B2D1-7B0B-DA34DF4CEFAD}"/>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664A072-66DD-4F54-5E2C-56E403187CD5}"/>
              </a:ext>
            </a:extLst>
          </p:cNvPr>
          <p:cNvSpPr txBox="1"/>
          <p:nvPr/>
        </p:nvSpPr>
        <p:spPr>
          <a:xfrm>
            <a:off x="233268" y="3105159"/>
            <a:ext cx="7539131" cy="2118529"/>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err="1">
                <a:solidFill>
                  <a:schemeClr val="bg1">
                    <a:lumMod val="50000"/>
                  </a:schemeClr>
                </a:solidFill>
              </a:rPr>
              <a:t>Staphylokokken</a:t>
            </a:r>
            <a:r>
              <a:rPr lang="en-US" sz="1200" dirty="0">
                <a:solidFill>
                  <a:schemeClr val="bg1">
                    <a:lumMod val="50000"/>
                  </a:schemeClr>
                </a:solidFill>
              </a:rPr>
              <a:t>-marginale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42790B09-6FC8-C89B-8D64-61C9B2B248EC}"/>
              </a:ext>
            </a:extLst>
          </p:cNvPr>
          <p:cNvSpPr txBox="1"/>
          <p:nvPr/>
        </p:nvSpPr>
        <p:spPr>
          <a:xfrm>
            <a:off x="2469775" y="3732036"/>
            <a:ext cx="659802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Genauer gesagt: Um welche Art von „entzündlicher Erkrankung“ handelt es sich bei der Staphylokokken-marginalen Keratitis?</a:t>
            </a:r>
          </a:p>
          <a:p>
            <a:r>
              <a:rPr lang="en-US" sz="1200" dirty="0"/>
              <a:t>Eine Überempfindlichkeitsreaktion</a:t>
            </a:r>
          </a:p>
          <a:p>
            <a:endParaRPr lang="en-US" sz="1400" dirty="0"/>
          </a:p>
          <a:p>
            <a:r>
              <a:rPr lang="en-US" sz="1200" i="1" dirty="0"/>
              <a:t>Ist es Typ IV (auch bekannt als </a:t>
            </a:r>
            <a:r>
              <a:rPr lang="en-US" sz="1200" dirty="0"/>
              <a:t>zellvermittelt</a:t>
            </a:r>
            <a:r>
              <a:rPr lang="en-US" sz="1200" i="1" dirty="0"/>
              <a:t>) wie bei Rosazea?</a:t>
            </a:r>
          </a:p>
          <a:p>
            <a:r>
              <a:rPr lang="en-US" sz="1200" dirty="0"/>
              <a:t>Nein, es ist Typ III</a:t>
            </a:r>
            <a:endParaRPr lang="en-US" sz="1400" dirty="0">
              <a:solidFill>
                <a:srgbClr val="0000FF"/>
              </a:solidFill>
            </a:endParaRPr>
          </a:p>
        </p:txBody>
      </p:sp>
      <p:sp>
        <p:nvSpPr>
          <p:cNvPr id="5" name="Oval 4">
            <a:extLst>
              <a:ext uri="{FF2B5EF4-FFF2-40B4-BE49-F238E27FC236}">
                <a16:creationId xmlns:a16="http://schemas.microsoft.com/office/drawing/2014/main" id="{274F9293-8E34-B78E-00AA-D39179E84B81}"/>
              </a:ext>
            </a:extLst>
          </p:cNvPr>
          <p:cNvSpPr/>
          <p:nvPr/>
        </p:nvSpPr>
        <p:spPr>
          <a:xfrm>
            <a:off x="424920" y="3905439"/>
            <a:ext cx="2147047" cy="517968"/>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671370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76B6E-510B-4188-CC85-6F5B60C0F4EB}"/>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A414C448-5612-AFD0-92A7-37EA9376D1C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2A6F99ED-88D8-DCCC-BB4A-FEA58C12A57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AB1AEBBD-F76A-AB42-2BA3-20AD1E364AF6}"/>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F03F2613-ECD1-DE20-B403-E31129813890}"/>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529914CC-E242-BFE9-3668-654272310A8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88</a:t>
            </a:fld>
            <a:endParaRPr lang="en-US" altLang="en-US" sz="1000"/>
          </a:p>
        </p:txBody>
      </p:sp>
      <p:sp>
        <p:nvSpPr>
          <p:cNvPr id="7" name="TextBox 6">
            <a:extLst>
              <a:ext uri="{FF2B5EF4-FFF2-40B4-BE49-F238E27FC236}">
                <a16:creationId xmlns:a16="http://schemas.microsoft.com/office/drawing/2014/main" id="{1D2F5EA8-1DBA-7AC2-8C15-F9496315008D}"/>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ABEF5538-066B-0050-1E28-5FA1A362C6A6}"/>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E24C4F4-29BD-20C0-6F1C-9CAE8B47B9CD}"/>
              </a:ext>
            </a:extLst>
          </p:cNvPr>
          <p:cNvSpPr txBox="1"/>
          <p:nvPr/>
        </p:nvSpPr>
        <p:spPr>
          <a:xfrm>
            <a:off x="2469775" y="2102619"/>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DECA4C2F-05F7-2456-0A25-4A59A6B990C6}"/>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2CF5B24-45D5-C849-E45B-00A0C1C23B4B}"/>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11E491E1-6972-4AE0-8CE3-A5223DBF84F9}"/>
              </a:ext>
            </a:extLst>
          </p:cNvPr>
          <p:cNvSpPr txBox="1"/>
          <p:nvPr/>
        </p:nvSpPr>
        <p:spPr>
          <a:xfrm>
            <a:off x="2469775" y="3732036"/>
            <a:ext cx="659802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Genauer gesagt: Um welche Art von „entzündlicher Erkrankung“ handelt es sich bei der Staphylokokken-marginalen Keratitis?</a:t>
            </a:r>
          </a:p>
          <a:p>
            <a:r>
              <a:rPr lang="en-US" sz="1200" dirty="0"/>
              <a:t>Eine Überempfindlichkeitsreaktion</a:t>
            </a:r>
          </a:p>
          <a:p>
            <a:endParaRPr lang="en-US" sz="1400" dirty="0"/>
          </a:p>
          <a:p>
            <a:r>
              <a:rPr lang="en-US" sz="1200" i="1" dirty="0"/>
              <a:t>Ist es Typ IV (auch bekannt als </a:t>
            </a:r>
            <a:r>
              <a:rPr lang="en-US" sz="1200" dirty="0"/>
              <a:t>zellvermittelt</a:t>
            </a:r>
            <a:r>
              <a:rPr lang="en-US" sz="1200" i="1" dirty="0"/>
              <a:t>) wie bei Rosazea?</a:t>
            </a:r>
          </a:p>
          <a:p>
            <a:r>
              <a:rPr lang="en-US" sz="1200" dirty="0"/>
              <a:t>Nein, es handelt sich um Typ III </a:t>
            </a:r>
            <a:r>
              <a:rPr lang="en-US" sz="1200" dirty="0">
                <a:solidFill>
                  <a:srgbClr val="0000FF"/>
                </a:solidFill>
              </a:rPr>
              <a:t>und ist somit durch eine Immunkomplexreaktion gekennzeichnet</a:t>
            </a:r>
          </a:p>
        </p:txBody>
      </p:sp>
      <p:sp>
        <p:nvSpPr>
          <p:cNvPr id="5" name="Oval 4">
            <a:extLst>
              <a:ext uri="{FF2B5EF4-FFF2-40B4-BE49-F238E27FC236}">
                <a16:creationId xmlns:a16="http://schemas.microsoft.com/office/drawing/2014/main" id="{6E0B85CC-8922-7A37-3305-8535E1832EBF}"/>
              </a:ext>
            </a:extLst>
          </p:cNvPr>
          <p:cNvSpPr/>
          <p:nvPr/>
        </p:nvSpPr>
        <p:spPr>
          <a:xfrm>
            <a:off x="365560" y="3962400"/>
            <a:ext cx="2147047" cy="517968"/>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7BDFA03-41D6-65E0-7492-CFFFCB10D545}"/>
              </a:ext>
            </a:extLst>
          </p:cNvPr>
          <p:cNvSpPr/>
          <p:nvPr/>
        </p:nvSpPr>
        <p:spPr>
          <a:xfrm>
            <a:off x="6326188" y="4685227"/>
            <a:ext cx="2625072" cy="2314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endParaRPr lang="en-US" sz="1200" dirty="0">
              <a:solidFill>
                <a:schemeClr val="tx1"/>
              </a:solidFill>
            </a:endParaRPr>
          </a:p>
        </p:txBody>
      </p:sp>
    </p:spTree>
    <p:extLst>
      <p:ext uri="{BB962C8B-B14F-4D97-AF65-F5344CB8AC3E}">
        <p14:creationId xmlns:p14="http://schemas.microsoft.com/office/powerpoint/2010/main" val="12955284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174A1-51F5-AA44-1B75-A04445743944}"/>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CBA095CB-A4B7-0BC0-6E11-55AAC69F808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406BB1BD-8F40-9367-D4FB-5C88ACE965F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0DF89306-9508-F6C5-D1B4-70381FC6F60E}"/>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FD061A0D-BCE1-A515-2E87-891696547F0A}"/>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8F7053D4-313F-C3DA-9D38-1001FB7BBB2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89</a:t>
            </a:fld>
            <a:endParaRPr lang="en-US" altLang="en-US" sz="1000"/>
          </a:p>
        </p:txBody>
      </p:sp>
      <p:sp>
        <p:nvSpPr>
          <p:cNvPr id="7" name="TextBox 6">
            <a:extLst>
              <a:ext uri="{FF2B5EF4-FFF2-40B4-BE49-F238E27FC236}">
                <a16:creationId xmlns:a16="http://schemas.microsoft.com/office/drawing/2014/main" id="{8FC29293-483A-C962-74B8-FE2D6802FBE8}"/>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nicht-okulären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53986021-E815-D06F-3B64-1BAAF201EF03}"/>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6B26CDA-287A-85F7-77F9-11EBC1CED301}"/>
              </a:ext>
            </a:extLst>
          </p:cNvPr>
          <p:cNvSpPr txBox="1"/>
          <p:nvPr/>
        </p:nvSpPr>
        <p:spPr>
          <a:xfrm>
            <a:off x="2469775" y="211308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4C565997-854F-07AB-60FC-D53DDF90B0CB}"/>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EC5A9AB-425D-BF3C-547D-C38965E9BACF}"/>
              </a:ext>
            </a:extLst>
          </p:cNvPr>
          <p:cNvSpPr txBox="1"/>
          <p:nvPr/>
        </p:nvSpPr>
        <p:spPr>
          <a:xfrm>
            <a:off x="233268" y="3105159"/>
            <a:ext cx="7539131" cy="2118529"/>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err="1">
                <a:solidFill>
                  <a:schemeClr val="bg1">
                    <a:lumMod val="50000"/>
                  </a:schemeClr>
                </a:solidFill>
              </a:rPr>
              <a:t>Staphylokokken</a:t>
            </a:r>
            <a:r>
              <a:rPr lang="en-US" sz="1200" dirty="0">
                <a:solidFill>
                  <a:schemeClr val="bg1">
                    <a:lumMod val="50000"/>
                  </a:schemeClr>
                </a:solidFill>
              </a:rPr>
              <a:t>-marginale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BEBB58D6-650A-D136-2AFB-8CB715892EB3}"/>
              </a:ext>
            </a:extLst>
          </p:cNvPr>
          <p:cNvSpPr txBox="1"/>
          <p:nvPr/>
        </p:nvSpPr>
        <p:spPr>
          <a:xfrm>
            <a:off x="2469775" y="3732036"/>
            <a:ext cx="659802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Genauer gesagt: Um welche Art von „entzündlicher Erkrankung“ handelt es sich bei der Staphylokokken-marginalen Keratitis?</a:t>
            </a:r>
          </a:p>
          <a:p>
            <a:r>
              <a:rPr lang="en-US" sz="1200" dirty="0"/>
              <a:t>Eine Überempfindlichkeitsreaktion</a:t>
            </a:r>
          </a:p>
          <a:p>
            <a:endParaRPr lang="en-US" sz="1400" dirty="0"/>
          </a:p>
          <a:p>
            <a:r>
              <a:rPr lang="en-US" sz="1200" i="1" dirty="0"/>
              <a:t>Ist es Typ IV (auch bekannt als </a:t>
            </a:r>
            <a:r>
              <a:rPr lang="en-US" sz="1200" dirty="0"/>
              <a:t>zellvermittelt</a:t>
            </a:r>
            <a:r>
              <a:rPr lang="en-US" sz="1200" i="1" dirty="0"/>
              <a:t>) wie bei Rosazea?</a:t>
            </a:r>
          </a:p>
          <a:p>
            <a:r>
              <a:rPr lang="en-US" sz="1200" dirty="0"/>
              <a:t>Nein, es handelt sich um Typ III </a:t>
            </a:r>
            <a:r>
              <a:rPr lang="en-US" sz="1200" dirty="0">
                <a:solidFill>
                  <a:srgbClr val="0000FF"/>
                </a:solidFill>
              </a:rPr>
              <a:t>und ist somit durch eine Immunkomplexreaktion gekennzeichnet</a:t>
            </a:r>
          </a:p>
        </p:txBody>
      </p:sp>
      <p:sp>
        <p:nvSpPr>
          <p:cNvPr id="5" name="Oval 4">
            <a:extLst>
              <a:ext uri="{FF2B5EF4-FFF2-40B4-BE49-F238E27FC236}">
                <a16:creationId xmlns:a16="http://schemas.microsoft.com/office/drawing/2014/main" id="{6E5A3337-D0A6-8706-2F56-8B8A265E9742}"/>
              </a:ext>
            </a:extLst>
          </p:cNvPr>
          <p:cNvSpPr/>
          <p:nvPr/>
        </p:nvSpPr>
        <p:spPr>
          <a:xfrm>
            <a:off x="407987" y="3966633"/>
            <a:ext cx="2147047" cy="517968"/>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888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C0767B2-6BA7-458D-BC08-AF7F7F315275}"/>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a:t>A</a:t>
            </a:r>
          </a:p>
        </p:txBody>
      </p:sp>
      <p:sp>
        <p:nvSpPr>
          <p:cNvPr id="7171" name="Rectangle 3">
            <a:extLst>
              <a:ext uri="{FF2B5EF4-FFF2-40B4-BE49-F238E27FC236}">
                <a16:creationId xmlns:a16="http://schemas.microsoft.com/office/drawing/2014/main" id="{CFABA462-8395-4834-9062-EDEDAF146EA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pPr>
            <a:r>
              <a:rPr lang="en-US" altLang="en-US" sz="1200"/>
              <a:t>Vorwiegend anteriore Blepharitis: </a:t>
            </a:r>
            <a:r>
              <a:rPr lang="en-US" altLang="en-US" sz="1200">
                <a:solidFill>
                  <a:srgbClr val="0000FF"/>
                </a:solidFill>
              </a:rPr>
              <a:t>Staphylokokken; seborrhoisch</a:t>
            </a:r>
          </a:p>
          <a:p>
            <a:pPr eaLnBrk="1" hangingPunct="1">
              <a:lnSpc>
                <a:spcPct val="85000"/>
              </a:lnSpc>
            </a:pPr>
            <a:r>
              <a:rPr lang="en-US" altLang="en-US" sz="1200"/>
              <a:t>Primär posteriore Blepharitis: </a:t>
            </a:r>
            <a:r>
              <a:rPr lang="en-US" altLang="en-US" sz="1200">
                <a:solidFill>
                  <a:srgbClr val="0000FF"/>
                </a:solidFill>
              </a:rPr>
              <a:t>MGD; Rosazea</a:t>
            </a:r>
          </a:p>
        </p:txBody>
      </p:sp>
      <p:sp>
        <p:nvSpPr>
          <p:cNvPr id="7172" name="Text Box 4">
            <a:extLst>
              <a:ext uri="{FF2B5EF4-FFF2-40B4-BE49-F238E27FC236}">
                <a16:creationId xmlns:a16="http://schemas.microsoft.com/office/drawing/2014/main" id="{B7BC5606-56D0-4F13-ADDD-1A0DCB8F833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7173" name="TextBox 5">
            <a:extLst>
              <a:ext uri="{FF2B5EF4-FFF2-40B4-BE49-F238E27FC236}">
                <a16:creationId xmlns:a16="http://schemas.microsoft.com/office/drawing/2014/main" id="{FF80E8F7-46E1-4FA2-944D-577D8FA07622}"/>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7174" name="Slide Number Placeholder 1">
            <a:extLst>
              <a:ext uri="{FF2B5EF4-FFF2-40B4-BE49-F238E27FC236}">
                <a16:creationId xmlns:a16="http://schemas.microsoft.com/office/drawing/2014/main" id="{433DB21E-23E2-4B36-BA60-E05CFF4FC17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9C4527-26F0-4418-B0B5-028B9962B779}" type="slidenum">
              <a:rPr lang="en-US" altLang="en-US" sz="1000"/>
              <a:t>9</a:t>
            </a:fld>
            <a:endParaRPr lang="en-US" altLang="en-US" sz="100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53E2-BA76-FB92-49A8-14D91E8F2AFD}"/>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81A437EE-45C3-3F65-9EA7-C61BF7667934}"/>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796FDB59-AC03-ADB4-05E4-2A57B3940318}"/>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CF6DCB82-520B-6C5D-A5C7-4172599ED83F}"/>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A22EA78F-A56A-13B8-DB03-EF0224C61F81}"/>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03CF2700-A2FB-5579-02B6-760171EC4C84}"/>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90</a:t>
            </a:fld>
            <a:endParaRPr lang="en-US" altLang="en-US" sz="1000"/>
          </a:p>
        </p:txBody>
      </p:sp>
      <p:sp>
        <p:nvSpPr>
          <p:cNvPr id="7" name="TextBox 6">
            <a:extLst>
              <a:ext uri="{FF2B5EF4-FFF2-40B4-BE49-F238E27FC236}">
                <a16:creationId xmlns:a16="http://schemas.microsoft.com/office/drawing/2014/main" id="{99700E5A-18F4-1AAA-0474-E2FB633D3C87}"/>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B9072F07-0F16-7340-CF48-997A539EA3F5}"/>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F32E623-E94F-3FB2-6EE2-88352BCC8A71}"/>
              </a:ext>
            </a:extLst>
          </p:cNvPr>
          <p:cNvSpPr txBox="1"/>
          <p:nvPr/>
        </p:nvSpPr>
        <p:spPr>
          <a:xfrm>
            <a:off x="2525060" y="2091890"/>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BB50A320-0092-DB9D-40D2-9FE813185376}"/>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A0685CC-3FEF-DDA4-6A93-1A365E867216}"/>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AE3DEDE9-2534-9844-1396-8741A787C2D2}"/>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29BE3A4C-49B4-AB8D-29CA-E0E97A70CDF3}"/>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E560E7D-6C3A-3794-531B-04AED95638A1}"/>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der Staph-marginal-Keratitis</a:t>
            </a:r>
            <a:r>
              <a:rPr lang="en-US" sz="1200" i="1" dirty="0">
                <a:latin typeface="+mn-lt"/>
              </a:rPr>
              <a:t> aus?</a:t>
            </a:r>
            <a:endParaRPr lang="en-US" sz="1400" i="1" dirty="0">
              <a:solidFill>
                <a:schemeClr val="accent1">
                  <a:lumMod val="20000"/>
                  <a:lumOff val="80000"/>
                </a:schemeClr>
              </a:solidFill>
              <a:latin typeface="+mn-lt"/>
            </a:endParaRPr>
          </a:p>
          <a:p>
            <a:r>
              <a:rPr lang="en-US" sz="1200" i="0" dirty="0">
                <a:solidFill>
                  <a:schemeClr val="accent1">
                    <a:lumMod val="20000"/>
                    <a:lumOff val="80000"/>
                  </a:schemeClr>
                </a:solidFill>
                <a:effectLst/>
                <a:latin typeface="+mn-lt"/>
              </a:rPr>
              <a:t>Ein oder mehrere stromale Infiltrate in der peripheren Hornhaut, typischerweise in den Positionen bei 2, 4, 8 und 10 Uhr. Die Infiltrate befinden sich fast immer 1–2 mm parallel zum Limbus, mit einem deutlichen Rand aus gesunder Hornhaut dazwischen. Die Läsionen können sich in Umfangsrichtung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Tree>
    <p:extLst>
      <p:ext uri="{BB962C8B-B14F-4D97-AF65-F5344CB8AC3E}">
        <p14:creationId xmlns:p14="http://schemas.microsoft.com/office/powerpoint/2010/main" val="62794328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6E3F6-57F0-7499-3EF9-9C64F627995B}"/>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DFA333A2-71D8-13C0-B9AE-381B799646FF}"/>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Fragen und Antworten</a:t>
            </a:r>
          </a:p>
        </p:txBody>
      </p:sp>
      <p:sp>
        <p:nvSpPr>
          <p:cNvPr id="4099" name="Rectangle 3">
            <a:extLst>
              <a:ext uri="{FF2B5EF4-FFF2-40B4-BE49-F238E27FC236}">
                <a16:creationId xmlns:a16="http://schemas.microsoft.com/office/drawing/2014/main" id="{C935A9EC-B219-E6EF-0B71-9C021A4A6D5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7E28FA9C-F878-D9E4-FDFB-7370224414F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29C270F4-D0A5-ADB3-08E9-4868878C6751}"/>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94FFAF49-A61A-F687-7C8F-0AAC612AD40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91</a:t>
            </a:fld>
            <a:endParaRPr lang="en-US" altLang="en-US" sz="1000"/>
          </a:p>
        </p:txBody>
      </p:sp>
      <p:sp>
        <p:nvSpPr>
          <p:cNvPr id="7" name="TextBox 6">
            <a:extLst>
              <a:ext uri="{FF2B5EF4-FFF2-40B4-BE49-F238E27FC236}">
                <a16:creationId xmlns:a16="http://schemas.microsoft.com/office/drawing/2014/main" id="{5003BC30-C8CC-62BA-132F-4B166DB73253}"/>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8A4FDE70-F14C-BB80-ACBC-A80DEE6BDAA4}"/>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85218D9-70F6-C89A-6FB5-BA78207A349F}"/>
              </a:ext>
            </a:extLst>
          </p:cNvPr>
          <p:cNvSpPr txBox="1"/>
          <p:nvPr/>
        </p:nvSpPr>
        <p:spPr>
          <a:xfrm>
            <a:off x="2469775" y="2101082"/>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70A6244E-F882-E491-57AB-DB8EC5BDB349}"/>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F387AF8-C5DA-EE79-AF79-EFDC98A65A77}"/>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5AEA3743-F5E6-C4F9-1FE2-B987F84E4A8B}"/>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D1556AB0-D236-A8AD-53A2-43EC8A341622}"/>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DFBB03F-442B-0CA0-8621-8485C135C6A2}"/>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der Staph-marginal-Keratitis</a:t>
            </a:r>
            <a:r>
              <a:rPr lang="en-US" sz="1200" i="1" dirty="0">
                <a:latin typeface="+mn-lt"/>
              </a:rPr>
              <a:t> aus?</a:t>
            </a:r>
          </a:p>
          <a:p>
            <a:r>
              <a:rPr lang="en-US" sz="1200" i="0" dirty="0">
                <a:effectLst/>
                <a:latin typeface="+mn-lt"/>
              </a:rPr>
              <a:t>Ein oder mehrere stromale Infiltrate in der peripheren Hornhaut, typischerweise in den Positionen bei 2, 4, 8 und 10 Uhr. </a:t>
            </a:r>
            <a:r>
              <a:rPr lang="en-US" sz="1200" i="0" dirty="0">
                <a:solidFill>
                  <a:schemeClr val="accent1">
                    <a:lumMod val="20000"/>
                    <a:lumOff val="80000"/>
                  </a:schemeClr>
                </a:solidFill>
                <a:effectLst/>
                <a:latin typeface="+mn-lt"/>
              </a:rPr>
              <a:t>Die Infiltrate befinden sich fast immer 1–2 mm parallel zum Limbus, mit einem deutlichen Rand aus gesunder Hornhaut dazwischen. Die Läsionen können sich in Umfangsrichtung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
        <p:nvSpPr>
          <p:cNvPr id="11" name="Rectangle 10">
            <a:extLst>
              <a:ext uri="{FF2B5EF4-FFF2-40B4-BE49-F238E27FC236}">
                <a16:creationId xmlns:a16="http://schemas.microsoft.com/office/drawing/2014/main" id="{99297D67-A062-DA41-D730-161B57570295}"/>
              </a:ext>
            </a:extLst>
          </p:cNvPr>
          <p:cNvSpPr/>
          <p:nvPr/>
        </p:nvSpPr>
        <p:spPr>
          <a:xfrm>
            <a:off x="7026486" y="3398883"/>
            <a:ext cx="1355513" cy="3159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4 spezifische Lokalisationen</a:t>
            </a:r>
          </a:p>
        </p:txBody>
      </p:sp>
    </p:spTree>
    <p:extLst>
      <p:ext uri="{BB962C8B-B14F-4D97-AF65-F5344CB8AC3E}">
        <p14:creationId xmlns:p14="http://schemas.microsoft.com/office/powerpoint/2010/main" val="10772716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561E0-F042-46C3-E9F0-0057A8A582E8}"/>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27E915C8-174A-D923-1097-EC9F30B899A1}"/>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AF2612A6-454D-32F7-E19B-33480EB6AFC1}"/>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537DCFBF-9C2F-EB8F-5C73-14CA331005D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47740606-14F4-6026-B427-752362B0B8B6}"/>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EFDD4EE7-C568-9561-860F-47E42AA275C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92</a:t>
            </a:fld>
            <a:endParaRPr lang="en-US" altLang="en-US" sz="1000"/>
          </a:p>
        </p:txBody>
      </p:sp>
      <p:sp>
        <p:nvSpPr>
          <p:cNvPr id="7" name="TextBox 6">
            <a:extLst>
              <a:ext uri="{FF2B5EF4-FFF2-40B4-BE49-F238E27FC236}">
                <a16:creationId xmlns:a16="http://schemas.microsoft.com/office/drawing/2014/main" id="{CF6882FD-D64D-7F18-ECDC-F36523D27247}"/>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15EE8476-C922-2DFB-DB4C-57781791DC2D}"/>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AF8C606-DE86-F748-1A17-566DF5C1A7F9}"/>
              </a:ext>
            </a:extLst>
          </p:cNvPr>
          <p:cNvSpPr txBox="1"/>
          <p:nvPr/>
        </p:nvSpPr>
        <p:spPr>
          <a:xfrm>
            <a:off x="1866900" y="2119551"/>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mehr oder weniger starke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0C7C2875-0B30-FC1C-C89D-022A50635184}"/>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C853489-AA1F-2E62-6804-2C88B3A6C6CE}"/>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dirty="0">
                <a:solidFill>
                  <a:schemeClr val="bg1">
                    <a:lumMod val="50000"/>
                  </a:schemeClr>
                </a:solidFill>
                <a:latin typeface="+mn-lt"/>
              </a:rPr>
              <a:t>Staphylokokken-marginale 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77EA77B9-AE63-55F0-F275-FAB49F3FAFFD}"/>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41B34644-00D9-0B1F-AE10-98816EC15041}"/>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1EB337E-6C05-3451-88C2-91F11B8F1708}"/>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der Staph-marginal-Keratitis</a:t>
            </a:r>
            <a:r>
              <a:rPr lang="en-US" sz="1200" i="1" dirty="0">
                <a:latin typeface="+mn-lt"/>
              </a:rPr>
              <a:t> aus?</a:t>
            </a:r>
          </a:p>
          <a:p>
            <a:r>
              <a:rPr lang="en-US" sz="1200" i="0" dirty="0">
                <a:effectLst/>
                <a:latin typeface="+mn-lt"/>
              </a:rPr>
              <a:t>Ein oder mehrere stromale Infiltrate in der peripheren Hornhaut, typischerweise in den Positionen bei 2, 4, 8 und 10 Uhr. </a:t>
            </a:r>
            <a:r>
              <a:rPr lang="en-US" sz="1200" i="0" dirty="0">
                <a:solidFill>
                  <a:schemeClr val="accent1">
                    <a:lumMod val="20000"/>
                    <a:lumOff val="80000"/>
                  </a:schemeClr>
                </a:solidFill>
                <a:effectLst/>
                <a:latin typeface="+mn-lt"/>
              </a:rPr>
              <a:t>Die Infiltrate befinden sich fast immer 1–2 mm parallel zum Limbus, mit einem deutlichen Rand aus gesunder Hornhaut dazwischen. Die Läsionen können sich in Umfangsrichtung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Tree>
    <p:extLst>
      <p:ext uri="{BB962C8B-B14F-4D97-AF65-F5344CB8AC3E}">
        <p14:creationId xmlns:p14="http://schemas.microsoft.com/office/powerpoint/2010/main" val="36457380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058EF-2616-00E2-8142-F0D4C5CAC9EB}"/>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D72933DF-14D6-F505-CC65-9D2CDE632B0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C3EDBEBA-7866-32D2-4784-CF36705DE01F}"/>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D9859C87-677F-3004-DB68-6F0DE3334C97}"/>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FD62B6DD-0FD8-FC97-6822-483286B9B0E3}"/>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41BFF087-DC98-8597-608A-71B69AFB8CA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93</a:t>
            </a:fld>
            <a:endParaRPr lang="en-US" altLang="en-US" sz="1000"/>
          </a:p>
        </p:txBody>
      </p:sp>
      <p:sp>
        <p:nvSpPr>
          <p:cNvPr id="7" name="TextBox 6">
            <a:extLst>
              <a:ext uri="{FF2B5EF4-FFF2-40B4-BE49-F238E27FC236}">
                <a16:creationId xmlns:a16="http://schemas.microsoft.com/office/drawing/2014/main" id="{2ACACFB7-636E-762E-F926-7FE42317768C}"/>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FFB04AD9-D0F0-4B94-047C-B8361E7C428F}"/>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47FF97B-52CB-DCE9-B478-A7E7B7D1953C}"/>
              </a:ext>
            </a:extLst>
          </p:cNvPr>
          <p:cNvSpPr txBox="1"/>
          <p:nvPr/>
        </p:nvSpPr>
        <p:spPr>
          <a:xfrm>
            <a:off x="2550460" y="2118780"/>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5C3F275C-8F82-0829-A41F-37CB225F6C4B}"/>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665CA20-3AFC-C9C2-E93D-F971FC2E2DBA}"/>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5DF0D4E7-4557-5759-DE9E-EE0FA7187F5E}"/>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8BAC76CE-D8BF-56F5-7A7E-60C066A16F58}"/>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7474A72-7B0D-8EF3-0490-5C5E602DD3C4}"/>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Stromainfiltrate in der peripheren Hornhaut, typischerweise in den </a:t>
            </a:r>
            <a:r>
              <a:rPr lang="en-US" sz="1200" b="1" i="0" dirty="0">
                <a:effectLst/>
                <a:latin typeface="+mn-lt"/>
              </a:rPr>
              <a:t>Positionen bei 2, 4, 8 und 10 Uhr</a:t>
            </a:r>
            <a:r>
              <a:rPr lang="en-US" sz="1200" i="0" dirty="0">
                <a:solidFill>
                  <a:schemeClr val="bg1">
                    <a:lumMod val="75000"/>
                  </a:schemeClr>
                </a:solidFill>
                <a:effectLst/>
                <a:latin typeface="+mn-lt"/>
              </a:rPr>
              <a:t>. </a:t>
            </a:r>
            <a:r>
              <a:rPr lang="en-US" sz="1200" i="0" dirty="0">
                <a:solidFill>
                  <a:schemeClr val="accent1">
                    <a:lumMod val="20000"/>
                    <a:lumOff val="80000"/>
                  </a:schemeClr>
                </a:solidFill>
                <a:effectLst/>
                <a:latin typeface="+mn-lt"/>
              </a:rPr>
              <a:t>Die Infiltrate befinden sich fast immer 1–2 mm parallel zum Limbus, mit einem deutlichen Rand aus gesunder Hornhaut dazwischen. Die Läsionen können sich in Umfangsrichtung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
        <p:nvSpPr>
          <p:cNvPr id="10" name="TextBox 9">
            <a:extLst>
              <a:ext uri="{FF2B5EF4-FFF2-40B4-BE49-F238E27FC236}">
                <a16:creationId xmlns:a16="http://schemas.microsoft.com/office/drawing/2014/main" id="{A6FF2168-DF3E-C9D3-F1F5-F6578B9D4647}"/>
              </a:ext>
            </a:extLst>
          </p:cNvPr>
          <p:cNvSpPr txBox="1"/>
          <p:nvPr/>
        </p:nvSpPr>
        <p:spPr>
          <a:xfrm>
            <a:off x="4200725" y="3778540"/>
            <a:ext cx="4737659" cy="738664"/>
          </a:xfrm>
          <a:prstGeom prst="rect">
            <a:avLst/>
          </a:prstGeom>
          <a:solidFill>
            <a:schemeClr val="accent1"/>
          </a:solidFill>
        </p:spPr>
        <p:txBody>
          <a:bodyPr wrap="square" lIns="25400" tIns="12700" rIns="25400" bIns="12700" rtlCol="0">
            <a:spAutoFit/>
          </a:bodyPr>
          <a:lstStyle/>
          <a:p>
            <a:r>
              <a:rPr lang="en-US" sz="1200" b="0" i="1" dirty="0">
                <a:effectLst/>
                <a:latin typeface="+mn-lt"/>
              </a:rPr>
              <a:t>Welche Bedeutung haben diese Lokalisationen?</a:t>
            </a:r>
            <a:endParaRPr lang="en-US" sz="1400" b="0" i="1" dirty="0">
              <a:solidFill>
                <a:schemeClr val="accent1"/>
              </a:solidFill>
              <a:effectLst/>
              <a:latin typeface="+mn-lt"/>
            </a:endParaRPr>
          </a:p>
          <a:p>
            <a:r>
              <a:rPr lang="en-US" sz="1200" dirty="0">
                <a:solidFill>
                  <a:schemeClr val="accent1"/>
                </a:solidFill>
                <a:latin typeface="+mn-lt"/>
              </a:rPr>
              <a:t>Es handelt sich </a:t>
            </a:r>
            <a:r>
              <a:rPr lang="en-US" sz="1200" b="0" i="0" dirty="0">
                <a:solidFill>
                  <a:schemeClr val="accent1"/>
                </a:solidFill>
                <a:effectLst/>
                <a:latin typeface="+mn-lt"/>
              </a:rPr>
              <a:t>um Schnittpunkte zwischen dem Lidrand (</a:t>
            </a:r>
            <a:r>
              <a:rPr lang="en-US" sz="1200" b="0" i="0" dirty="0" err="1">
                <a:solidFill>
                  <a:schemeClr val="accent1"/>
                </a:solidFill>
                <a:effectLst/>
                <a:latin typeface="+mn-lt"/>
              </a:rPr>
              <a:t>d. h</a:t>
            </a:r>
            <a:r>
              <a:rPr lang="en-US" sz="1200" b="0" i="0" dirty="0">
                <a:solidFill>
                  <a:schemeClr val="accent1"/>
                </a:solidFill>
                <a:effectLst/>
                <a:latin typeface="+mn-lt"/>
              </a:rPr>
              <a:t>. der Quelle der Staphylokokken-Antigene) und dem Limbus</a:t>
            </a:r>
            <a:endParaRPr lang="en-US" sz="1400" dirty="0">
              <a:solidFill>
                <a:schemeClr val="accent1"/>
              </a:solidFill>
            </a:endParaRPr>
          </a:p>
        </p:txBody>
      </p:sp>
    </p:spTree>
    <p:extLst>
      <p:ext uri="{BB962C8B-B14F-4D97-AF65-F5344CB8AC3E}">
        <p14:creationId xmlns:p14="http://schemas.microsoft.com/office/powerpoint/2010/main" val="8382507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1E948-CFA2-6C1C-854D-73B2DA2F63E3}"/>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C88736C9-52B3-EFF4-5A76-9E9F05BC1382}"/>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E72B9F46-3136-47FA-34BD-FAFD12D81E88}"/>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5FF95A98-940C-85C9-C199-9A6248AB13F4}"/>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BF5FD69B-72A6-5B8A-43DB-BC8A22E6B696}"/>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A5D49A58-20B5-B7DF-B7C3-AF5CC0B0336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94</a:t>
            </a:fld>
            <a:endParaRPr lang="en-US" altLang="en-US" sz="1000"/>
          </a:p>
        </p:txBody>
      </p:sp>
      <p:sp>
        <p:nvSpPr>
          <p:cNvPr id="7" name="TextBox 6">
            <a:extLst>
              <a:ext uri="{FF2B5EF4-FFF2-40B4-BE49-F238E27FC236}">
                <a16:creationId xmlns:a16="http://schemas.microsoft.com/office/drawing/2014/main" id="{79F7D320-275F-909F-2AFC-C317B898DF38}"/>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5A456794-1AC3-6A1F-A02D-2AB8FA924C85}"/>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4158181-1CC0-5FD1-F8FB-0C0143C583EB}"/>
              </a:ext>
            </a:extLst>
          </p:cNvPr>
          <p:cNvSpPr txBox="1"/>
          <p:nvPr/>
        </p:nvSpPr>
        <p:spPr>
          <a:xfrm>
            <a:off x="2590800" y="2109549"/>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18BD8B27-A438-E506-22FA-61D314E5D9C3}"/>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F8FA837-6F20-FA11-3A19-1BE0546EF3BD}"/>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CB8C611A-AC10-C8F8-FADF-A4F7AF59BB8E}"/>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C1EDBF02-8742-89F5-53C1-BA6BDB8342AE}"/>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F93B04B-1207-7463-5379-F72412E4CD83}"/>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der Staph-marginal-Keratitis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a:t>
            </a:r>
            <a:r>
              <a:rPr lang="en-US" sz="1200" b="1" i="0" dirty="0">
                <a:effectLst/>
                <a:latin typeface="+mn-lt"/>
              </a:rPr>
              <a:t>Positionen bei 2, 4, 8 und 10 Uhr</a:t>
            </a:r>
            <a:r>
              <a:rPr lang="en-US" sz="1200" i="0" dirty="0">
                <a:solidFill>
                  <a:schemeClr val="bg1">
                    <a:lumMod val="75000"/>
                  </a:schemeClr>
                </a:solidFill>
                <a:effectLst/>
                <a:latin typeface="+mn-lt"/>
              </a:rPr>
              <a:t>. </a:t>
            </a:r>
            <a:r>
              <a:rPr lang="en-US" sz="1200" i="0" dirty="0">
                <a:solidFill>
                  <a:schemeClr val="accent1">
                    <a:lumMod val="20000"/>
                    <a:lumOff val="80000"/>
                  </a:schemeClr>
                </a:solidFill>
                <a:effectLst/>
                <a:latin typeface="+mn-lt"/>
              </a:rPr>
              <a:t>Die Infiltrate befinden sich fast immer 1–2 mm parallel zum Limbus, mit einem deutlichen Rand aus gesunder Hornhaut dazwischen. Die Läsionen können sich in Umfangsrichtung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
        <p:nvSpPr>
          <p:cNvPr id="10" name="TextBox 9">
            <a:extLst>
              <a:ext uri="{FF2B5EF4-FFF2-40B4-BE49-F238E27FC236}">
                <a16:creationId xmlns:a16="http://schemas.microsoft.com/office/drawing/2014/main" id="{9F84ADA1-298C-F53A-70FA-FDFD404FCAD3}"/>
              </a:ext>
            </a:extLst>
          </p:cNvPr>
          <p:cNvSpPr txBox="1"/>
          <p:nvPr/>
        </p:nvSpPr>
        <p:spPr>
          <a:xfrm>
            <a:off x="4200725" y="3778540"/>
            <a:ext cx="4737659" cy="738664"/>
          </a:xfrm>
          <a:prstGeom prst="rect">
            <a:avLst/>
          </a:prstGeom>
          <a:solidFill>
            <a:schemeClr val="accent1"/>
          </a:solidFill>
        </p:spPr>
        <p:txBody>
          <a:bodyPr wrap="square" lIns="25400" tIns="12700" rIns="25400" bIns="12700" rtlCol="0">
            <a:spAutoFit/>
          </a:bodyPr>
          <a:lstStyle/>
          <a:p>
            <a:r>
              <a:rPr lang="en-US" sz="1200" b="0" i="1" dirty="0">
                <a:effectLst/>
                <a:latin typeface="+mn-lt"/>
              </a:rPr>
              <a:t>Welche Bedeutung haben diese Stellen?</a:t>
            </a:r>
          </a:p>
          <a:p>
            <a:r>
              <a:rPr lang="en-US" sz="1200" dirty="0">
                <a:latin typeface="+mn-lt"/>
              </a:rPr>
              <a:t>Es handelt sich </a:t>
            </a:r>
            <a:r>
              <a:rPr lang="en-US" sz="1200" b="0" i="0" dirty="0">
                <a:effectLst/>
                <a:latin typeface="+mn-lt"/>
              </a:rPr>
              <a:t>um Schnittpunkte zwischen dem Lidrand (</a:t>
            </a:r>
            <a:r>
              <a:rPr lang="en-US" sz="1200" b="0" i="0" dirty="0" err="1">
                <a:effectLst/>
                <a:latin typeface="+mn-lt"/>
              </a:rPr>
              <a:t>d. h</a:t>
            </a:r>
            <a:r>
              <a:rPr lang="en-US" sz="1200" b="0" i="0" dirty="0">
                <a:effectLst/>
                <a:latin typeface="+mn-lt"/>
              </a:rPr>
              <a:t>. der Quelle der Staphylokokken-Antigene) und dem Limbus</a:t>
            </a:r>
            <a:endParaRPr lang="en-US" sz="1400" dirty="0"/>
          </a:p>
        </p:txBody>
      </p:sp>
    </p:spTree>
    <p:extLst>
      <p:ext uri="{BB962C8B-B14F-4D97-AF65-F5344CB8AC3E}">
        <p14:creationId xmlns:p14="http://schemas.microsoft.com/office/powerpoint/2010/main" val="10234946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37E1F-750E-AB6E-A990-238076358413}"/>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FE233BB7-BE9F-A498-3EA0-DC2560325BA1}"/>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79D358CC-1380-10F9-94F5-EE60EE1495DA}"/>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3E26A9EF-412D-3DF2-F91C-E5599A32103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3C536F2F-56CD-BF52-943D-A4516DEAA381}"/>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6B4A7487-28C6-482E-511F-9A64C39FA0BA}"/>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95</a:t>
            </a:fld>
            <a:endParaRPr lang="en-US" altLang="en-US" sz="1000"/>
          </a:p>
        </p:txBody>
      </p:sp>
      <p:sp>
        <p:nvSpPr>
          <p:cNvPr id="7" name="TextBox 6">
            <a:extLst>
              <a:ext uri="{FF2B5EF4-FFF2-40B4-BE49-F238E27FC236}">
                <a16:creationId xmlns:a16="http://schemas.microsoft.com/office/drawing/2014/main" id="{EBD7F52C-74E1-1A3D-4EC3-80F03D90F11B}"/>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altersspezifische 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C5447EBB-4E8A-F7EB-DF96-B5718329676E}"/>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949F8AC-D589-54F6-0B35-D3EB6ACB7FB2}"/>
              </a:ext>
            </a:extLst>
          </p:cNvPr>
          <p:cNvSpPr txBox="1"/>
          <p:nvPr/>
        </p:nvSpPr>
        <p:spPr>
          <a:xfrm>
            <a:off x="2541993" y="2101556"/>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8E19143A-B4D4-81B1-4CF0-8C3F2ABA6481}"/>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D224354-75D9-40B3-8ACE-9667534242FA}"/>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staphylokokkenbedingte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Ulkus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FBFD29F9-4CC4-508A-3F6A-7D45EA788F14}"/>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6F9EA182-75BC-C8AE-AA17-E99AB1333B8B}"/>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252D5F0-8F71-9B64-8392-87093FDD6839}"/>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der Staph-marginal-Keratitis</a:t>
            </a:r>
            <a:r>
              <a:rPr lang="en-US" sz="1200" i="1" dirty="0">
                <a:latin typeface="+mn-lt"/>
              </a:rPr>
              <a:t> aus?</a:t>
            </a:r>
          </a:p>
          <a:p>
            <a:r>
              <a:rPr lang="en-US" sz="1200" i="0" dirty="0">
                <a:effectLst/>
                <a:latin typeface="+mn-lt"/>
              </a:rPr>
              <a:t>Ein oder mehrere stromale Infiltrate in der peripheren Hornhaut, typischerweise in den Positionen bei 2, 4, 8 und 10 Uhr. </a:t>
            </a:r>
            <a:r>
              <a:rPr lang="en-US" sz="1200" i="0" dirty="0">
                <a:solidFill>
                  <a:srgbClr val="0000FF"/>
                </a:solidFill>
                <a:effectLst/>
                <a:latin typeface="+mn-lt"/>
              </a:rPr>
              <a:t>Die Infiltrate befinden sich fast immer 1–2 mm parallel zum Limbus</a:t>
            </a:r>
            <a:r>
              <a:rPr lang="en-US" sz="1200" i="0" dirty="0">
                <a:solidFill>
                  <a:schemeClr val="accent1">
                    <a:lumMod val="20000"/>
                    <a:lumOff val="80000"/>
                  </a:schemeClr>
                </a:solidFill>
                <a:effectLst/>
                <a:latin typeface="+mn-lt"/>
              </a:rPr>
              <a:t>, mit einem deutlichen Rand aus gesunder Hornhaut dazwischen. Die Läsionen können sich in Umfangsrichtung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
        <p:nvSpPr>
          <p:cNvPr id="9" name="Rectangle 8">
            <a:extLst>
              <a:ext uri="{FF2B5EF4-FFF2-40B4-BE49-F238E27FC236}">
                <a16:creationId xmlns:a16="http://schemas.microsoft.com/office/drawing/2014/main" id="{856F57AD-ED27-74C7-2DC0-2B054A8289D3}"/>
              </a:ext>
            </a:extLst>
          </p:cNvPr>
          <p:cNvSpPr/>
          <p:nvPr/>
        </p:nvSpPr>
        <p:spPr>
          <a:xfrm>
            <a:off x="2469775" y="3612723"/>
            <a:ext cx="640080" cy="2091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#mm</a:t>
            </a:r>
          </a:p>
        </p:txBody>
      </p:sp>
    </p:spTree>
    <p:extLst>
      <p:ext uri="{BB962C8B-B14F-4D97-AF65-F5344CB8AC3E}">
        <p14:creationId xmlns:p14="http://schemas.microsoft.com/office/powerpoint/2010/main" val="198914596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B5EAF-93EB-0F45-5F3F-02506B64E3BA}"/>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1B563740-CDDB-4E87-06F2-BAAC6AA58966}"/>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A09D8152-D299-7F43-92C6-DD2E8427037E}"/>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F5F16C81-40ED-961F-F0F8-1B945B7064AA}"/>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4C9F7604-620F-2C7F-AB0A-5448C8B58C43}"/>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02AA4D9E-3644-9D8E-5B0D-2F49A77DFBB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96</a:t>
            </a:fld>
            <a:endParaRPr lang="en-US" altLang="en-US" sz="1000"/>
          </a:p>
        </p:txBody>
      </p:sp>
      <p:sp>
        <p:nvSpPr>
          <p:cNvPr id="7" name="TextBox 6">
            <a:extLst>
              <a:ext uri="{FF2B5EF4-FFF2-40B4-BE49-F238E27FC236}">
                <a16:creationId xmlns:a16="http://schemas.microsoft.com/office/drawing/2014/main" id="{88E32327-319C-5532-D449-E256A173F00C}"/>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A91B609E-27BC-8BFA-67CF-A1C5AF254D2C}"/>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2687297-3DAD-BE2F-FCD7-872B06F11956}"/>
              </a:ext>
            </a:extLst>
          </p:cNvPr>
          <p:cNvSpPr txBox="1"/>
          <p:nvPr/>
        </p:nvSpPr>
        <p:spPr>
          <a:xfrm>
            <a:off x="2469775" y="2118642"/>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4007E9A8-6BD0-CF7D-488C-9EE7066DC521}"/>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AAA483F-8D36-F408-50B0-48CE1920DC50}"/>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oft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0EC2DD36-0BEB-1F54-730C-FEF3314D074F}"/>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D72613D6-655E-BE0D-6F20-1E5C0BF4744F}"/>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7482A59-0C26-F4CC-9FCF-04572038C45E}"/>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der Staph-marginal-Keratitis</a:t>
            </a:r>
            <a:r>
              <a:rPr lang="en-US" sz="1200" i="1" dirty="0">
                <a:latin typeface="+mn-lt"/>
              </a:rPr>
              <a:t> aus?</a:t>
            </a:r>
          </a:p>
          <a:p>
            <a:r>
              <a:rPr lang="en-US" sz="1200" i="0" dirty="0">
                <a:effectLst/>
                <a:latin typeface="+mn-lt"/>
              </a:rPr>
              <a:t>Ein oder mehrere stromale Infiltrate in der peripheren Hornhaut, typischerweise in den Positionen bei 2, 4, 8 und 10 Uhr. </a:t>
            </a:r>
            <a:r>
              <a:rPr lang="en-US" sz="1200" i="0" dirty="0">
                <a:solidFill>
                  <a:srgbClr val="0000FF"/>
                </a:solidFill>
                <a:effectLst/>
                <a:latin typeface="+mn-lt"/>
              </a:rPr>
              <a:t>Die Infiltrate befinden sich fast immer 1–2 mm parallel zum Limbus</a:t>
            </a:r>
            <a:r>
              <a:rPr lang="en-US" sz="1200" i="0" dirty="0">
                <a:solidFill>
                  <a:schemeClr val="accent1">
                    <a:lumMod val="20000"/>
                    <a:lumOff val="80000"/>
                  </a:schemeClr>
                </a:solidFill>
                <a:effectLst/>
                <a:latin typeface="+mn-lt"/>
              </a:rPr>
              <a:t>, mit einem deutlichen Rand aus gesunder Hornhaut dazwischen. Die Läsionen können sich in Umfangsrichtung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Tree>
    <p:extLst>
      <p:ext uri="{BB962C8B-B14F-4D97-AF65-F5344CB8AC3E}">
        <p14:creationId xmlns:p14="http://schemas.microsoft.com/office/powerpoint/2010/main" val="360953500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E8350-3BDE-61DC-EF9B-AD6E88B3AE73}"/>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2B2AB5B9-8C38-3BEB-B881-5EA76724163E}"/>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F</a:t>
            </a:r>
          </a:p>
        </p:txBody>
      </p:sp>
      <p:sp>
        <p:nvSpPr>
          <p:cNvPr id="4099" name="Rectangle 3">
            <a:extLst>
              <a:ext uri="{FF2B5EF4-FFF2-40B4-BE49-F238E27FC236}">
                <a16:creationId xmlns:a16="http://schemas.microsoft.com/office/drawing/2014/main" id="{C2A36158-8B74-02EF-0FCE-98B44CEB8228}"/>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Vorwiegend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59D0AE22-8955-E4FE-6209-642F6497556C}"/>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F4310C44-DCF8-1EB6-6DE2-EE9E048C9DB8}"/>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C769F440-2D59-E269-D5E4-91C2DE386629}"/>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97</a:t>
            </a:fld>
            <a:endParaRPr lang="en-US" altLang="en-US" sz="1000"/>
          </a:p>
        </p:txBody>
      </p:sp>
      <p:sp>
        <p:nvSpPr>
          <p:cNvPr id="7" name="TextBox 6">
            <a:extLst>
              <a:ext uri="{FF2B5EF4-FFF2-40B4-BE49-F238E27FC236}">
                <a16:creationId xmlns:a16="http://schemas.microsoft.com/office/drawing/2014/main" id="{0E025AC0-CE75-8F96-5A71-CF6CDC8C7BEE}"/>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5D4C0359-E1FD-7ED5-6236-77DE866E2BCE}"/>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117EB6F-616C-3374-688B-0B450332F687}"/>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7FF0A45B-E429-7CDA-5BF1-7A146DFC818F}"/>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CBBDDDC-4881-9E72-BAC4-9A7BA914428C}"/>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F5BB2BD6-AB2B-5118-5096-AFAE4614286B}"/>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6CA55E36-3AA9-3F38-32E6-BE14584DB4B7}"/>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4413D6C-8301-57B1-15BD-2FA6AF12BB89}"/>
              </a:ext>
            </a:extLst>
          </p:cNvPr>
          <p:cNvSpPr txBox="1"/>
          <p:nvPr/>
        </p:nvSpPr>
        <p:spPr>
          <a:xfrm>
            <a:off x="192834" y="322348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der Staph-marginal-Keratitis</a:t>
            </a:r>
            <a:r>
              <a:rPr lang="en-US" sz="1200" i="1" dirty="0">
                <a:latin typeface="+mn-lt"/>
              </a:rPr>
              <a:t> aus?</a:t>
            </a:r>
          </a:p>
          <a:p>
            <a:r>
              <a:rPr lang="en-US" sz="1200" i="0" dirty="0">
                <a:effectLst/>
                <a:latin typeface="+mn-lt"/>
              </a:rPr>
              <a:t>Ein oder mehrere stromale Infiltrate in der peripheren Hornhaut, typischerweise in den Positionen bei 2, 4, 8 und 10 Uhr. </a:t>
            </a:r>
            <a:r>
              <a:rPr lang="en-US" sz="1200" i="0" dirty="0">
                <a:solidFill>
                  <a:srgbClr val="0000FF"/>
                </a:solidFill>
                <a:effectLst/>
                <a:latin typeface="+mn-lt"/>
              </a:rPr>
              <a:t>Die Infiltrate befinden sich fast immer 1–2 mm parallel zum Limbus, </a:t>
            </a:r>
            <a:r>
              <a:rPr lang="en-US" sz="1200" i="0" dirty="0">
                <a:effectLst/>
                <a:latin typeface="+mn-lt"/>
              </a:rPr>
              <a:t>mit einem deutlichen Rand aus gesunder Hornhaut zwischen ihnen und dem Limbus. </a:t>
            </a:r>
            <a:r>
              <a:rPr lang="en-US" sz="1200" i="0" dirty="0">
                <a:solidFill>
                  <a:schemeClr val="accent1">
                    <a:lumMod val="20000"/>
                    <a:lumOff val="80000"/>
                  </a:schemeClr>
                </a:solidFill>
                <a:effectLst/>
                <a:latin typeface="+mn-lt"/>
              </a:rPr>
              <a:t>Die Läsionen können sich in Umfangsrichtung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
        <p:nvSpPr>
          <p:cNvPr id="9" name="Rectangle 8">
            <a:extLst>
              <a:ext uri="{FF2B5EF4-FFF2-40B4-BE49-F238E27FC236}">
                <a16:creationId xmlns:a16="http://schemas.microsoft.com/office/drawing/2014/main" id="{0EF01AB0-5C12-AC87-744B-E5027BF723BA}"/>
              </a:ext>
            </a:extLst>
          </p:cNvPr>
          <p:cNvSpPr/>
          <p:nvPr/>
        </p:nvSpPr>
        <p:spPr>
          <a:xfrm>
            <a:off x="5257800" y="3608266"/>
            <a:ext cx="533400" cy="35413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klar </a:t>
            </a:r>
            <a:r>
              <a:rPr lang="en-US" sz="1200" i="1" dirty="0">
                <a:solidFill>
                  <a:schemeClr val="tx1"/>
                </a:solidFill>
              </a:rPr>
              <a:t>vs. </a:t>
            </a:r>
            <a:r>
              <a:rPr lang="en-US" sz="1200" dirty="0">
                <a:solidFill>
                  <a:schemeClr val="tx1"/>
                </a:solidFill>
              </a:rPr>
              <a:t>trüb</a:t>
            </a:r>
          </a:p>
        </p:txBody>
      </p:sp>
      <p:sp>
        <p:nvSpPr>
          <p:cNvPr id="10" name="Rectangle 9">
            <a:extLst>
              <a:ext uri="{FF2B5EF4-FFF2-40B4-BE49-F238E27FC236}">
                <a16:creationId xmlns:a16="http://schemas.microsoft.com/office/drawing/2014/main" id="{44D7F0C2-DF4D-BBED-F732-0A5DBB31C5C4}"/>
              </a:ext>
            </a:extLst>
          </p:cNvPr>
          <p:cNvSpPr/>
          <p:nvPr/>
        </p:nvSpPr>
        <p:spPr>
          <a:xfrm>
            <a:off x="6553200" y="3589867"/>
            <a:ext cx="762000" cy="37253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betroffen </a:t>
            </a:r>
            <a:r>
              <a:rPr lang="en-US" sz="1200" i="1" dirty="0">
                <a:solidFill>
                  <a:schemeClr val="tx1"/>
                </a:solidFill>
              </a:rPr>
              <a:t>vs. </a:t>
            </a:r>
            <a:r>
              <a:rPr lang="en-US" sz="1200" dirty="0">
                <a:solidFill>
                  <a:schemeClr val="tx1"/>
                </a:solidFill>
              </a:rPr>
              <a:t>gesund</a:t>
            </a:r>
          </a:p>
        </p:txBody>
      </p:sp>
    </p:spTree>
    <p:extLst>
      <p:ext uri="{BB962C8B-B14F-4D97-AF65-F5344CB8AC3E}">
        <p14:creationId xmlns:p14="http://schemas.microsoft.com/office/powerpoint/2010/main" val="183214984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41488-1286-1C37-40DB-2FF351202A63}"/>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C7D20FCC-CC75-2881-5ADC-596312A2EB0C}"/>
              </a:ext>
            </a:extLst>
          </p:cNvPr>
          <p:cNvSpPr>
            <a:spLocks noGrp="1" noChangeArrowheads="1"/>
          </p:cNvSpPr>
          <p:nvPr>
            <p:ph type="title"/>
          </p:nvPr>
        </p:nvSpPr>
        <p:spPr>
          <a:xfrm>
            <a:off x="457200" y="122238"/>
            <a:ext cx="7543800" cy="639762"/>
          </a:xfrm>
        </p:spPr>
        <p:txBody>
          <a:bodyPr wrap="square" lIns="25400" tIns="12700" rIns="25400" bIns="12700"/>
          <a:lstStyle/>
          <a:p>
            <a:pPr eaLnBrk="1" hangingPunct="1"/>
            <a:r>
              <a:rPr lang="en-US" altLang="en-US" sz="1800" dirty="0"/>
              <a:t>A</a:t>
            </a:r>
          </a:p>
        </p:txBody>
      </p:sp>
      <p:sp>
        <p:nvSpPr>
          <p:cNvPr id="4099" name="Rectangle 3">
            <a:extLst>
              <a:ext uri="{FF2B5EF4-FFF2-40B4-BE49-F238E27FC236}">
                <a16:creationId xmlns:a16="http://schemas.microsoft.com/office/drawing/2014/main" id="{71802F68-FF7D-1D25-E184-6E7814B73AC0}"/>
              </a:ext>
            </a:extLst>
          </p:cNvPr>
          <p:cNvSpPr>
            <a:spLocks noGrp="1" noChangeArrowheads="1"/>
          </p:cNvSpPr>
          <p:nvPr>
            <p:ph type="body" idx="1"/>
          </p:nvPr>
        </p:nvSpPr>
        <p:spPr>
          <a:xfrm>
            <a:off x="457200" y="1219200"/>
            <a:ext cx="8229600" cy="5562600"/>
          </a:xfrm>
        </p:spPr>
        <p:txBody>
          <a:bodyPr wrap="square" lIns="25400" tIns="12700" rIns="25400" bIns="12700"/>
          <a:lstStyle/>
          <a:p>
            <a:pPr eaLnBrk="1" hangingPunct="1">
              <a:lnSpc>
                <a:spcPct val="85000"/>
              </a:lnSpc>
              <a:defRPr/>
            </a:pPr>
            <a:r>
              <a:rPr lang="en-US" sz="1200" dirty="0">
                <a:solidFill>
                  <a:schemeClr val="bg1">
                    <a:lumMod val="75000"/>
                  </a:schemeClr>
                </a:solidFill>
              </a:rPr>
              <a:t>Vorwiegend anteriore </a:t>
            </a:r>
            <a:r>
              <a:rPr lang="en-US" sz="1200" dirty="0" err="1">
                <a:solidFill>
                  <a:schemeClr val="bg1">
                    <a:lumMod val="75000"/>
                  </a:schemeClr>
                </a:solidFill>
              </a:rPr>
              <a:t>Blepharitis</a:t>
            </a:r>
            <a:r>
              <a:rPr lang="en-US" sz="1200" dirty="0">
                <a:solidFill>
                  <a:schemeClr val="bg1">
                    <a:lumMod val="75000"/>
                  </a:schemeClr>
                </a:solidFill>
              </a:rPr>
              <a:t>: Staphylokokken; </a:t>
            </a:r>
            <a:r>
              <a:rPr lang="en-US" sz="1200" dirty="0" err="1">
                <a:solidFill>
                  <a:schemeClr val="bg1">
                    <a:lumMod val="75000"/>
                  </a:schemeClr>
                </a:solidFill>
              </a:rPr>
              <a:t>seborrhoisch</a:t>
            </a:r>
            <a:endParaRPr lang="en-US" sz="1500" dirty="0">
              <a:solidFill>
                <a:schemeClr val="bg1">
                  <a:lumMod val="75000"/>
                </a:schemeClr>
              </a:solidFill>
            </a:endParaRPr>
          </a:p>
          <a:p>
            <a:pPr eaLnBrk="1" hangingPunct="1">
              <a:lnSpc>
                <a:spcPct val="85000"/>
              </a:lnSpc>
              <a:defRPr/>
            </a:pPr>
            <a:r>
              <a:rPr lang="en-US" sz="1200" dirty="0">
                <a:solidFill>
                  <a:schemeClr val="bg1">
                    <a:lumMod val="75000"/>
                  </a:schemeClr>
                </a:solidFill>
              </a:rPr>
              <a:t>Primär posteriore Blepharitis: MGD; </a:t>
            </a:r>
            <a:r>
              <a:rPr lang="en-US" sz="1200" b="1" dirty="0">
                <a:solidFill>
                  <a:schemeClr val="bg1">
                    <a:lumMod val="75000"/>
                  </a:schemeClr>
                </a:solidFill>
              </a:rPr>
              <a:t>Rosazea</a:t>
            </a:r>
          </a:p>
        </p:txBody>
      </p:sp>
      <p:sp>
        <p:nvSpPr>
          <p:cNvPr id="8196" name="Text Box 4">
            <a:extLst>
              <a:ext uri="{FF2B5EF4-FFF2-40B4-BE49-F238E27FC236}">
                <a16:creationId xmlns:a16="http://schemas.microsoft.com/office/drawing/2014/main" id="{152FD962-9C7D-FE9D-8A6B-1954A88AD5E3}"/>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Form an, welche Art von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 Rosazea, Demodex</a:t>
            </a:r>
          </a:p>
          <a:p>
            <a:pPr algn="ctr" eaLnBrk="1" hangingPunct="1">
              <a:lnSpc>
                <a:spcPct val="85000"/>
              </a:lnSpc>
              <a:spcBef>
                <a:spcPct val="0"/>
              </a:spcBef>
              <a:buClrTx/>
              <a:buSzTx/>
              <a:buFontTx/>
              <a:buNone/>
            </a:pPr>
            <a:r>
              <a:rPr lang="en-US" altLang="en-US" sz="1200"/>
              <a:t>(bei einigen gibt es mehr als eine Antwort)</a:t>
            </a:r>
            <a:endParaRPr lang="en-US" altLang="en-US" sz="1800" i="1"/>
          </a:p>
        </p:txBody>
      </p:sp>
      <p:sp>
        <p:nvSpPr>
          <p:cNvPr id="8197" name="TextBox 5">
            <a:extLst>
              <a:ext uri="{FF2B5EF4-FFF2-40B4-BE49-F238E27FC236}">
                <a16:creationId xmlns:a16="http://schemas.microsoft.com/office/drawing/2014/main" id="{6979ADA2-AB20-5443-57AA-046BA96343C9}"/>
              </a:ext>
            </a:extLst>
          </p:cNvPr>
          <p:cNvSpPr txBox="1">
            <a:spLocks noChangeArrowheads="1"/>
          </p:cNvSpPr>
          <p:nvPr/>
        </p:nvSpPr>
        <p:spPr bwMode="auto">
          <a:xfrm>
            <a:off x="206375" y="1444625"/>
            <a:ext cx="403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t>(2)</a:t>
            </a:r>
          </a:p>
        </p:txBody>
      </p:sp>
      <p:sp>
        <p:nvSpPr>
          <p:cNvPr id="8201" name="Slide Number Placeholder 1">
            <a:extLst>
              <a:ext uri="{FF2B5EF4-FFF2-40B4-BE49-F238E27FC236}">
                <a16:creationId xmlns:a16="http://schemas.microsoft.com/office/drawing/2014/main" id="{A8A6E68E-212B-9758-8B1A-9A0E74875061}"/>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56A8BE-1825-4591-A24E-BC1F5357CFE9}" type="slidenum">
              <a:rPr lang="en-US" altLang="en-US" sz="1000"/>
              <a:t>98</a:t>
            </a:fld>
            <a:endParaRPr lang="en-US" altLang="en-US" sz="1000"/>
          </a:p>
        </p:txBody>
      </p:sp>
      <p:sp>
        <p:nvSpPr>
          <p:cNvPr id="7" name="TextBox 6">
            <a:extLst>
              <a:ext uri="{FF2B5EF4-FFF2-40B4-BE49-F238E27FC236}">
                <a16:creationId xmlns:a16="http://schemas.microsoft.com/office/drawing/2014/main" id="{47E9A2BF-B67B-4443-8519-CC68F1E2A9E4}"/>
              </a:ext>
            </a:extLst>
          </p:cNvPr>
          <p:cNvSpPr txBox="1"/>
          <p:nvPr/>
        </p:nvSpPr>
        <p:spPr>
          <a:xfrm>
            <a:off x="2590800" y="1883926"/>
            <a:ext cx="6172200" cy="375487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a:t>
            </a:r>
            <a:r>
              <a:rPr lang="en-US" sz="1200" dirty="0">
                <a:solidFill>
                  <a:schemeClr val="bg1">
                    <a:lumMod val="75000"/>
                  </a:schemeClr>
                </a:solidFill>
              </a:rPr>
              <a:t>Rosazea</a:t>
            </a:r>
            <a:r>
              <a:rPr lang="en-US" sz="1200" i="1" dirty="0">
                <a:solidFill>
                  <a:schemeClr val="bg1">
                    <a:lumMod val="75000"/>
                  </a:schemeClr>
                </a:solidFill>
              </a:rPr>
              <a:t>, kurz gesagt</a:t>
            </a:r>
            <a:r>
              <a:rPr lang="en-US" sz="1200" dirty="0">
                <a:solidFill>
                  <a:schemeClr val="bg1">
                    <a:lumMod val="75000"/>
                  </a:schemeClr>
                </a:solidFill>
              </a:rPr>
              <a:t>?</a:t>
            </a:r>
          </a:p>
          <a:p>
            <a:r>
              <a:rPr lang="en-US" sz="1200" dirty="0">
                <a:solidFill>
                  <a:schemeClr val="bg1">
                    <a:lumMod val="75000"/>
                  </a:schemeClr>
                </a:solidFill>
              </a:rPr>
              <a:t>Eine chronische, akneiforme Hauterkrankung, die </a:t>
            </a:r>
            <a:r>
              <a:rPr lang="en-US" sz="1200" dirty="0">
                <a:solidFill>
                  <a:schemeClr val="bg1">
                    <a:lumMod val="75000"/>
                  </a:schemeClr>
                </a:solidFill>
                <a:latin typeface="+mn-lt"/>
              </a:rPr>
              <a:t>durch </a:t>
            </a:r>
            <a:r>
              <a:rPr lang="en-US" sz="1200" b="0" i="0" dirty="0">
                <a:solidFill>
                  <a:schemeClr val="bg1">
                    <a:lumMod val="75000"/>
                  </a:schemeClr>
                </a:solidFill>
                <a:effectLst/>
                <a:latin typeface="+mn-lt"/>
              </a:rPr>
              <a:t>erythematöse Veränderungen im Bereich der Wangen, der Nase und der Augenlider </a:t>
            </a:r>
            <a:r>
              <a:rPr lang="en-US" sz="1200" dirty="0">
                <a:solidFill>
                  <a:schemeClr val="bg1">
                    <a:lumMod val="75000"/>
                  </a:schemeClr>
                </a:solidFill>
                <a:latin typeface="+mn-lt"/>
              </a:rPr>
              <a:t>gekennzeichnet ist</a:t>
            </a:r>
            <a:endParaRPr lang="en-US" sz="1400" dirty="0">
              <a:solidFill>
                <a:schemeClr val="bg1">
                  <a:lumMod val="75000"/>
                </a:schemeClr>
              </a:solidFill>
              <a:latin typeface="+mn-lt"/>
            </a:endParaRPr>
          </a:p>
          <a:p>
            <a:endParaRPr lang="en-US" sz="1400" dirty="0">
              <a:solidFill>
                <a:schemeClr val="bg1">
                  <a:lumMod val="75000"/>
                </a:schemeClr>
              </a:solidFill>
            </a:endParaRPr>
          </a:p>
          <a:p>
            <a:r>
              <a:rPr lang="en-US" sz="1200" i="1" dirty="0">
                <a:solidFill>
                  <a:schemeClr val="bg1">
                    <a:lumMod val="75000"/>
                  </a:schemeClr>
                </a:solidFill>
              </a:rPr>
              <a:t>Was ist die Ursache?</a:t>
            </a:r>
          </a:p>
          <a:p>
            <a:r>
              <a:rPr lang="en-US" sz="1200" dirty="0">
                <a:solidFill>
                  <a:schemeClr val="bg1">
                    <a:lumMod val="75000"/>
                  </a:schemeClr>
                </a:solidFill>
              </a:rPr>
              <a:t>Dies ist derzeit noch nicht genau geklärt</a:t>
            </a:r>
          </a:p>
          <a:p>
            <a:endParaRPr lang="en-US" sz="1400" i="1" dirty="0">
              <a:solidFill>
                <a:schemeClr val="bg1">
                  <a:lumMod val="75000"/>
                </a:schemeClr>
              </a:solidFill>
            </a:endParaRPr>
          </a:p>
          <a:p>
            <a:r>
              <a:rPr lang="en-US" sz="1200" i="1" dirty="0">
                <a:solidFill>
                  <a:schemeClr val="bg1">
                    <a:lumMod val="75000"/>
                  </a:schemeClr>
                </a:solidFill>
              </a:rPr>
              <a:t>Gibt es eine geschlechtsspezifische Prävalenz? Eine ethnische Prävalenz? Eine Altersprävalenz?</a:t>
            </a:r>
          </a:p>
          <a:p>
            <a:r>
              <a:rPr lang="en-US" sz="1200" dirty="0">
                <a:solidFill>
                  <a:schemeClr val="bg1">
                    <a:lumMod val="75000"/>
                  </a:schemeClr>
                </a:solidFill>
              </a:rPr>
              <a:t>Ja, Frauen sind häufiger betroffen. Nein. Menschen mittleren Alters.</a:t>
            </a:r>
          </a:p>
          <a:p>
            <a:endParaRPr lang="en-US" sz="1400" i="1" dirty="0">
              <a:solidFill>
                <a:schemeClr val="bg1">
                  <a:lumMod val="75000"/>
                </a:schemeClr>
              </a:solidFill>
            </a:endParaRPr>
          </a:p>
          <a:p>
            <a:r>
              <a:rPr lang="en-US" sz="1200" i="1" dirty="0">
                <a:solidFill>
                  <a:schemeClr val="bg1">
                    <a:lumMod val="75000"/>
                  </a:schemeClr>
                </a:solidFill>
              </a:rPr>
              <a:t>Was sind die klassischen </a:t>
            </a:r>
            <a:r>
              <a:rPr lang="en-US" sz="1200" i="1" dirty="0" err="1">
                <a:solidFill>
                  <a:schemeClr val="bg1">
                    <a:lumMod val="75000"/>
                  </a:schemeClr>
                </a:solidFill>
              </a:rPr>
              <a:t>nicht-okularen </a:t>
            </a:r>
            <a:r>
              <a:rPr lang="en-US" sz="1200" i="1" dirty="0">
                <a:solidFill>
                  <a:schemeClr val="bg1">
                    <a:lumMod val="75000"/>
                  </a:schemeClr>
                </a:solidFill>
              </a:rPr>
              <a:t>Befunde bei der Untersuchung?</a:t>
            </a:r>
          </a:p>
          <a:p>
            <a:r>
              <a:rPr lang="en-US" sz="1200" dirty="0">
                <a:solidFill>
                  <a:schemeClr val="bg1">
                    <a:lumMod val="75000"/>
                  </a:schemeClr>
                </a:solidFill>
              </a:rPr>
              <a:t>--Erythem im Mittelgesicht</a:t>
            </a:r>
          </a:p>
          <a:p>
            <a:r>
              <a:rPr lang="en-US" sz="1200" dirty="0">
                <a:solidFill>
                  <a:schemeClr val="bg1">
                    <a:lumMod val="75000"/>
                  </a:schemeClr>
                </a:solidFill>
              </a:rPr>
              <a:t>--Pusteln/Papeln</a:t>
            </a:r>
          </a:p>
          <a:p>
            <a:r>
              <a:rPr lang="en-US" sz="1200" dirty="0">
                <a:solidFill>
                  <a:schemeClr val="bg1">
                    <a:lumMod val="75000"/>
                  </a:schemeClr>
                </a:solidFill>
              </a:rPr>
              <a:t>--Verdickung der Nasenhaut (sogenanntes </a:t>
            </a:r>
            <a:r>
              <a:rPr lang="en-US" sz="1200" i="1" dirty="0">
                <a:solidFill>
                  <a:schemeClr val="bg1">
                    <a:lumMod val="75000"/>
                  </a:schemeClr>
                </a:solidFill>
              </a:rPr>
              <a:t>Rhinophym</a:t>
            </a:r>
            <a:r>
              <a:rPr lang="en-US" sz="1200" dirty="0">
                <a:solidFill>
                  <a:schemeClr val="bg1">
                    <a:lumMod val="75000"/>
                  </a:schemeClr>
                </a:solidFill>
              </a:rPr>
              <a:t>)</a:t>
            </a:r>
          </a:p>
          <a:p>
            <a:endParaRPr lang="en-US" sz="1400" dirty="0">
              <a:solidFill>
                <a:schemeClr val="bg1">
                  <a:lumMod val="75000"/>
                </a:schemeClr>
              </a:solidFill>
            </a:endParaRPr>
          </a:p>
          <a:p>
            <a:r>
              <a:rPr lang="en-US" sz="1200" i="1" dirty="0">
                <a:solidFill>
                  <a:schemeClr val="bg1">
                    <a:lumMod val="75000"/>
                  </a:schemeClr>
                </a:solidFill>
              </a:rPr>
              <a:t>Was bezeichnet das </a:t>
            </a:r>
            <a:r>
              <a:rPr lang="en-US" sz="1200" dirty="0">
                <a:solidFill>
                  <a:schemeClr val="bg1">
                    <a:lumMod val="75000"/>
                  </a:schemeClr>
                </a:solidFill>
              </a:rPr>
              <a:t>Cornea</a:t>
            </a:r>
            <a:r>
              <a:rPr lang="en-US" sz="1200" i="1" dirty="0">
                <a:solidFill>
                  <a:schemeClr val="bg1">
                    <a:lumMod val="75000"/>
                  </a:schemeClr>
                </a:solidFill>
              </a:rPr>
              <a:t>-Buch als „Grundpfeiler der Therapie“ bei Rosazea?</a:t>
            </a:r>
          </a:p>
          <a:p>
            <a:r>
              <a:rPr lang="en-US" sz="1200" dirty="0">
                <a:solidFill>
                  <a:schemeClr val="bg1">
                    <a:lumMod val="75000"/>
                  </a:schemeClr>
                </a:solidFill>
              </a:rPr>
              <a:t>Orale Tetracycline</a:t>
            </a:r>
          </a:p>
        </p:txBody>
      </p:sp>
      <p:sp>
        <p:nvSpPr>
          <p:cNvPr id="13" name="Oval 12">
            <a:extLst>
              <a:ext uri="{FF2B5EF4-FFF2-40B4-BE49-F238E27FC236}">
                <a16:creationId xmlns:a16="http://schemas.microsoft.com/office/drawing/2014/main" id="{6929CA87-25A4-A564-0961-86248A90586F}"/>
              </a:ext>
            </a:extLst>
          </p:cNvPr>
          <p:cNvSpPr/>
          <p:nvPr/>
        </p:nvSpPr>
        <p:spPr>
          <a:xfrm>
            <a:off x="3854823" y="1370475"/>
            <a:ext cx="1089212" cy="440606"/>
          </a:xfrm>
          <a:prstGeom prst="ellipse">
            <a:avLst/>
          </a:prstGeom>
          <a:noFill/>
          <a:ln>
            <a:solidFill>
              <a:schemeClr val="bg1">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AFE6695-C353-F3F6-B779-DA098202E8CA}"/>
              </a:ext>
            </a:extLst>
          </p:cNvPr>
          <p:cNvSpPr txBox="1"/>
          <p:nvPr/>
        </p:nvSpPr>
        <p:spPr>
          <a:xfrm>
            <a:off x="2438400" y="1998753"/>
            <a:ext cx="5410200" cy="954107"/>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Kann Rosazea die Hornhaut befallen?</a:t>
            </a:r>
          </a:p>
          <a:p>
            <a:r>
              <a:rPr lang="en-US" sz="1200" dirty="0">
                <a:solidFill>
                  <a:schemeClr val="bg1">
                    <a:lumMod val="75000"/>
                  </a:schemeClr>
                </a:solidFill>
              </a:rPr>
              <a:t>Sie wissen es. Bis zu  50 %  der Patienten mit okulärer Rosazea weisen eine gewisse Hornhautbeteiligung auf, bis hin zu einer  stromalen  und/oder </a:t>
            </a:r>
            <a:r>
              <a:rPr lang="en-US" sz="1200" b="1" dirty="0">
                <a:solidFill>
                  <a:srgbClr val="0000FF"/>
                </a:solidFill>
              </a:rPr>
              <a:t> marginalen  Keratitis</a:t>
            </a:r>
            <a:r>
              <a:rPr lang="en-US" sz="1200" dirty="0">
                <a:solidFill>
                  <a:schemeClr val="bg1">
                    <a:lumMod val="75000"/>
                  </a:schemeClr>
                </a:solidFill>
              </a:rPr>
              <a:t>.</a:t>
            </a:r>
          </a:p>
        </p:txBody>
      </p:sp>
      <p:sp>
        <p:nvSpPr>
          <p:cNvPr id="3" name="Oval 2">
            <a:extLst>
              <a:ext uri="{FF2B5EF4-FFF2-40B4-BE49-F238E27FC236}">
                <a16:creationId xmlns:a16="http://schemas.microsoft.com/office/drawing/2014/main" id="{98EB94CE-2A3F-3167-46F7-A97169DCC625}"/>
              </a:ext>
            </a:extLst>
          </p:cNvPr>
          <p:cNvSpPr/>
          <p:nvPr/>
        </p:nvSpPr>
        <p:spPr>
          <a:xfrm>
            <a:off x="2402540" y="2571759"/>
            <a:ext cx="1788459" cy="440606"/>
          </a:xfrm>
          <a:prstGeom prst="ellipse">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606CA57-43DF-2922-56E2-9821B76C9571}"/>
              </a:ext>
            </a:extLst>
          </p:cNvPr>
          <p:cNvSpPr txBox="1"/>
          <p:nvPr/>
        </p:nvSpPr>
        <p:spPr>
          <a:xfrm>
            <a:off x="233268" y="3105159"/>
            <a:ext cx="7539131" cy="2462213"/>
          </a:xfrm>
          <a:prstGeom prst="rect">
            <a:avLst/>
          </a:prstGeom>
          <a:solidFill>
            <a:schemeClr val="tx2">
              <a:lumMod val="20000"/>
              <a:lumOff val="80000"/>
            </a:schemeClr>
          </a:solidFill>
        </p:spPr>
        <p:txBody>
          <a:bodyPr wrap="square" lIns="25400" tIns="12700" rIns="25400" bIns="12700" rtlCol="0">
            <a:spAutoFit/>
          </a:bodyPr>
          <a:lstStyle/>
          <a:p>
            <a:r>
              <a:rPr lang="en-US" sz="1200" i="1" dirty="0">
                <a:solidFill>
                  <a:schemeClr val="bg1">
                    <a:lumMod val="50000"/>
                  </a:schemeClr>
                </a:solidFill>
                <a:latin typeface="+mn-lt"/>
              </a:rPr>
              <a:t>Wenn Sie im Zusammenhang mit Blepharitis den Begriff „marginale Keratitis“ hören, sollte Ihnen sofort eine bestimmte Erkrankung in den Sinn kommen. Welche ist das?</a:t>
            </a:r>
          </a:p>
          <a:p>
            <a:r>
              <a:rPr lang="en-US" sz="1200" b="1" dirty="0">
                <a:solidFill>
                  <a:schemeClr val="bg1">
                    <a:lumMod val="50000"/>
                  </a:schemeClr>
                </a:solidFill>
                <a:latin typeface="+mn-lt"/>
              </a:rPr>
              <a:t>Staphylokokken</a:t>
            </a:r>
            <a:r>
              <a:rPr lang="en-US" sz="1200" dirty="0">
                <a:solidFill>
                  <a:schemeClr val="bg1">
                    <a:lumMod val="50000"/>
                  </a:schemeClr>
                </a:solidFill>
                <a:latin typeface="+mn-lt"/>
              </a:rPr>
              <a:t>-Randkeratitis</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Kurz gesagt: Was ist eine staphylokokkale marginale Keratitis?</a:t>
            </a:r>
          </a:p>
          <a:p>
            <a:r>
              <a:rPr lang="en-US" sz="1200" b="0" i="0" dirty="0">
                <a:solidFill>
                  <a:schemeClr val="bg1">
                    <a:lumMod val="50000"/>
                  </a:schemeClr>
                </a:solidFill>
                <a:effectLst/>
                <a:latin typeface="+mn-lt"/>
              </a:rPr>
              <a:t>Eine </a:t>
            </a:r>
            <a:r>
              <a:rPr lang="en-US" sz="1200" b="1" i="0" dirty="0">
                <a:solidFill>
                  <a:schemeClr val="bg1">
                    <a:lumMod val="50000"/>
                  </a:schemeClr>
                </a:solidFill>
                <a:effectLst/>
                <a:latin typeface="+mn-lt"/>
              </a:rPr>
              <a:t>entzündliche Erkrankung </a:t>
            </a:r>
            <a:r>
              <a:rPr lang="en-US" sz="1200" b="0" i="0" dirty="0">
                <a:solidFill>
                  <a:schemeClr val="bg1">
                    <a:lumMod val="50000"/>
                  </a:schemeClr>
                </a:solidFill>
                <a:effectLst/>
                <a:latin typeface="+mn-lt"/>
              </a:rPr>
              <a:t>der peripheren Hornhaut, gekennzeichnet durch periphere Stromainfiltrate, die häufig mit Epithelzerstörung und Ulzeration einhergehen</a:t>
            </a:r>
          </a:p>
          <a:p>
            <a:endParaRPr lang="en-US" sz="1400" dirty="0">
              <a:solidFill>
                <a:schemeClr val="bg1">
                  <a:lumMod val="50000"/>
                </a:schemeClr>
              </a:solidFill>
              <a:latin typeface="+mn-lt"/>
            </a:endParaRPr>
          </a:p>
          <a:p>
            <a:r>
              <a:rPr lang="en-US" sz="1200" i="1" dirty="0">
                <a:solidFill>
                  <a:schemeClr val="bg1">
                    <a:lumMod val="50000"/>
                  </a:schemeClr>
                </a:solidFill>
                <a:latin typeface="+mn-lt"/>
              </a:rPr>
              <a:t>Oh, es handelt sich also um ein peripheres Geschwür als Folge einer Staphylokokkeninfektion?</a:t>
            </a:r>
          </a:p>
          <a:p>
            <a:r>
              <a:rPr lang="en-US" sz="1200" dirty="0">
                <a:solidFill>
                  <a:schemeClr val="bg1">
                    <a:lumMod val="50000"/>
                  </a:schemeClr>
                </a:solidFill>
                <a:latin typeface="+mn-lt"/>
              </a:rPr>
              <a:t>Nein, und das ist ein sehr wichtiger Unterschied – die Hornhautgeschwüre bei der Staphylokokken-marginalen Keratitis sind sterile Reaktionen auf Staphylokokken-Antigene, keine aktiven Infektionen</a:t>
            </a:r>
          </a:p>
        </p:txBody>
      </p:sp>
      <p:sp>
        <p:nvSpPr>
          <p:cNvPr id="6" name="TextBox 5">
            <a:extLst>
              <a:ext uri="{FF2B5EF4-FFF2-40B4-BE49-F238E27FC236}">
                <a16:creationId xmlns:a16="http://schemas.microsoft.com/office/drawing/2014/main" id="{887FC531-7F34-1570-C05F-C511341D54D5}"/>
              </a:ext>
            </a:extLst>
          </p:cNvPr>
          <p:cNvSpPr txBox="1"/>
          <p:nvPr/>
        </p:nvSpPr>
        <p:spPr>
          <a:xfrm>
            <a:off x="2469775" y="3732036"/>
            <a:ext cx="6499985" cy="1169551"/>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Genauer gesagt: Um welche Art von „entzündlicher Erkrankung“ handelt es sich bei der Staphylokokken-marginalen Keratitis?</a:t>
            </a:r>
          </a:p>
          <a:p>
            <a:r>
              <a:rPr lang="en-US" sz="1200" dirty="0">
                <a:solidFill>
                  <a:schemeClr val="bg1">
                    <a:lumMod val="75000"/>
                  </a:schemeClr>
                </a:solidFill>
              </a:rPr>
              <a:t>Eine Überempfindlichkeitsreaktion</a:t>
            </a:r>
          </a:p>
          <a:p>
            <a:endParaRPr lang="en-US" sz="1400" dirty="0">
              <a:solidFill>
                <a:schemeClr val="bg1">
                  <a:lumMod val="75000"/>
                </a:schemeClr>
              </a:solidFill>
            </a:endParaRPr>
          </a:p>
          <a:p>
            <a:r>
              <a:rPr lang="en-US" sz="1200" i="1" dirty="0">
                <a:solidFill>
                  <a:schemeClr val="bg1">
                    <a:lumMod val="75000"/>
                  </a:schemeClr>
                </a:solidFill>
              </a:rPr>
              <a:t>Ist es Typ IV (auch bekannt als </a:t>
            </a:r>
            <a:r>
              <a:rPr lang="en-US" sz="1200" dirty="0">
                <a:solidFill>
                  <a:schemeClr val="bg1">
                    <a:lumMod val="75000"/>
                  </a:schemeClr>
                </a:solidFill>
              </a:rPr>
              <a:t>zellvermittelt</a:t>
            </a:r>
            <a:r>
              <a:rPr lang="en-US" sz="1200" i="1" dirty="0">
                <a:solidFill>
                  <a:schemeClr val="bg1">
                    <a:lumMod val="75000"/>
                  </a:schemeClr>
                </a:solidFill>
              </a:rPr>
              <a:t>) wie bei Rosazea?</a:t>
            </a:r>
          </a:p>
          <a:p>
            <a:r>
              <a:rPr lang="en-US" sz="1200" dirty="0">
                <a:solidFill>
                  <a:schemeClr val="bg1">
                    <a:lumMod val="75000"/>
                  </a:schemeClr>
                </a:solidFill>
              </a:rPr>
              <a:t>Nein, es handelt sich um Typ III und ist somit durch eine Immunkomplexreaktion gekennzeichnet</a:t>
            </a:r>
          </a:p>
        </p:txBody>
      </p:sp>
      <p:sp>
        <p:nvSpPr>
          <p:cNvPr id="5" name="Oval 4">
            <a:extLst>
              <a:ext uri="{FF2B5EF4-FFF2-40B4-BE49-F238E27FC236}">
                <a16:creationId xmlns:a16="http://schemas.microsoft.com/office/drawing/2014/main" id="{40033FC9-9E84-5ADE-F978-16BC40C430A9}"/>
              </a:ext>
            </a:extLst>
          </p:cNvPr>
          <p:cNvSpPr/>
          <p:nvPr/>
        </p:nvSpPr>
        <p:spPr>
          <a:xfrm>
            <a:off x="403413" y="4056530"/>
            <a:ext cx="2147047" cy="517968"/>
          </a:xfrm>
          <a:prstGeom prst="ellipse">
            <a:avLst/>
          </a:prstGeom>
          <a:noFill/>
          <a:ln>
            <a:solidFill>
              <a:schemeClr val="bg1">
                <a:lumMod val="5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973B100-84D8-3833-377E-B223D1236CB2}"/>
              </a:ext>
            </a:extLst>
          </p:cNvPr>
          <p:cNvSpPr txBox="1"/>
          <p:nvPr/>
        </p:nvSpPr>
        <p:spPr>
          <a:xfrm>
            <a:off x="192834" y="3223482"/>
            <a:ext cx="8570166" cy="948978"/>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der Staph-marginal-Keratitis</a:t>
            </a:r>
            <a:r>
              <a:rPr lang="en-US" sz="1200" i="1" dirty="0">
                <a:latin typeface="+mn-lt"/>
              </a:rPr>
              <a:t> aus?</a:t>
            </a:r>
          </a:p>
          <a:p>
            <a:r>
              <a:rPr lang="en-US" sz="1200" i="0" dirty="0">
                <a:effectLst/>
                <a:latin typeface="+mn-lt"/>
              </a:rPr>
              <a:t>Ein oder mehrere stromale Infiltrate in der peripheren Hornhaut, typischerweise in den Positionen bei 2, 4, 8 und 10 Uhr. </a:t>
            </a:r>
            <a:r>
              <a:rPr lang="en-US" sz="1200" i="0" dirty="0">
                <a:solidFill>
                  <a:srgbClr val="0000FF"/>
                </a:solidFill>
                <a:effectLst/>
                <a:latin typeface="+mn-lt"/>
              </a:rPr>
              <a:t>Die Infiltrate befinden sich fast immer 1–2 mm parallel zum Limbus, </a:t>
            </a:r>
            <a:r>
              <a:rPr lang="en-US" sz="1200" i="0" dirty="0">
                <a:effectLst/>
                <a:latin typeface="+mn-lt"/>
              </a:rPr>
              <a:t>mit </a:t>
            </a:r>
            <a:r>
              <a:rPr lang="en-US" sz="1200" i="0" dirty="0" err="1">
                <a:effectLst/>
                <a:latin typeface="+mn-lt"/>
              </a:rPr>
              <a:t>einem</a:t>
            </a:r>
            <a:r>
              <a:rPr lang="en-US" sz="1200" i="0" dirty="0">
                <a:effectLst/>
                <a:latin typeface="+mn-lt"/>
              </a:rPr>
              <a:t> </a:t>
            </a:r>
            <a:r>
              <a:rPr lang="en-US" sz="1200" i="0" dirty="0" err="1">
                <a:effectLst/>
                <a:latin typeface="+mn-lt"/>
              </a:rPr>
              <a:t>klaren</a:t>
            </a:r>
            <a:r>
              <a:rPr lang="en-US" sz="1200" i="0" dirty="0">
                <a:effectLst/>
                <a:latin typeface="+mn-lt"/>
              </a:rPr>
              <a:t> Rand aus gesunder Hornhaut zwischen ihnen und dem Limbus. </a:t>
            </a:r>
            <a:r>
              <a:rPr lang="en-US" sz="1200" i="0" dirty="0">
                <a:solidFill>
                  <a:schemeClr val="accent1">
                    <a:lumMod val="20000"/>
                    <a:lumOff val="80000"/>
                  </a:schemeClr>
                </a:solidFill>
                <a:effectLst/>
                <a:latin typeface="+mn-lt"/>
              </a:rPr>
              <a:t>Die Läsionen können sich in Umfangsrichtung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Tree>
    <p:extLst>
      <p:ext uri="{BB962C8B-B14F-4D97-AF65-F5344CB8AC3E}">
        <p14:creationId xmlns:p14="http://schemas.microsoft.com/office/powerpoint/2010/main" val="97702145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01677-966F-9201-FA5C-96F008F9B2F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A2290C-5861-4BE4-2F20-701CBCB0DC13}"/>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99</a:t>
            </a:fld>
            <a:endParaRPr lang="en-US" altLang="en-US"/>
          </a:p>
        </p:txBody>
      </p:sp>
      <p:sp>
        <p:nvSpPr>
          <p:cNvPr id="3" name="Text Box 4">
            <a:extLst>
              <a:ext uri="{FF2B5EF4-FFF2-40B4-BE49-F238E27FC236}">
                <a16:creationId xmlns:a16="http://schemas.microsoft.com/office/drawing/2014/main" id="{AEFB0256-7A0A-1977-E55A-A19F704BC521}"/>
              </a:ext>
            </a:extLst>
          </p:cNvPr>
          <p:cNvSpPr txBox="1">
            <a:spLocks noChangeArrowheads="1"/>
          </p:cNvSpPr>
          <p:nvPr/>
        </p:nvSpPr>
        <p:spPr bwMode="auto">
          <a:xfrm>
            <a:off x="1700213" y="222250"/>
            <a:ext cx="5692775" cy="801688"/>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5000"/>
              </a:lnSpc>
              <a:spcBef>
                <a:spcPct val="0"/>
              </a:spcBef>
              <a:buClrTx/>
              <a:buSzTx/>
              <a:buFontTx/>
              <a:buNone/>
            </a:pPr>
            <a:r>
              <a:rPr lang="en-US" altLang="en-US" sz="1200"/>
              <a:t>Geben Sie für jede der folgenden Erkrankungen an, welche Form der Blepharitis damit verbunden ist:</a:t>
            </a:r>
          </a:p>
          <a:p>
            <a:pPr algn="ctr" eaLnBrk="1" hangingPunct="1">
              <a:lnSpc>
                <a:spcPct val="85000"/>
              </a:lnSpc>
              <a:spcBef>
                <a:spcPct val="0"/>
              </a:spcBef>
              <a:buClrTx/>
              <a:buSzTx/>
              <a:buFontTx/>
              <a:buNone/>
            </a:pPr>
            <a:r>
              <a:rPr lang="en-US" altLang="en-US" sz="1200" i="1">
                <a:solidFill>
                  <a:srgbClr val="0000FF"/>
                </a:solidFill>
              </a:rPr>
              <a:t>Staphylokokken, MGD, seborrhoische Blepharitis, Rosazea, Demodex</a:t>
            </a:r>
          </a:p>
          <a:p>
            <a:pPr algn="ctr" eaLnBrk="1" hangingPunct="1">
              <a:lnSpc>
                <a:spcPct val="85000"/>
              </a:lnSpc>
              <a:spcBef>
                <a:spcPct val="0"/>
              </a:spcBef>
              <a:buClrTx/>
              <a:buSzTx/>
              <a:buFontTx/>
              <a:buNone/>
            </a:pPr>
            <a:r>
              <a:rPr lang="en-US" altLang="en-US" sz="1200"/>
              <a:t>(bei einigen Fällen gibt es mehr als eine Antwort)</a:t>
            </a:r>
            <a:endParaRPr lang="en-US" altLang="en-US" sz="1800" i="1"/>
          </a:p>
        </p:txBody>
      </p:sp>
      <p:sp>
        <p:nvSpPr>
          <p:cNvPr id="4" name="TextBox 3">
            <a:extLst>
              <a:ext uri="{FF2B5EF4-FFF2-40B4-BE49-F238E27FC236}">
                <a16:creationId xmlns:a16="http://schemas.microsoft.com/office/drawing/2014/main" id="{D1DB2DFC-C52E-815F-4BF1-19EEC3560328}"/>
              </a:ext>
            </a:extLst>
          </p:cNvPr>
          <p:cNvSpPr txBox="1"/>
          <p:nvPr/>
        </p:nvSpPr>
        <p:spPr>
          <a:xfrm>
            <a:off x="3274213" y="6089738"/>
            <a:ext cx="2595582" cy="210314"/>
          </a:xfrm>
          <a:prstGeom prst="rect">
            <a:avLst/>
          </a:prstGeom>
          <a:noFill/>
        </p:spPr>
        <p:txBody>
          <a:bodyPr wrap="square" lIns="25400" tIns="12700" rIns="25400" bIns="12700" rtlCol="0">
            <a:spAutoFit/>
          </a:bodyPr>
          <a:lstStyle/>
          <a:p>
            <a:pPr algn="ctr"/>
            <a:r>
              <a:rPr lang="en-US" sz="1200" dirty="0" err="1"/>
              <a:t>Staphylokokken</a:t>
            </a:r>
            <a:r>
              <a:rPr lang="en-US" sz="1200" dirty="0"/>
              <a:t>-marginale Keratitis</a:t>
            </a:r>
          </a:p>
        </p:txBody>
      </p:sp>
      <p:pic>
        <p:nvPicPr>
          <p:cNvPr id="2050" name="Picture 2">
            <a:extLst>
              <a:ext uri="{FF2B5EF4-FFF2-40B4-BE49-F238E27FC236}">
                <a16:creationId xmlns:a16="http://schemas.microsoft.com/office/drawing/2014/main" id="{081B3811-A50E-AFA6-0D92-F6327DB92F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488" y="455428"/>
            <a:ext cx="3751427" cy="262284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rginal keratitis following COVID 19 vaccination” - ScienceDirect">
            <a:extLst>
              <a:ext uri="{FF2B5EF4-FFF2-40B4-BE49-F238E27FC236}">
                <a16:creationId xmlns:a16="http://schemas.microsoft.com/office/drawing/2014/main" id="{A7A49E4F-9011-16A0-E022-19EBCD6E53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457200"/>
            <a:ext cx="3464554" cy="26076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F743854-DD3F-7AED-7248-F8710C20CA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424518"/>
            <a:ext cx="3585104" cy="2236770"/>
          </a:xfrm>
          <a:prstGeom prst="rect">
            <a:avLst/>
          </a:prstGeom>
        </p:spPr>
      </p:pic>
      <p:pic>
        <p:nvPicPr>
          <p:cNvPr id="6" name="Picture 5">
            <a:extLst>
              <a:ext uri="{FF2B5EF4-FFF2-40B4-BE49-F238E27FC236}">
                <a16:creationId xmlns:a16="http://schemas.microsoft.com/office/drawing/2014/main" id="{23662F7B-6B3C-F6E1-0B25-7FC7246AF0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5095" y="3424518"/>
            <a:ext cx="3595556" cy="2236770"/>
          </a:xfrm>
          <a:prstGeom prst="rect">
            <a:avLst/>
          </a:prstGeom>
        </p:spPr>
      </p:pic>
    </p:spTree>
    <p:extLst>
      <p:ext uri="{BB962C8B-B14F-4D97-AF65-F5344CB8AC3E}">
        <p14:creationId xmlns:p14="http://schemas.microsoft.com/office/powerpoint/2010/main" val="2856845568"/>
      </p:ext>
    </p:extLst>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0</TotalTime>
  <Words>50029</Words>
  <Application>Microsoft Office PowerPoint</Application>
  <PresentationFormat>Bildschirmpräsentation (4:3)</PresentationFormat>
  <Paragraphs>5652</Paragraphs>
  <Slides>254</Slides>
  <Notes>10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254</vt:i4>
      </vt:variant>
    </vt:vector>
  </HeadingPairs>
  <TitlesOfParts>
    <vt:vector size="260" baseType="lpstr">
      <vt:lpstr>Arial</vt:lpstr>
      <vt:lpstr>Calibri</vt:lpstr>
      <vt:lpstr>Comic Sans MS</vt:lpstr>
      <vt:lpstr>Segoe Script</vt:lpstr>
      <vt:lpstr>Wingdings</vt:lpstr>
      <vt:lpstr>Network</vt:lpstr>
      <vt:lpstr>PowerPoint-Präsentation</vt:lpstr>
      <vt:lpstr>Q</vt:lpstr>
      <vt:lpstr>A</vt:lpstr>
      <vt:lpstr>F</vt:lpstr>
      <vt:lpstr>A</vt:lpstr>
      <vt:lpstr>F</vt:lpstr>
      <vt:lpstr>A</vt:lpstr>
      <vt:lpstr>F</vt:lpstr>
      <vt:lpstr>A</vt:lpstr>
      <vt:lpstr>F</vt:lpstr>
      <vt:lpstr>A</vt:lpstr>
      <vt:lpstr>F</vt:lpstr>
      <vt:lpstr>A</vt:lpstr>
      <vt:lpstr>F</vt:lpstr>
      <vt:lpstr>A</vt:lpstr>
      <vt:lpstr>A</vt:lpstr>
      <vt:lpstr>F</vt:lpstr>
      <vt:lpstr>Fragen und Antworten</vt:lpstr>
      <vt:lpstr>A</vt:lpstr>
      <vt:lpstr>F</vt:lpstr>
      <vt:lpstr>A</vt:lpstr>
      <vt:lpstr>PowerPoint-Präsentation</vt:lpstr>
      <vt:lpstr>F</vt:lpstr>
      <vt:lpstr>A</vt:lpstr>
      <vt:lpstr>F</vt:lpstr>
      <vt:lpstr>A</vt:lpstr>
      <vt:lpstr>F</vt:lpstr>
      <vt:lpstr>A</vt:lpstr>
      <vt:lpstr>F</vt:lpstr>
      <vt:lpstr>A</vt:lpstr>
      <vt:lpstr>F</vt:lpstr>
      <vt:lpstr>A</vt:lpstr>
      <vt:lpstr>F</vt:lpstr>
      <vt:lpstr>A</vt:lpstr>
      <vt:lpstr>F</vt:lpstr>
      <vt:lpstr>A</vt:lpstr>
      <vt:lpstr>F</vt:lpstr>
      <vt:lpstr>Fragen und Antworten</vt:lpstr>
      <vt:lpstr>A</vt:lpstr>
      <vt:lpstr>F</vt:lpstr>
      <vt:lpstr>A</vt:lpstr>
      <vt:lpstr>F</vt:lpstr>
      <vt:lpstr>A</vt:lpstr>
      <vt:lpstr>F</vt:lpstr>
      <vt:lpstr>A</vt:lpstr>
      <vt:lpstr>F</vt:lpstr>
      <vt:lpstr>Fragen und Antworten</vt:lpstr>
      <vt:lpstr>A</vt:lpstr>
      <vt:lpstr>PowerPoint-Präsentation</vt:lpstr>
      <vt:lpstr>F</vt:lpstr>
      <vt:lpstr>Fragen und Antworten</vt:lpstr>
      <vt:lpstr>A</vt:lpstr>
      <vt:lpstr>PowerPoint-Präsentation</vt:lpstr>
      <vt:lpstr>F</vt:lpstr>
      <vt:lpstr>Fragen und Antworten</vt:lpstr>
      <vt:lpstr>A</vt:lpstr>
      <vt:lpstr>F</vt:lpstr>
      <vt:lpstr>A</vt:lpstr>
      <vt:lpstr>F</vt:lpstr>
      <vt:lpstr>A</vt:lpstr>
      <vt:lpstr>PowerPoint-Präsentation</vt:lpstr>
      <vt:lpstr>F</vt:lpstr>
      <vt:lpstr>A</vt:lpstr>
      <vt:lpstr>F</vt:lpstr>
      <vt:lpstr>A</vt:lpstr>
      <vt:lpstr>PowerPoint-Präsentation</vt:lpstr>
      <vt:lpstr>F</vt:lpstr>
      <vt:lpstr>Fragen und Antworten</vt:lpstr>
      <vt:lpstr>A</vt:lpstr>
      <vt:lpstr>F</vt:lpstr>
      <vt:lpstr>Fragen und Antworten</vt:lpstr>
      <vt:lpstr>A</vt:lpstr>
      <vt:lpstr>F</vt:lpstr>
      <vt:lpstr>A</vt:lpstr>
      <vt:lpstr>PowerPoint-Präsentation</vt:lpstr>
      <vt:lpstr>F</vt:lpstr>
      <vt:lpstr>A</vt:lpstr>
      <vt:lpstr>F</vt:lpstr>
      <vt:lpstr>A</vt:lpstr>
      <vt:lpstr>F</vt:lpstr>
      <vt:lpstr>A</vt:lpstr>
      <vt:lpstr>F</vt:lpstr>
      <vt:lpstr>A</vt:lpstr>
      <vt:lpstr>F</vt:lpstr>
      <vt:lpstr>A/Q</vt:lpstr>
      <vt:lpstr>F</vt:lpstr>
      <vt:lpstr>A</vt:lpstr>
      <vt:lpstr>F</vt:lpstr>
      <vt:lpstr>A</vt:lpstr>
      <vt:lpstr>F</vt:lpstr>
      <vt:lpstr>Fragen und Antworten</vt:lpstr>
      <vt:lpstr>A</vt:lpstr>
      <vt:lpstr>F</vt:lpstr>
      <vt:lpstr>A</vt:lpstr>
      <vt:lpstr>F</vt:lpstr>
      <vt:lpstr>A</vt:lpstr>
      <vt:lpstr>F</vt:lpstr>
      <vt:lpstr>A</vt:lpstr>
      <vt:lpstr>PowerPoint-Präsentation</vt:lpstr>
      <vt:lpstr>F</vt:lpstr>
      <vt:lpstr>A</vt:lpstr>
      <vt:lpstr>A</vt:lpstr>
      <vt:lpstr>PowerPoint-Präsentation</vt:lpstr>
      <vt:lpstr>F</vt:lpstr>
      <vt:lpstr>A</vt:lpstr>
      <vt:lpstr>F</vt:lpstr>
      <vt:lpstr>Fragen und Antworten</vt:lpstr>
      <vt:lpstr>A</vt:lpstr>
      <vt:lpstr>F</vt:lpstr>
      <vt:lpstr>A</vt:lpstr>
      <vt:lpstr>F</vt:lpstr>
      <vt:lpstr>A</vt:lpstr>
      <vt:lpstr>F</vt:lpstr>
      <vt:lpstr>Fragen und Antworten</vt:lpstr>
      <vt:lpstr>A</vt:lpstr>
      <vt:lpstr>A</vt:lpstr>
      <vt:lpstr>F</vt:lpstr>
      <vt:lpstr>Fragen und Antworten</vt:lpstr>
      <vt:lpstr>A</vt:lpstr>
      <vt:lpstr>F</vt:lpstr>
      <vt:lpstr>A</vt:lpstr>
      <vt:lpstr>PowerPoint-Präsentation</vt:lpstr>
      <vt:lpstr>F</vt:lpstr>
      <vt:lpstr>A</vt:lpstr>
      <vt:lpstr>F</vt:lpstr>
      <vt:lpstr>A</vt:lpstr>
      <vt:lpstr>F</vt:lpstr>
      <vt:lpstr>A</vt:lpstr>
      <vt:lpstr>F</vt:lpstr>
      <vt:lpstr>A</vt:lpstr>
      <vt:lpstr>F</vt:lpstr>
      <vt:lpstr>A</vt:lpstr>
      <vt:lpstr>F</vt:lpstr>
      <vt:lpstr>A</vt:lpstr>
      <vt:lpstr>PowerPoint-Präsentation</vt:lpstr>
      <vt:lpstr>F</vt:lpstr>
      <vt:lpstr>A</vt:lpstr>
      <vt:lpstr>F</vt:lpstr>
      <vt:lpstr>A</vt:lpstr>
      <vt:lpstr>F</vt:lpstr>
      <vt:lpstr>A</vt:lpstr>
      <vt:lpstr>F</vt:lpstr>
      <vt:lpstr>A</vt:lpstr>
      <vt:lpstr>F</vt:lpstr>
      <vt:lpstr>A</vt:lpstr>
      <vt:lpstr>F</vt:lpstr>
      <vt:lpstr>A</vt:lpstr>
      <vt:lpstr>F</vt:lpstr>
      <vt:lpstr>Fragen und Antworten</vt:lpstr>
      <vt:lpstr>A</vt:lpstr>
      <vt:lpstr>PowerPoint-Präsentation</vt:lpstr>
      <vt:lpstr>F</vt:lpstr>
      <vt:lpstr>A</vt:lpstr>
      <vt:lpstr>F</vt:lpstr>
      <vt:lpstr>A</vt:lpstr>
      <vt:lpstr>PowerPoint-Präsentation</vt:lpstr>
      <vt:lpstr>PowerPoint-Präsentation</vt:lpstr>
      <vt:lpstr>F</vt:lpstr>
      <vt:lpstr>A</vt:lpstr>
      <vt:lpstr>F</vt:lpstr>
      <vt:lpstr>A</vt:lpstr>
      <vt:lpstr>F</vt:lpstr>
      <vt:lpstr>A</vt:lpstr>
      <vt:lpstr>F</vt:lpstr>
      <vt:lpstr>A</vt:lpstr>
      <vt:lpstr>F</vt:lpstr>
      <vt:lpstr>A</vt:lpstr>
      <vt:lpstr>F</vt:lpstr>
      <vt:lpstr>A</vt:lpstr>
      <vt:lpstr>Q</vt:lpstr>
      <vt:lpstr>A</vt:lpstr>
      <vt:lpstr>PowerPoint-Präsentation</vt:lpstr>
      <vt:lpstr>PowerPoint-Präsentation</vt:lpstr>
      <vt:lpstr>F</vt:lpstr>
      <vt:lpstr>A</vt:lpstr>
      <vt:lpstr>F</vt:lpstr>
      <vt:lpstr>A</vt:lpstr>
      <vt:lpstr>F</vt:lpstr>
      <vt:lpstr>A</vt:lpstr>
      <vt:lpstr>F</vt:lpstr>
      <vt:lpstr>A</vt:lpstr>
      <vt:lpstr>F</vt:lpstr>
      <vt:lpstr>Fragen und Antworten</vt:lpstr>
      <vt:lpstr>A</vt:lpstr>
      <vt:lpstr>A</vt:lpstr>
      <vt:lpstr>PowerPoint-Präsentation</vt:lpstr>
      <vt:lpstr>F</vt:lpstr>
      <vt:lpstr>A</vt:lpstr>
      <vt:lpstr>F</vt:lpstr>
      <vt:lpstr>A</vt:lpstr>
      <vt:lpstr>PowerPoint-Präsentation</vt:lpstr>
      <vt:lpstr>F</vt:lpstr>
      <vt:lpstr>A</vt:lpstr>
      <vt:lpstr>F</vt:lpstr>
      <vt:lpstr>A</vt:lpstr>
      <vt:lpstr>F</vt:lpstr>
      <vt:lpstr>A</vt:lpstr>
      <vt:lpstr>F</vt:lpstr>
      <vt:lpstr>A</vt:lpstr>
      <vt:lpstr>PowerPoint-Präsentation</vt:lpstr>
      <vt:lpstr>PowerPoint-Präsentation</vt:lpstr>
      <vt:lpstr>PowerPoint-Präsentation</vt:lpstr>
      <vt:lpstr>F</vt:lpstr>
      <vt:lpstr>A</vt:lpstr>
      <vt:lpstr>F</vt:lpstr>
      <vt:lpstr>A</vt:lpstr>
      <vt:lpstr>F</vt:lpstr>
      <vt:lpstr>A</vt:lpstr>
      <vt:lpstr>F</vt:lpstr>
      <vt:lpstr>A</vt:lpstr>
      <vt:lpstr>F</vt:lpstr>
      <vt:lpstr>A</vt:lpstr>
      <vt:lpstr>F</vt:lpstr>
      <vt:lpstr>A</vt:lpstr>
      <vt:lpstr>F</vt:lpstr>
      <vt:lpstr>A</vt:lpstr>
      <vt:lpstr>PowerPoint-Präsentation</vt:lpstr>
      <vt:lpstr>F</vt:lpstr>
      <vt:lpstr>A</vt:lpstr>
      <vt:lpstr>F</vt:lpstr>
      <vt:lpstr>A</vt:lpstr>
      <vt:lpstr>PowerPoint-Präsentation</vt:lpstr>
      <vt:lpstr>F</vt:lpstr>
      <vt:lpstr>A</vt:lpstr>
      <vt:lpstr>PowerPoint-Präsentation</vt:lpstr>
      <vt:lpstr>F</vt:lpstr>
      <vt:lpstr>A/F</vt:lpstr>
      <vt:lpstr>A</vt:lpstr>
      <vt:lpstr>F</vt:lpstr>
      <vt:lpstr>A</vt:lpstr>
      <vt:lpstr>F</vt:lpstr>
      <vt:lpstr>A</vt:lpstr>
      <vt:lpstr>F</vt:lpstr>
      <vt:lpstr>A/F</vt:lpstr>
      <vt:lpstr>A</vt:lpstr>
      <vt:lpstr>F</vt:lpstr>
      <vt:lpstr>A</vt:lpstr>
      <vt:lpstr>F</vt:lpstr>
      <vt:lpstr>A</vt:lpstr>
      <vt:lpstr>F</vt:lpstr>
      <vt:lpstr>A/F</vt:lpstr>
      <vt:lpstr>A</vt:lpstr>
      <vt:lpstr>F</vt:lpstr>
      <vt:lpstr>A</vt:lpstr>
      <vt:lpstr>F</vt:lpstr>
      <vt:lpstr>A</vt:lpstr>
      <vt:lpstr>F</vt:lpstr>
      <vt:lpstr>A/F</vt:lpstr>
      <vt:lpstr>A</vt:lpstr>
      <vt:lpstr>F</vt:lpstr>
      <vt:lpstr>A</vt:lpstr>
      <vt:lpstr>A</vt:lpstr>
      <vt:lpstr>A</vt:lpstr>
      <vt:lpstr>A</vt:lpstr>
    </vt:vector>
  </TitlesOfParts>
  <Company>LSU Health Sciences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dc:title>
  <dc:creator>Steven Flynn</dc:creator>
  <cp:keywords>, docId:B3E4F3A56F51AD1FF22BAAE9D5095941</cp:keywords>
  <cp:lastModifiedBy>Assaf Abdelrahman</cp:lastModifiedBy>
  <cp:revision>83</cp:revision>
  <dcterms:created xsi:type="dcterms:W3CDTF">2008-09-18T16:17:04Z</dcterms:created>
  <dcterms:modified xsi:type="dcterms:W3CDTF">2026-07-05T19:36:33Z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a375977-6a8b-49f8-8232-e8eaac98c745_Enabled">
    <vt:lpwstr>true</vt:lpwstr>
  </property>
  <property fmtid="{D5CDD505-2E9C-101B-9397-08002B2CF9AE}" pid="3" name="MSIP_Label_da375977-6a8b-49f8-8232-e8eaac98c745_SetDate">
    <vt:lpwstr>2026-07-05T18:58:59Z</vt:lpwstr>
  </property>
  <property fmtid="{D5CDD505-2E9C-101B-9397-08002B2CF9AE}" pid="4" name="MSIP_Label_da375977-6a8b-49f8-8232-e8eaac98c745_Method">
    <vt:lpwstr>Standard</vt:lpwstr>
  </property>
  <property fmtid="{D5CDD505-2E9C-101B-9397-08002B2CF9AE}" pid="5" name="MSIP_Label_da375977-6a8b-49f8-8232-e8eaac98c745_Name">
    <vt:lpwstr>Intern</vt:lpwstr>
  </property>
  <property fmtid="{D5CDD505-2E9C-101B-9397-08002B2CF9AE}" pid="6" name="MSIP_Label_da375977-6a8b-49f8-8232-e8eaac98c745_SiteId">
    <vt:lpwstr>f3391131-35b6-4b9b-a8e1-f1c8b620c044</vt:lpwstr>
  </property>
  <property fmtid="{D5CDD505-2E9C-101B-9397-08002B2CF9AE}" pid="7" name="MSIP_Label_da375977-6a8b-49f8-8232-e8eaac98c745_ActionId">
    <vt:lpwstr>f4f2771e-d356-46e4-8396-a8b08f8b81d9</vt:lpwstr>
  </property>
  <property fmtid="{D5CDD505-2E9C-101B-9397-08002B2CF9AE}" pid="8" name="MSIP_Label_da375977-6a8b-49f8-8232-e8eaac98c745_ContentBits">
    <vt:lpwstr>0</vt:lpwstr>
  </property>
  <property fmtid="{D5CDD505-2E9C-101B-9397-08002B2CF9AE}" pid="9" name="MSIP_Label_da375977-6a8b-49f8-8232-e8eaac98c745_Tag">
    <vt:lpwstr>10, 3, 0, 1</vt:lpwstr>
  </property>
</Properties>
</file>